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14"/>
  </p:notesMasterIdLst>
  <p:sldIdLst>
    <p:sldId id="397" r:id="rId2"/>
    <p:sldId id="392" r:id="rId3"/>
    <p:sldId id="394" r:id="rId4"/>
    <p:sldId id="395" r:id="rId5"/>
    <p:sldId id="260" r:id="rId6"/>
    <p:sldId id="273" r:id="rId7"/>
    <p:sldId id="332" r:id="rId8"/>
    <p:sldId id="271" r:id="rId9"/>
    <p:sldId id="357" r:id="rId10"/>
    <p:sldId id="359" r:id="rId11"/>
    <p:sldId id="382" r:id="rId12"/>
    <p:sldId id="376" r:id="rId13"/>
    <p:sldId id="383" r:id="rId14"/>
    <p:sldId id="377" r:id="rId15"/>
    <p:sldId id="384" r:id="rId16"/>
    <p:sldId id="378" r:id="rId17"/>
    <p:sldId id="385" r:id="rId18"/>
    <p:sldId id="379" r:id="rId19"/>
    <p:sldId id="386" r:id="rId20"/>
    <p:sldId id="380" r:id="rId21"/>
    <p:sldId id="387" r:id="rId22"/>
    <p:sldId id="381" r:id="rId23"/>
    <p:sldId id="390" r:id="rId24"/>
    <p:sldId id="334" r:id="rId25"/>
    <p:sldId id="274" r:id="rId26"/>
    <p:sldId id="398"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396" r:id="rId43"/>
    <p:sldId id="427" r:id="rId44"/>
    <p:sldId id="428" r:id="rId45"/>
    <p:sldId id="429" r:id="rId46"/>
    <p:sldId id="430" r:id="rId47"/>
    <p:sldId id="431" r:id="rId48"/>
    <p:sldId id="432" r:id="rId49"/>
    <p:sldId id="433" r:id="rId50"/>
    <p:sldId id="434" r:id="rId51"/>
    <p:sldId id="435" r:id="rId52"/>
    <p:sldId id="436" r:id="rId53"/>
    <p:sldId id="437" r:id="rId54"/>
    <p:sldId id="438" r:id="rId55"/>
    <p:sldId id="439" r:id="rId56"/>
    <p:sldId id="440" r:id="rId57"/>
    <p:sldId id="441" r:id="rId58"/>
    <p:sldId id="442" r:id="rId59"/>
    <p:sldId id="443" r:id="rId60"/>
    <p:sldId id="444" r:id="rId61"/>
    <p:sldId id="445" r:id="rId62"/>
    <p:sldId id="446" r:id="rId63"/>
    <p:sldId id="447" r:id="rId64"/>
    <p:sldId id="448" r:id="rId65"/>
    <p:sldId id="449" r:id="rId66"/>
    <p:sldId id="453" r:id="rId67"/>
    <p:sldId id="456" r:id="rId68"/>
    <p:sldId id="457" r:id="rId69"/>
    <p:sldId id="415" r:id="rId70"/>
    <p:sldId id="416" r:id="rId71"/>
    <p:sldId id="417" r:id="rId72"/>
    <p:sldId id="418" r:id="rId73"/>
    <p:sldId id="419" r:id="rId74"/>
    <p:sldId id="420" r:id="rId75"/>
    <p:sldId id="421" r:id="rId76"/>
    <p:sldId id="422" r:id="rId77"/>
    <p:sldId id="423" r:id="rId78"/>
    <p:sldId id="424" r:id="rId79"/>
    <p:sldId id="425" r:id="rId80"/>
    <p:sldId id="426" r:id="rId81"/>
    <p:sldId id="459" r:id="rId82"/>
    <p:sldId id="460" r:id="rId83"/>
    <p:sldId id="461" r:id="rId84"/>
    <p:sldId id="462" r:id="rId85"/>
    <p:sldId id="463" r:id="rId86"/>
    <p:sldId id="464" r:id="rId87"/>
    <p:sldId id="465" r:id="rId88"/>
    <p:sldId id="466" r:id="rId89"/>
    <p:sldId id="467" r:id="rId90"/>
    <p:sldId id="468" r:id="rId91"/>
    <p:sldId id="469" r:id="rId92"/>
    <p:sldId id="470" r:id="rId93"/>
    <p:sldId id="471" r:id="rId94"/>
    <p:sldId id="472" r:id="rId95"/>
    <p:sldId id="473" r:id="rId96"/>
    <p:sldId id="474" r:id="rId97"/>
    <p:sldId id="475" r:id="rId98"/>
    <p:sldId id="476" r:id="rId99"/>
    <p:sldId id="477" r:id="rId100"/>
    <p:sldId id="478" r:id="rId101"/>
    <p:sldId id="479" r:id="rId102"/>
    <p:sldId id="480" r:id="rId103"/>
    <p:sldId id="481" r:id="rId104"/>
    <p:sldId id="450" r:id="rId105"/>
    <p:sldId id="451" r:id="rId106"/>
    <p:sldId id="452" r:id="rId107"/>
    <p:sldId id="482" r:id="rId108"/>
    <p:sldId id="454" r:id="rId109"/>
    <p:sldId id="455" r:id="rId110"/>
    <p:sldId id="483" r:id="rId111"/>
    <p:sldId id="484" r:id="rId112"/>
    <p:sldId id="485" r:id="rId113"/>
    <p:sldId id="486" r:id="rId114"/>
    <p:sldId id="487" r:id="rId115"/>
    <p:sldId id="488" r:id="rId116"/>
    <p:sldId id="489" r:id="rId117"/>
    <p:sldId id="490" r:id="rId118"/>
    <p:sldId id="491" r:id="rId119"/>
    <p:sldId id="492" r:id="rId120"/>
    <p:sldId id="493" r:id="rId121"/>
    <p:sldId id="494" r:id="rId122"/>
    <p:sldId id="495" r:id="rId123"/>
    <p:sldId id="496" r:id="rId124"/>
    <p:sldId id="497" r:id="rId125"/>
    <p:sldId id="498" r:id="rId126"/>
    <p:sldId id="500" r:id="rId127"/>
    <p:sldId id="501"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14" r:id="rId144"/>
    <p:sldId id="502" r:id="rId145"/>
    <p:sldId id="503" r:id="rId146"/>
    <p:sldId id="504" r:id="rId147"/>
    <p:sldId id="505" r:id="rId148"/>
    <p:sldId id="506" r:id="rId149"/>
    <p:sldId id="507" r:id="rId150"/>
    <p:sldId id="508" r:id="rId151"/>
    <p:sldId id="509" r:id="rId152"/>
    <p:sldId id="510" r:id="rId153"/>
    <p:sldId id="511" r:id="rId154"/>
    <p:sldId id="512" r:id="rId155"/>
    <p:sldId id="513" r:id="rId156"/>
    <p:sldId id="514" r:id="rId157"/>
    <p:sldId id="515" r:id="rId158"/>
    <p:sldId id="516" r:id="rId159"/>
    <p:sldId id="517" r:id="rId160"/>
    <p:sldId id="518" r:id="rId161"/>
    <p:sldId id="519" r:id="rId162"/>
    <p:sldId id="520" r:id="rId163"/>
    <p:sldId id="521" r:id="rId164"/>
    <p:sldId id="522" r:id="rId165"/>
    <p:sldId id="523" r:id="rId166"/>
    <p:sldId id="524" r:id="rId167"/>
    <p:sldId id="525" r:id="rId168"/>
    <p:sldId id="526" r:id="rId169"/>
    <p:sldId id="527" r:id="rId170"/>
    <p:sldId id="528" r:id="rId171"/>
    <p:sldId id="529" r:id="rId172"/>
    <p:sldId id="530" r:id="rId173"/>
    <p:sldId id="531" r:id="rId174"/>
    <p:sldId id="532" r:id="rId175"/>
    <p:sldId id="534" r:id="rId176"/>
    <p:sldId id="535" r:id="rId177"/>
    <p:sldId id="536" r:id="rId178"/>
    <p:sldId id="389" r:id="rId179"/>
    <p:sldId id="393" r:id="rId180"/>
    <p:sldId id="537" r:id="rId181"/>
    <p:sldId id="538" r:id="rId182"/>
    <p:sldId id="539" r:id="rId183"/>
    <p:sldId id="540" r:id="rId184"/>
    <p:sldId id="541" r:id="rId185"/>
    <p:sldId id="542" r:id="rId186"/>
    <p:sldId id="543" r:id="rId187"/>
    <p:sldId id="544" r:id="rId188"/>
    <p:sldId id="545" r:id="rId189"/>
    <p:sldId id="546" r:id="rId190"/>
    <p:sldId id="547" r:id="rId191"/>
    <p:sldId id="548" r:id="rId192"/>
    <p:sldId id="549" r:id="rId193"/>
    <p:sldId id="550" r:id="rId194"/>
    <p:sldId id="551" r:id="rId195"/>
    <p:sldId id="552" r:id="rId196"/>
    <p:sldId id="553" r:id="rId197"/>
    <p:sldId id="554" r:id="rId198"/>
    <p:sldId id="555" r:id="rId199"/>
    <p:sldId id="556" r:id="rId200"/>
    <p:sldId id="557" r:id="rId201"/>
    <p:sldId id="558" r:id="rId202"/>
    <p:sldId id="559" r:id="rId203"/>
    <p:sldId id="560" r:id="rId204"/>
    <p:sldId id="561" r:id="rId205"/>
    <p:sldId id="562" r:id="rId206"/>
    <p:sldId id="563" r:id="rId207"/>
    <p:sldId id="564" r:id="rId208"/>
    <p:sldId id="565" r:id="rId209"/>
    <p:sldId id="566" r:id="rId210"/>
    <p:sldId id="567" r:id="rId211"/>
    <p:sldId id="568" r:id="rId212"/>
    <p:sldId id="569" r:id="rId213"/>
    <p:sldId id="570" r:id="rId214"/>
    <p:sldId id="571" r:id="rId215"/>
    <p:sldId id="572" r:id="rId216"/>
    <p:sldId id="573" r:id="rId217"/>
    <p:sldId id="574" r:id="rId218"/>
    <p:sldId id="575" r:id="rId219"/>
    <p:sldId id="576" r:id="rId220"/>
    <p:sldId id="577" r:id="rId221"/>
    <p:sldId id="578" r:id="rId222"/>
    <p:sldId id="579" r:id="rId223"/>
    <p:sldId id="580" r:id="rId224"/>
    <p:sldId id="458" r:id="rId225"/>
    <p:sldId id="581" r:id="rId226"/>
    <p:sldId id="582" r:id="rId227"/>
    <p:sldId id="583" r:id="rId228"/>
    <p:sldId id="584" r:id="rId229"/>
    <p:sldId id="585" r:id="rId230"/>
    <p:sldId id="586" r:id="rId231"/>
    <p:sldId id="587" r:id="rId232"/>
    <p:sldId id="588" r:id="rId233"/>
    <p:sldId id="589" r:id="rId234"/>
    <p:sldId id="590" r:id="rId235"/>
    <p:sldId id="591" r:id="rId236"/>
    <p:sldId id="592" r:id="rId237"/>
    <p:sldId id="593" r:id="rId238"/>
    <p:sldId id="594" r:id="rId239"/>
    <p:sldId id="596" r:id="rId240"/>
    <p:sldId id="597" r:id="rId241"/>
    <p:sldId id="598" r:id="rId242"/>
    <p:sldId id="599" r:id="rId243"/>
    <p:sldId id="600" r:id="rId244"/>
    <p:sldId id="601" r:id="rId245"/>
    <p:sldId id="602" r:id="rId246"/>
    <p:sldId id="603" r:id="rId247"/>
    <p:sldId id="604" r:id="rId248"/>
    <p:sldId id="605" r:id="rId249"/>
    <p:sldId id="606" r:id="rId250"/>
    <p:sldId id="607" r:id="rId251"/>
    <p:sldId id="608" r:id="rId252"/>
    <p:sldId id="388" r:id="rId253"/>
    <p:sldId id="609" r:id="rId254"/>
    <p:sldId id="344" r:id="rId255"/>
    <p:sldId id="610" r:id="rId256"/>
    <p:sldId id="358" r:id="rId257"/>
    <p:sldId id="611" r:id="rId258"/>
    <p:sldId id="612" r:id="rId259"/>
    <p:sldId id="324" r:id="rId260"/>
    <p:sldId id="613" r:id="rId261"/>
    <p:sldId id="352" r:id="rId262"/>
    <p:sldId id="314" r:id="rId263"/>
    <p:sldId id="333" r:id="rId264"/>
    <p:sldId id="614" r:id="rId265"/>
    <p:sldId id="615" r:id="rId266"/>
    <p:sldId id="616" r:id="rId267"/>
    <p:sldId id="618" r:id="rId268"/>
    <p:sldId id="619" r:id="rId269"/>
    <p:sldId id="288" r:id="rId270"/>
    <p:sldId id="620" r:id="rId271"/>
    <p:sldId id="621" r:id="rId272"/>
    <p:sldId id="622" r:id="rId273"/>
    <p:sldId id="289" r:id="rId274"/>
    <p:sldId id="623" r:id="rId275"/>
    <p:sldId id="624" r:id="rId276"/>
    <p:sldId id="625" r:id="rId277"/>
    <p:sldId id="626" r:id="rId278"/>
    <p:sldId id="291" r:id="rId279"/>
    <p:sldId id="292" r:id="rId280"/>
    <p:sldId id="293" r:id="rId281"/>
    <p:sldId id="294" r:id="rId282"/>
    <p:sldId id="295" r:id="rId283"/>
    <p:sldId id="296" r:id="rId284"/>
    <p:sldId id="297" r:id="rId285"/>
    <p:sldId id="298" r:id="rId286"/>
    <p:sldId id="627" r:id="rId287"/>
    <p:sldId id="628" r:id="rId288"/>
    <p:sldId id="629" r:id="rId289"/>
    <p:sldId id="630" r:id="rId290"/>
    <p:sldId id="631" r:id="rId291"/>
    <p:sldId id="632" r:id="rId292"/>
    <p:sldId id="633" r:id="rId293"/>
    <p:sldId id="634" r:id="rId294"/>
    <p:sldId id="635" r:id="rId295"/>
    <p:sldId id="636" r:id="rId296"/>
    <p:sldId id="637" r:id="rId297"/>
    <p:sldId id="638" r:id="rId298"/>
    <p:sldId id="639" r:id="rId299"/>
    <p:sldId id="640" r:id="rId300"/>
    <p:sldId id="641" r:id="rId301"/>
    <p:sldId id="642" r:id="rId302"/>
    <p:sldId id="643" r:id="rId303"/>
    <p:sldId id="644" r:id="rId304"/>
    <p:sldId id="645" r:id="rId305"/>
    <p:sldId id="646" r:id="rId306"/>
    <p:sldId id="647" r:id="rId307"/>
    <p:sldId id="648" r:id="rId308"/>
    <p:sldId id="649" r:id="rId309"/>
    <p:sldId id="650" r:id="rId310"/>
    <p:sldId id="651" r:id="rId311"/>
    <p:sldId id="652" r:id="rId312"/>
    <p:sldId id="653" r:id="rId313"/>
  </p:sldIdLst>
  <p:sldSz cx="9144000" cy="6858000" type="screen4x3"/>
  <p:notesSz cx="7315200" cy="9601200"/>
  <p:defaultTextStyle>
    <a:defPPr>
      <a:defRPr lang="en-US"/>
    </a:defPPr>
    <a:lvl1pPr algn="ctr" rtl="0" fontAlgn="base">
      <a:spcBef>
        <a:spcPct val="50000"/>
      </a:spcBef>
      <a:spcAft>
        <a:spcPct val="0"/>
      </a:spcAft>
      <a:defRPr sz="1200" b="1" kern="1200">
        <a:solidFill>
          <a:srgbClr val="FFFF00"/>
        </a:solidFill>
        <a:latin typeface="Arial" pitchFamily="34" charset="0"/>
        <a:ea typeface="+mn-ea"/>
        <a:cs typeface="+mn-cs"/>
      </a:defRPr>
    </a:lvl1pPr>
    <a:lvl2pPr marL="457200" algn="ctr" rtl="0" fontAlgn="base">
      <a:spcBef>
        <a:spcPct val="50000"/>
      </a:spcBef>
      <a:spcAft>
        <a:spcPct val="0"/>
      </a:spcAft>
      <a:defRPr sz="1200" b="1" kern="1200">
        <a:solidFill>
          <a:srgbClr val="FFFF00"/>
        </a:solidFill>
        <a:latin typeface="Arial" pitchFamily="34" charset="0"/>
        <a:ea typeface="+mn-ea"/>
        <a:cs typeface="+mn-cs"/>
      </a:defRPr>
    </a:lvl2pPr>
    <a:lvl3pPr marL="914400" algn="ctr" rtl="0" fontAlgn="base">
      <a:spcBef>
        <a:spcPct val="50000"/>
      </a:spcBef>
      <a:spcAft>
        <a:spcPct val="0"/>
      </a:spcAft>
      <a:defRPr sz="1200" b="1" kern="1200">
        <a:solidFill>
          <a:srgbClr val="FFFF00"/>
        </a:solidFill>
        <a:latin typeface="Arial" pitchFamily="34" charset="0"/>
        <a:ea typeface="+mn-ea"/>
        <a:cs typeface="+mn-cs"/>
      </a:defRPr>
    </a:lvl3pPr>
    <a:lvl4pPr marL="1371600" algn="ctr" rtl="0" fontAlgn="base">
      <a:spcBef>
        <a:spcPct val="50000"/>
      </a:spcBef>
      <a:spcAft>
        <a:spcPct val="0"/>
      </a:spcAft>
      <a:defRPr sz="1200" b="1" kern="1200">
        <a:solidFill>
          <a:srgbClr val="FFFF00"/>
        </a:solidFill>
        <a:latin typeface="Arial" pitchFamily="34" charset="0"/>
        <a:ea typeface="+mn-ea"/>
        <a:cs typeface="+mn-cs"/>
      </a:defRPr>
    </a:lvl4pPr>
    <a:lvl5pPr marL="1828800" algn="ctr" rtl="0" fontAlgn="base">
      <a:spcBef>
        <a:spcPct val="50000"/>
      </a:spcBef>
      <a:spcAft>
        <a:spcPct val="0"/>
      </a:spcAft>
      <a:defRPr sz="1200" b="1" kern="1200">
        <a:solidFill>
          <a:srgbClr val="FFFF00"/>
        </a:solidFill>
        <a:latin typeface="Arial" pitchFamily="34" charset="0"/>
        <a:ea typeface="+mn-ea"/>
        <a:cs typeface="+mn-cs"/>
      </a:defRPr>
    </a:lvl5pPr>
    <a:lvl6pPr marL="2286000" algn="l" defTabSz="914400" rtl="0" eaLnBrk="1" latinLnBrk="0" hangingPunct="1">
      <a:defRPr sz="1200" b="1" kern="1200">
        <a:solidFill>
          <a:srgbClr val="FFFF00"/>
        </a:solidFill>
        <a:latin typeface="Arial" pitchFamily="34" charset="0"/>
        <a:ea typeface="+mn-ea"/>
        <a:cs typeface="+mn-cs"/>
      </a:defRPr>
    </a:lvl6pPr>
    <a:lvl7pPr marL="2743200" algn="l" defTabSz="914400" rtl="0" eaLnBrk="1" latinLnBrk="0" hangingPunct="1">
      <a:defRPr sz="1200" b="1" kern="1200">
        <a:solidFill>
          <a:srgbClr val="FFFF00"/>
        </a:solidFill>
        <a:latin typeface="Arial" pitchFamily="34" charset="0"/>
        <a:ea typeface="+mn-ea"/>
        <a:cs typeface="+mn-cs"/>
      </a:defRPr>
    </a:lvl7pPr>
    <a:lvl8pPr marL="3200400" algn="l" defTabSz="914400" rtl="0" eaLnBrk="1" latinLnBrk="0" hangingPunct="1">
      <a:defRPr sz="1200" b="1" kern="1200">
        <a:solidFill>
          <a:srgbClr val="FFFF00"/>
        </a:solidFill>
        <a:latin typeface="Arial" pitchFamily="34" charset="0"/>
        <a:ea typeface="+mn-ea"/>
        <a:cs typeface="+mn-cs"/>
      </a:defRPr>
    </a:lvl8pPr>
    <a:lvl9pPr marL="3657600" algn="l" defTabSz="914400" rtl="0" eaLnBrk="1" latinLnBrk="0" hangingPunct="1">
      <a:defRPr sz="1200" b="1" kern="1200">
        <a:solidFill>
          <a:srgbClr val="FFFF00"/>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9" autoAdjust="0"/>
  </p:normalViewPr>
  <p:slideViewPr>
    <p:cSldViewPr>
      <p:cViewPr varScale="1">
        <p:scale>
          <a:sx n="68" d="100"/>
          <a:sy n="68" d="100"/>
        </p:scale>
        <p:origin x="1446"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extLst>
      <p:ext uri="{BB962C8B-B14F-4D97-AF65-F5344CB8AC3E}">
        <p14:creationId xmlns:p14="http://schemas.microsoft.com/office/powerpoint/2010/main" val="6822355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extLst>
      <p:ext uri="{BB962C8B-B14F-4D97-AF65-F5344CB8AC3E}">
        <p14:creationId xmlns:p14="http://schemas.microsoft.com/office/powerpoint/2010/main" val="2894288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pPr/>
              <a:t>242</a:t>
            </a:fld>
            <a:endParaRPr lang="en-US"/>
          </a:p>
        </p:txBody>
      </p:sp>
    </p:spTree>
    <p:extLst>
      <p:ext uri="{BB962C8B-B14F-4D97-AF65-F5344CB8AC3E}">
        <p14:creationId xmlns:p14="http://schemas.microsoft.com/office/powerpoint/2010/main" val="5616749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pPr/>
              <a:t>243</a:t>
            </a:fld>
            <a:endParaRPr lang="en-US"/>
          </a:p>
        </p:txBody>
      </p:sp>
    </p:spTree>
    <p:extLst>
      <p:ext uri="{BB962C8B-B14F-4D97-AF65-F5344CB8AC3E}">
        <p14:creationId xmlns:p14="http://schemas.microsoft.com/office/powerpoint/2010/main" val="2328511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6DDC4A-28AC-4BB0-A17C-4732441B2B82}" type="slidenum">
              <a:rPr lang="en-US" smtClean="0"/>
              <a:pPr/>
              <a:t>244</a:t>
            </a:fld>
            <a:endParaRPr lang="en-US"/>
          </a:p>
        </p:txBody>
      </p:sp>
    </p:spTree>
    <p:extLst>
      <p:ext uri="{BB962C8B-B14F-4D97-AF65-F5344CB8AC3E}">
        <p14:creationId xmlns:p14="http://schemas.microsoft.com/office/powerpoint/2010/main" val="22762515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pPr/>
              <a:t>245</a:t>
            </a:fld>
            <a:endParaRPr lang="en-US"/>
          </a:p>
        </p:txBody>
      </p:sp>
    </p:spTree>
    <p:extLst>
      <p:ext uri="{BB962C8B-B14F-4D97-AF65-F5344CB8AC3E}">
        <p14:creationId xmlns:p14="http://schemas.microsoft.com/office/powerpoint/2010/main" val="477171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pPr/>
              <a:t>246</a:t>
            </a:fld>
            <a:endParaRPr lang="en-US"/>
          </a:p>
        </p:txBody>
      </p:sp>
    </p:spTree>
    <p:extLst>
      <p:ext uri="{BB962C8B-B14F-4D97-AF65-F5344CB8AC3E}">
        <p14:creationId xmlns:p14="http://schemas.microsoft.com/office/powerpoint/2010/main" val="24569313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6DDC4A-28AC-4BB0-A17C-4732441B2B82}" type="slidenum">
              <a:rPr lang="en-US" smtClean="0"/>
              <a:pPr/>
              <a:t>247</a:t>
            </a:fld>
            <a:endParaRPr lang="en-US"/>
          </a:p>
        </p:txBody>
      </p:sp>
    </p:spTree>
    <p:extLst>
      <p:ext uri="{BB962C8B-B14F-4D97-AF65-F5344CB8AC3E}">
        <p14:creationId xmlns:p14="http://schemas.microsoft.com/office/powerpoint/2010/main" val="20265496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6DDC4A-28AC-4BB0-A17C-4732441B2B82}" type="slidenum">
              <a:rPr lang="en-US" smtClean="0"/>
              <a:pPr/>
              <a:t>248</a:t>
            </a:fld>
            <a:endParaRPr lang="en-US"/>
          </a:p>
        </p:txBody>
      </p:sp>
    </p:spTree>
    <p:extLst>
      <p:ext uri="{BB962C8B-B14F-4D97-AF65-F5344CB8AC3E}">
        <p14:creationId xmlns:p14="http://schemas.microsoft.com/office/powerpoint/2010/main" val="7584361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pPr/>
              <a:t>249</a:t>
            </a:fld>
            <a:endParaRPr lang="en-US"/>
          </a:p>
        </p:txBody>
      </p:sp>
    </p:spTree>
    <p:extLst>
      <p:ext uri="{BB962C8B-B14F-4D97-AF65-F5344CB8AC3E}">
        <p14:creationId xmlns:p14="http://schemas.microsoft.com/office/powerpoint/2010/main" val="3486582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542409-6A04-4DC6-AC3A-D3758287A8F2}" type="slidenum">
              <a:rPr lang="en-US" smtClean="0"/>
              <a:t>250</a:t>
            </a:fld>
            <a:endParaRPr lang="en-US"/>
          </a:p>
        </p:txBody>
      </p:sp>
    </p:spTree>
    <p:extLst>
      <p:ext uri="{BB962C8B-B14F-4D97-AF65-F5344CB8AC3E}">
        <p14:creationId xmlns:p14="http://schemas.microsoft.com/office/powerpoint/2010/main" val="253216926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solidFill>
                  <a:prstClr val="black"/>
                </a:solidFill>
              </a:rPr>
              <a:pPr/>
              <a:t>251</a:t>
            </a:fld>
            <a:endParaRPr lang="en-US">
              <a:solidFill>
                <a:prstClr val="black"/>
              </a:solidFill>
            </a:endParaRPr>
          </a:p>
        </p:txBody>
      </p:sp>
    </p:spTree>
    <p:extLst>
      <p:ext uri="{BB962C8B-B14F-4D97-AF65-F5344CB8AC3E}">
        <p14:creationId xmlns:p14="http://schemas.microsoft.com/office/powerpoint/2010/main" val="223084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solidFill>
                  <a:prstClr val="black"/>
                </a:solidFill>
              </a:rPr>
              <a:pPr/>
              <a:t>252</a:t>
            </a:fld>
            <a:endParaRPr lang="en-US">
              <a:solidFill>
                <a:prstClr val="black"/>
              </a:solidFill>
            </a:endParaRPr>
          </a:p>
        </p:txBody>
      </p:sp>
    </p:spTree>
    <p:extLst>
      <p:ext uri="{BB962C8B-B14F-4D97-AF65-F5344CB8AC3E}">
        <p14:creationId xmlns:p14="http://schemas.microsoft.com/office/powerpoint/2010/main" val="20759809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solidFill>
                  <a:prstClr val="black"/>
                </a:solidFill>
              </a:rPr>
              <a:pPr/>
              <a:t>253</a:t>
            </a:fld>
            <a:endParaRPr lang="en-US">
              <a:solidFill>
                <a:prstClr val="black"/>
              </a:solidFill>
            </a:endParaRPr>
          </a:p>
        </p:txBody>
      </p:sp>
    </p:spTree>
    <p:extLst>
      <p:ext uri="{BB962C8B-B14F-4D97-AF65-F5344CB8AC3E}">
        <p14:creationId xmlns:p14="http://schemas.microsoft.com/office/powerpoint/2010/main" val="7483352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pPr/>
              <a:t>256</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pPr/>
              <a:t>257</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6DDC4A-28AC-4BB0-A17C-4732441B2B82}" type="slidenum">
              <a:rPr lang="en-US" smtClean="0"/>
              <a:pPr/>
              <a:t>259</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pPr/>
              <a:t>260</a:t>
            </a:fld>
            <a:endParaRPr lang="en-US"/>
          </a:p>
        </p:txBody>
      </p:sp>
    </p:spTree>
    <p:extLst>
      <p:ext uri="{BB962C8B-B14F-4D97-AF65-F5344CB8AC3E}">
        <p14:creationId xmlns:p14="http://schemas.microsoft.com/office/powerpoint/2010/main" val="29738378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pPr/>
              <a:t>261</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pPr/>
              <a:t>262</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6DDC4A-28AC-4BB0-A17C-4732441B2B82}" type="slidenum">
              <a:rPr lang="en-US" smtClean="0"/>
              <a:pPr/>
              <a:t>263</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Fuzzy Logic is so important in real world scenario because most of the scenarios do not have distinct values, but are based on approximation. For e.g., the no. of RBC in your blood cannot be actually counted, but we can always have an estimated value. Or, the growth of bacteria in a particular environment can only be predicted but we cannot have the correct value.</a:t>
            </a:r>
          </a:p>
          <a:p>
            <a:r>
              <a:rPr lang="en-US"/>
              <a:t>Fuzzy logic operates on the concept of membership and the degrees of membership, which ranges from 0 to 1.</a:t>
            </a:r>
          </a:p>
        </p:txBody>
      </p:sp>
      <p:sp>
        <p:nvSpPr>
          <p:cNvPr id="4" name="Slide Number Placeholder 3"/>
          <p:cNvSpPr>
            <a:spLocks noGrp="1"/>
          </p:cNvSpPr>
          <p:nvPr>
            <p:ph type="sldNum" sz="quarter" idx="10"/>
          </p:nvPr>
        </p:nvSpPr>
        <p:spPr/>
        <p:txBody>
          <a:bodyPr/>
          <a:lstStyle/>
          <a:p>
            <a:fld id="{DF9F22E2-C438-408A-9E63-D847CCB7DBA4}" type="slidenum">
              <a:rPr lang="en-US" smtClean="0"/>
              <a:t>273</a:t>
            </a:fld>
            <a:endParaRPr lang="en-US"/>
          </a:p>
        </p:txBody>
      </p:sp>
    </p:spTree>
    <p:extLst>
      <p:ext uri="{BB962C8B-B14F-4D97-AF65-F5344CB8AC3E}">
        <p14:creationId xmlns:p14="http://schemas.microsoft.com/office/powerpoint/2010/main" val="2214050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a:t>
            </a:fld>
            <a:endParaRPr lang="en-US"/>
          </a:p>
        </p:txBody>
      </p:sp>
    </p:spTree>
    <p:extLst>
      <p:ext uri="{BB962C8B-B14F-4D97-AF65-F5344CB8AC3E}">
        <p14:creationId xmlns:p14="http://schemas.microsoft.com/office/powerpoint/2010/main" val="2959597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27</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28</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29</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30</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31</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32</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a:t>
            </a:r>
            <a:r>
              <a:rPr lang="en-US" baseline="0" dirty="0"/>
              <a:t> search tree is infinitely deep, contains redundant paths</a:t>
            </a:r>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33</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35</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36</a:t>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37</a:t>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38</a:t>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39</a:t>
            </a:fld>
            <a:endParaRPr 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40</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solidFill>
                  <a:prstClr val="black"/>
                </a:solidFill>
              </a:rPr>
              <a:pPr/>
              <a:t>41</a:t>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extLst>
      <p:ext uri="{BB962C8B-B14F-4D97-AF65-F5344CB8AC3E}">
        <p14:creationId xmlns:p14="http://schemas.microsoft.com/office/powerpoint/2010/main" val="3595670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extLst>
      <p:ext uri="{BB962C8B-B14F-4D97-AF65-F5344CB8AC3E}">
        <p14:creationId xmlns:p14="http://schemas.microsoft.com/office/powerpoint/2010/main" val="1289099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extLst>
      <p:ext uri="{BB962C8B-B14F-4D97-AF65-F5344CB8AC3E}">
        <p14:creationId xmlns:p14="http://schemas.microsoft.com/office/powerpoint/2010/main" val="4261370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extLst>
      <p:ext uri="{BB962C8B-B14F-4D97-AF65-F5344CB8AC3E}">
        <p14:creationId xmlns:p14="http://schemas.microsoft.com/office/powerpoint/2010/main" val="492095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extLst>
      <p:ext uri="{BB962C8B-B14F-4D97-AF65-F5344CB8AC3E}">
        <p14:creationId xmlns:p14="http://schemas.microsoft.com/office/powerpoint/2010/main" val="1835975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extLst>
      <p:ext uri="{BB962C8B-B14F-4D97-AF65-F5344CB8AC3E}">
        <p14:creationId xmlns:p14="http://schemas.microsoft.com/office/powerpoint/2010/main" val="2990644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extLst>
      <p:ext uri="{BB962C8B-B14F-4D97-AF65-F5344CB8AC3E}">
        <p14:creationId xmlns:p14="http://schemas.microsoft.com/office/powerpoint/2010/main" val="2226936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extLst>
      <p:ext uri="{BB962C8B-B14F-4D97-AF65-F5344CB8AC3E}">
        <p14:creationId xmlns:p14="http://schemas.microsoft.com/office/powerpoint/2010/main" val="2423880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extLst>
      <p:ext uri="{BB962C8B-B14F-4D97-AF65-F5344CB8AC3E}">
        <p14:creationId xmlns:p14="http://schemas.microsoft.com/office/powerpoint/2010/main" val="2234209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extLst>
      <p:ext uri="{BB962C8B-B14F-4D97-AF65-F5344CB8AC3E}">
        <p14:creationId xmlns:p14="http://schemas.microsoft.com/office/powerpoint/2010/main" val="3558991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extLst>
      <p:ext uri="{BB962C8B-B14F-4D97-AF65-F5344CB8AC3E}">
        <p14:creationId xmlns:p14="http://schemas.microsoft.com/office/powerpoint/2010/main" val="1854462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extLst>
      <p:ext uri="{BB962C8B-B14F-4D97-AF65-F5344CB8AC3E}">
        <p14:creationId xmlns:p14="http://schemas.microsoft.com/office/powerpoint/2010/main" val="368801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extLst>
      <p:ext uri="{BB962C8B-B14F-4D97-AF65-F5344CB8AC3E}">
        <p14:creationId xmlns:p14="http://schemas.microsoft.com/office/powerpoint/2010/main" val="3153683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extLst>
      <p:ext uri="{BB962C8B-B14F-4D97-AF65-F5344CB8AC3E}">
        <p14:creationId xmlns:p14="http://schemas.microsoft.com/office/powerpoint/2010/main" val="1870091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extLst>
      <p:ext uri="{BB962C8B-B14F-4D97-AF65-F5344CB8AC3E}">
        <p14:creationId xmlns:p14="http://schemas.microsoft.com/office/powerpoint/2010/main" val="36303398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extLst>
      <p:ext uri="{BB962C8B-B14F-4D97-AF65-F5344CB8AC3E}">
        <p14:creationId xmlns:p14="http://schemas.microsoft.com/office/powerpoint/2010/main" val="30065513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extLst>
      <p:ext uri="{BB962C8B-B14F-4D97-AF65-F5344CB8AC3E}">
        <p14:creationId xmlns:p14="http://schemas.microsoft.com/office/powerpoint/2010/main" val="21222307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extLst>
      <p:ext uri="{BB962C8B-B14F-4D97-AF65-F5344CB8AC3E}">
        <p14:creationId xmlns:p14="http://schemas.microsoft.com/office/powerpoint/2010/main" val="11319963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extLst>
      <p:ext uri="{BB962C8B-B14F-4D97-AF65-F5344CB8AC3E}">
        <p14:creationId xmlns:p14="http://schemas.microsoft.com/office/powerpoint/2010/main" val="15659208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extLst>
      <p:ext uri="{BB962C8B-B14F-4D97-AF65-F5344CB8AC3E}">
        <p14:creationId xmlns:p14="http://schemas.microsoft.com/office/powerpoint/2010/main" val="17825285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extLst>
      <p:ext uri="{BB962C8B-B14F-4D97-AF65-F5344CB8AC3E}">
        <p14:creationId xmlns:p14="http://schemas.microsoft.com/office/powerpoint/2010/main" val="3733977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68</a:t>
            </a:fld>
            <a:endParaRPr lang="en-US"/>
          </a:p>
        </p:txBody>
      </p:sp>
    </p:spTree>
    <p:extLst>
      <p:ext uri="{BB962C8B-B14F-4D97-AF65-F5344CB8AC3E}">
        <p14:creationId xmlns:p14="http://schemas.microsoft.com/office/powerpoint/2010/main" val="258117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70</a:t>
            </a:fld>
            <a:endParaRPr lang="en-US"/>
          </a:p>
        </p:txBody>
      </p:sp>
    </p:spTree>
    <p:extLst>
      <p:ext uri="{BB962C8B-B14F-4D97-AF65-F5344CB8AC3E}">
        <p14:creationId xmlns:p14="http://schemas.microsoft.com/office/powerpoint/2010/main" val="2958362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71</a:t>
            </a:fld>
            <a:endParaRPr lang="en-US"/>
          </a:p>
        </p:txBody>
      </p:sp>
    </p:spTree>
    <p:extLst>
      <p:ext uri="{BB962C8B-B14F-4D97-AF65-F5344CB8AC3E}">
        <p14:creationId xmlns:p14="http://schemas.microsoft.com/office/powerpoint/2010/main" val="761457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extLst>
      <p:ext uri="{BB962C8B-B14F-4D97-AF65-F5344CB8AC3E}">
        <p14:creationId xmlns:p14="http://schemas.microsoft.com/office/powerpoint/2010/main" val="1297337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extLst>
      <p:ext uri="{BB962C8B-B14F-4D97-AF65-F5344CB8AC3E}">
        <p14:creationId xmlns:p14="http://schemas.microsoft.com/office/powerpoint/2010/main" val="990423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36918813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103</a:t>
            </a:fld>
            <a:endParaRPr lang="en-US"/>
          </a:p>
        </p:txBody>
      </p:sp>
    </p:spTree>
    <p:extLst>
      <p:ext uri="{BB962C8B-B14F-4D97-AF65-F5344CB8AC3E}">
        <p14:creationId xmlns:p14="http://schemas.microsoft.com/office/powerpoint/2010/main" val="42948887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107</a:t>
            </a:fld>
            <a:endParaRPr lang="en-US"/>
          </a:p>
        </p:txBody>
      </p:sp>
    </p:spTree>
    <p:extLst>
      <p:ext uri="{BB962C8B-B14F-4D97-AF65-F5344CB8AC3E}">
        <p14:creationId xmlns:p14="http://schemas.microsoft.com/office/powerpoint/2010/main" val="12647389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108</a:t>
            </a:fld>
            <a:endParaRPr lang="en-US"/>
          </a:p>
        </p:txBody>
      </p:sp>
    </p:spTree>
    <p:extLst>
      <p:ext uri="{BB962C8B-B14F-4D97-AF65-F5344CB8AC3E}">
        <p14:creationId xmlns:p14="http://schemas.microsoft.com/office/powerpoint/2010/main" val="24064974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109</a:t>
            </a:fld>
            <a:endParaRPr lang="en-US"/>
          </a:p>
        </p:txBody>
      </p:sp>
    </p:spTree>
    <p:extLst>
      <p:ext uri="{BB962C8B-B14F-4D97-AF65-F5344CB8AC3E}">
        <p14:creationId xmlns:p14="http://schemas.microsoft.com/office/powerpoint/2010/main" val="4078502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110</a:t>
            </a:fld>
            <a:endParaRPr lang="en-US"/>
          </a:p>
        </p:txBody>
      </p:sp>
    </p:spTree>
    <p:extLst>
      <p:ext uri="{BB962C8B-B14F-4D97-AF65-F5344CB8AC3E}">
        <p14:creationId xmlns:p14="http://schemas.microsoft.com/office/powerpoint/2010/main" val="2120692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111</a:t>
            </a:fld>
            <a:endParaRPr lang="en-US"/>
          </a:p>
        </p:txBody>
      </p:sp>
    </p:spTree>
    <p:extLst>
      <p:ext uri="{BB962C8B-B14F-4D97-AF65-F5344CB8AC3E}">
        <p14:creationId xmlns:p14="http://schemas.microsoft.com/office/powerpoint/2010/main" val="18788513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112</a:t>
            </a:fld>
            <a:endParaRPr lang="en-US"/>
          </a:p>
        </p:txBody>
      </p:sp>
    </p:spTree>
    <p:extLst>
      <p:ext uri="{BB962C8B-B14F-4D97-AF65-F5344CB8AC3E}">
        <p14:creationId xmlns:p14="http://schemas.microsoft.com/office/powerpoint/2010/main" val="10527831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114</a:t>
            </a:fld>
            <a:endParaRPr lang="en-US"/>
          </a:p>
        </p:txBody>
      </p:sp>
    </p:spTree>
    <p:extLst>
      <p:ext uri="{BB962C8B-B14F-4D97-AF65-F5344CB8AC3E}">
        <p14:creationId xmlns:p14="http://schemas.microsoft.com/office/powerpoint/2010/main" val="3848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542409-6A04-4DC6-AC3A-D3758287A8F2}" type="slidenum">
              <a:rPr lang="en-US" smtClean="0"/>
              <a:t>118</a:t>
            </a:fld>
            <a:endParaRPr lang="en-US"/>
          </a:p>
        </p:txBody>
      </p:sp>
    </p:spTree>
    <p:extLst>
      <p:ext uri="{BB962C8B-B14F-4D97-AF65-F5344CB8AC3E}">
        <p14:creationId xmlns:p14="http://schemas.microsoft.com/office/powerpoint/2010/main" val="937495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latin typeface="Arial" charset="0"/>
            </a:endParaRPr>
          </a:p>
        </p:txBody>
      </p:sp>
      <p:sp>
        <p:nvSpPr>
          <p:cNvPr id="50180" name="Slide Number Placeholder 3"/>
          <p:cNvSpPr>
            <a:spLocks noGrp="1"/>
          </p:cNvSpPr>
          <p:nvPr>
            <p:ph type="sldNum" sz="quarter" idx="5"/>
          </p:nvPr>
        </p:nvSpPr>
        <p:spPr/>
        <p:txBody>
          <a:bodyPr/>
          <a:lstStyle/>
          <a:p>
            <a:pPr defTabSz="965200">
              <a:defRPr/>
            </a:pPr>
            <a:fld id="{FD549D34-9FA6-44AF-8862-E060EE74E80B}" type="slidenum">
              <a:rPr lang="en-US" smtClean="0"/>
              <a:pPr defTabSz="965200">
                <a:defRPr/>
              </a:pPr>
              <a:t>119</a:t>
            </a:fld>
            <a:endParaRPr lang="en-US"/>
          </a:p>
        </p:txBody>
      </p:sp>
    </p:spTree>
    <p:extLst>
      <p:ext uri="{BB962C8B-B14F-4D97-AF65-F5344CB8AC3E}">
        <p14:creationId xmlns:p14="http://schemas.microsoft.com/office/powerpoint/2010/main" val="5191730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solidFill>
                  <a:prstClr val="black"/>
                </a:solidFill>
              </a:rPr>
              <a:pPr/>
              <a:t>121</a:t>
            </a:fld>
            <a:endParaRPr lang="en-US">
              <a:solidFill>
                <a:prstClr val="black"/>
              </a:solidFill>
            </a:endParaRPr>
          </a:p>
        </p:txBody>
      </p:sp>
    </p:spTree>
    <p:extLst>
      <p:ext uri="{BB962C8B-B14F-4D97-AF65-F5344CB8AC3E}">
        <p14:creationId xmlns:p14="http://schemas.microsoft.com/office/powerpoint/2010/main" val="33404130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124</a:t>
            </a:fld>
            <a:endParaRPr lang="en-US"/>
          </a:p>
        </p:txBody>
      </p:sp>
    </p:spTree>
    <p:extLst>
      <p:ext uri="{BB962C8B-B14F-4D97-AF65-F5344CB8AC3E}">
        <p14:creationId xmlns:p14="http://schemas.microsoft.com/office/powerpoint/2010/main" val="16596650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127</a:t>
            </a:fld>
            <a:endParaRPr lang="en-US"/>
          </a:p>
        </p:txBody>
      </p:sp>
    </p:spTree>
    <p:extLst>
      <p:ext uri="{BB962C8B-B14F-4D97-AF65-F5344CB8AC3E}">
        <p14:creationId xmlns:p14="http://schemas.microsoft.com/office/powerpoint/2010/main" val="26060420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Backgammon, monopoly, because</a:t>
            </a:r>
            <a:r>
              <a:rPr lang="en-US" baseline="0" dirty="0"/>
              <a:t> dice</a:t>
            </a:r>
            <a:endParaRPr lang="en-US" dirty="0"/>
          </a:p>
          <a:p>
            <a:endParaRPr lang="en-US" dirty="0"/>
          </a:p>
        </p:txBody>
      </p:sp>
      <p:sp>
        <p:nvSpPr>
          <p:cNvPr id="4" name="Slide Number Placeholder 3"/>
          <p:cNvSpPr>
            <a:spLocks noGrp="1"/>
          </p:cNvSpPr>
          <p:nvPr>
            <p:ph type="sldNum" sz="quarter" idx="10"/>
          </p:nvPr>
        </p:nvSpPr>
        <p:spPr/>
        <p:txBody>
          <a:bodyPr/>
          <a:lstStyle/>
          <a:p>
            <a:fld id="{3CEB9E7C-E104-44CE-96E3-86319C1A8D9A}" type="slidenum">
              <a:rPr lang="en-US" smtClean="0"/>
              <a:pPr/>
              <a:t>130</a:t>
            </a:fld>
            <a:endParaRPr lang="en-US"/>
          </a:p>
        </p:txBody>
      </p:sp>
    </p:spTree>
    <p:extLst>
      <p:ext uri="{BB962C8B-B14F-4D97-AF65-F5344CB8AC3E}">
        <p14:creationId xmlns:p14="http://schemas.microsoft.com/office/powerpoint/2010/main" val="27159521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132</a:t>
            </a:fld>
            <a:endParaRPr lang="en-US"/>
          </a:p>
        </p:txBody>
      </p:sp>
    </p:spTree>
    <p:extLst>
      <p:ext uri="{BB962C8B-B14F-4D97-AF65-F5344CB8AC3E}">
        <p14:creationId xmlns:p14="http://schemas.microsoft.com/office/powerpoint/2010/main" val="2154443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135</a:t>
            </a:fld>
            <a:endParaRPr lang="en-US"/>
          </a:p>
        </p:txBody>
      </p:sp>
    </p:spTree>
    <p:extLst>
      <p:ext uri="{BB962C8B-B14F-4D97-AF65-F5344CB8AC3E}">
        <p14:creationId xmlns:p14="http://schemas.microsoft.com/office/powerpoint/2010/main" val="22722180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136</a:t>
            </a:fld>
            <a:endParaRPr lang="en-US"/>
          </a:p>
        </p:txBody>
      </p:sp>
    </p:spTree>
    <p:extLst>
      <p:ext uri="{BB962C8B-B14F-4D97-AF65-F5344CB8AC3E}">
        <p14:creationId xmlns:p14="http://schemas.microsoft.com/office/powerpoint/2010/main" val="8996213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137</a:t>
            </a:fld>
            <a:endParaRPr lang="en-US">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6901479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138</a:t>
            </a:fld>
            <a:endParaRPr lang="en-US">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8322691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139</a:t>
            </a:fld>
            <a:endParaRPr lang="en-US">
              <a:latin typeface="Arial" charset="0"/>
            </a:endParaRPr>
          </a:p>
        </p:txBody>
      </p:sp>
    </p:spTree>
    <p:extLst>
      <p:ext uri="{BB962C8B-B14F-4D97-AF65-F5344CB8AC3E}">
        <p14:creationId xmlns:p14="http://schemas.microsoft.com/office/powerpoint/2010/main" val="4952415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140</a:t>
            </a:fld>
            <a:endParaRPr lang="en-US">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7146933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144</a:t>
            </a:fld>
            <a:endParaRPr lang="en-US"/>
          </a:p>
        </p:txBody>
      </p:sp>
    </p:spTree>
    <p:extLst>
      <p:ext uri="{BB962C8B-B14F-4D97-AF65-F5344CB8AC3E}">
        <p14:creationId xmlns:p14="http://schemas.microsoft.com/office/powerpoint/2010/main" val="13287525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148</a:t>
            </a:fld>
            <a:endParaRPr lang="en-US"/>
          </a:p>
        </p:txBody>
      </p:sp>
    </p:spTree>
    <p:extLst>
      <p:ext uri="{BB962C8B-B14F-4D97-AF65-F5344CB8AC3E}">
        <p14:creationId xmlns:p14="http://schemas.microsoft.com/office/powerpoint/2010/main" val="8958486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149</a:t>
            </a:fld>
            <a:endParaRPr lang="en-US"/>
          </a:p>
        </p:txBody>
      </p:sp>
    </p:spTree>
    <p:extLst>
      <p:ext uri="{BB962C8B-B14F-4D97-AF65-F5344CB8AC3E}">
        <p14:creationId xmlns:p14="http://schemas.microsoft.com/office/powerpoint/2010/main" val="1562465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150</a:t>
            </a:fld>
            <a:endParaRPr lang="en-US"/>
          </a:p>
        </p:txBody>
      </p:sp>
    </p:spTree>
    <p:extLst>
      <p:ext uri="{BB962C8B-B14F-4D97-AF65-F5344CB8AC3E}">
        <p14:creationId xmlns:p14="http://schemas.microsoft.com/office/powerpoint/2010/main" val="3294456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151</a:t>
            </a:fld>
            <a:endParaRPr lang="en-US"/>
          </a:p>
        </p:txBody>
      </p:sp>
    </p:spTree>
    <p:extLst>
      <p:ext uri="{BB962C8B-B14F-4D97-AF65-F5344CB8AC3E}">
        <p14:creationId xmlns:p14="http://schemas.microsoft.com/office/powerpoint/2010/main" val="1683146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152</a:t>
            </a:fld>
            <a:endParaRPr lang="en-US"/>
          </a:p>
        </p:txBody>
      </p:sp>
    </p:spTree>
    <p:extLst>
      <p:ext uri="{BB962C8B-B14F-4D97-AF65-F5344CB8AC3E}">
        <p14:creationId xmlns:p14="http://schemas.microsoft.com/office/powerpoint/2010/main" val="5584231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153</a:t>
            </a:fld>
            <a:endParaRPr lang="en-US"/>
          </a:p>
        </p:txBody>
      </p:sp>
    </p:spTree>
    <p:extLst>
      <p:ext uri="{BB962C8B-B14F-4D97-AF65-F5344CB8AC3E}">
        <p14:creationId xmlns:p14="http://schemas.microsoft.com/office/powerpoint/2010/main" val="33412199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Could</a:t>
            </a:r>
            <a:r>
              <a:rPr lang="en-US" baseline="0" dirty="0"/>
              <a:t> we have done better with the right branch?</a:t>
            </a:r>
            <a:endParaRPr lang="en-US" dirty="0"/>
          </a:p>
        </p:txBody>
      </p:sp>
      <p:sp>
        <p:nvSpPr>
          <p:cNvPr id="4" name="Slide Number Placeholder 3"/>
          <p:cNvSpPr>
            <a:spLocks noGrp="1"/>
          </p:cNvSpPr>
          <p:nvPr>
            <p:ph type="sldNum" sz="quarter" idx="10"/>
          </p:nvPr>
        </p:nvSpPr>
        <p:spPr/>
        <p:txBody>
          <a:bodyPr/>
          <a:lstStyle/>
          <a:p>
            <a:fld id="{3CEB9E7C-E104-44CE-96E3-86319C1A8D9A}" type="slidenum">
              <a:rPr lang="en-US" smtClean="0"/>
              <a:pPr/>
              <a:t>154</a:t>
            </a:fld>
            <a:endParaRPr lang="en-US"/>
          </a:p>
        </p:txBody>
      </p:sp>
    </p:spTree>
    <p:extLst>
      <p:ext uri="{BB962C8B-B14F-4D97-AF65-F5344CB8AC3E}">
        <p14:creationId xmlns:p14="http://schemas.microsoft.com/office/powerpoint/2010/main" val="20548351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157</a:t>
            </a:fld>
            <a:endParaRPr lang="en-US">
              <a:latin typeface="Arial" charset="0"/>
            </a:endParaRPr>
          </a:p>
        </p:txBody>
      </p:sp>
    </p:spTree>
    <p:extLst>
      <p:ext uri="{BB962C8B-B14F-4D97-AF65-F5344CB8AC3E}">
        <p14:creationId xmlns:p14="http://schemas.microsoft.com/office/powerpoint/2010/main" val="19151593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158</a:t>
            </a:fld>
            <a:endParaRPr lang="en-US"/>
          </a:p>
        </p:txBody>
      </p:sp>
    </p:spTree>
    <p:extLst>
      <p:ext uri="{BB962C8B-B14F-4D97-AF65-F5344CB8AC3E}">
        <p14:creationId xmlns:p14="http://schemas.microsoft.com/office/powerpoint/2010/main" val="26018182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159</a:t>
            </a:fld>
            <a:endParaRPr lang="en-US"/>
          </a:p>
        </p:txBody>
      </p:sp>
    </p:spTree>
    <p:extLst>
      <p:ext uri="{BB962C8B-B14F-4D97-AF65-F5344CB8AC3E}">
        <p14:creationId xmlns:p14="http://schemas.microsoft.com/office/powerpoint/2010/main" val="40078210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EB9E7C-E104-44CE-96E3-86319C1A8D9A}" type="slidenum">
              <a:rPr lang="en-US" smtClean="0"/>
              <a:pPr/>
              <a:t>161</a:t>
            </a:fld>
            <a:endParaRPr lang="en-US"/>
          </a:p>
        </p:txBody>
      </p:sp>
    </p:spTree>
    <p:extLst>
      <p:ext uri="{BB962C8B-B14F-4D97-AF65-F5344CB8AC3E}">
        <p14:creationId xmlns:p14="http://schemas.microsoft.com/office/powerpoint/2010/main" val="5655007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162</a:t>
            </a:fld>
            <a:endParaRPr lang="en-US"/>
          </a:p>
        </p:txBody>
      </p:sp>
    </p:spTree>
    <p:extLst>
      <p:ext uri="{BB962C8B-B14F-4D97-AF65-F5344CB8AC3E}">
        <p14:creationId xmlns:p14="http://schemas.microsoft.com/office/powerpoint/2010/main" val="42263957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6DDC4A-28AC-4BB0-A17C-4732441B2B82}" type="slidenum">
              <a:rPr lang="en-US" smtClean="0"/>
              <a:pPr/>
              <a:t>241</a:t>
            </a:fld>
            <a:endParaRPr lang="en-US"/>
          </a:p>
        </p:txBody>
      </p:sp>
    </p:spTree>
    <p:extLst>
      <p:ext uri="{BB962C8B-B14F-4D97-AF65-F5344CB8AC3E}">
        <p14:creationId xmlns:p14="http://schemas.microsoft.com/office/powerpoint/2010/main" val="126233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AC3F58-2633-43B5-944D-9A29CA4A9EC1}" type="slidenum">
              <a:rPr lang="en-US"/>
              <a:pPr>
                <a:defRPr/>
              </a:pPr>
              <a:t>‹#›</a:t>
            </a:fld>
            <a:endParaRPr lang="en-US"/>
          </a:p>
        </p:txBody>
      </p:sp>
    </p:spTree>
    <p:extLst>
      <p:ext uri="{BB962C8B-B14F-4D97-AF65-F5344CB8AC3E}">
        <p14:creationId xmlns:p14="http://schemas.microsoft.com/office/powerpoint/2010/main" val="2710471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r>
              <a:rPr lang="en-US"/>
              <a:t>14 Jan 2004</a:t>
            </a:r>
          </a:p>
        </p:txBody>
      </p:sp>
      <p:sp>
        <p:nvSpPr>
          <p:cNvPr id="5" name="Rectangle 5"/>
          <p:cNvSpPr>
            <a:spLocks noGrp="1" noChangeArrowheads="1"/>
          </p:cNvSpPr>
          <p:nvPr>
            <p:ph type="ftr" sz="quarter" idx="11"/>
          </p:nvPr>
        </p:nvSpPr>
        <p:spPr>
          <a:ln/>
        </p:spPr>
        <p:txBody>
          <a:bodyPr/>
          <a:lstStyle>
            <a:lvl1pPr>
              <a:defRPr/>
            </a:lvl1pPr>
          </a:lstStyle>
          <a:p>
            <a:r>
              <a:rPr lang="en-US"/>
              <a:t>CS 3243 - Blind Search</a:t>
            </a:r>
          </a:p>
        </p:txBody>
      </p:sp>
      <p:sp>
        <p:nvSpPr>
          <p:cNvPr id="6" name="Rectangle 6"/>
          <p:cNvSpPr>
            <a:spLocks noGrp="1" noChangeArrowheads="1"/>
          </p:cNvSpPr>
          <p:nvPr>
            <p:ph type="sldNum" sz="quarter" idx="12"/>
          </p:nvPr>
        </p:nvSpPr>
        <p:spPr>
          <a:ln/>
        </p:spPr>
        <p:txBody>
          <a:bodyPr/>
          <a:lstStyle>
            <a:lvl1pPr>
              <a:defRPr/>
            </a:lvl1pPr>
          </a:lstStyle>
          <a:p>
            <a:fld id="{FF2426BF-23F7-454A-AE34-F8D0C0837188}" type="slidenum">
              <a:rPr lang="en-US" smtClean="0"/>
              <a:pPr/>
              <a:t>‹#›</a:t>
            </a:fld>
            <a:endParaRPr lang="en-US"/>
          </a:p>
        </p:txBody>
      </p:sp>
    </p:spTree>
    <p:extLst>
      <p:ext uri="{BB962C8B-B14F-4D97-AF65-F5344CB8AC3E}">
        <p14:creationId xmlns:p14="http://schemas.microsoft.com/office/powerpoint/2010/main" val="108597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r>
              <a:rPr lang="en-US"/>
              <a:t>14 Jan 2004</a:t>
            </a:r>
          </a:p>
        </p:txBody>
      </p:sp>
      <p:sp>
        <p:nvSpPr>
          <p:cNvPr id="5" name="Rectangle 5"/>
          <p:cNvSpPr>
            <a:spLocks noGrp="1" noChangeArrowheads="1"/>
          </p:cNvSpPr>
          <p:nvPr>
            <p:ph type="ftr" sz="quarter" idx="11"/>
          </p:nvPr>
        </p:nvSpPr>
        <p:spPr>
          <a:ln/>
        </p:spPr>
        <p:txBody>
          <a:bodyPr/>
          <a:lstStyle>
            <a:lvl1pPr>
              <a:defRPr/>
            </a:lvl1pPr>
          </a:lstStyle>
          <a:p>
            <a:r>
              <a:rPr lang="en-US"/>
              <a:t>CS 3243 - Blind Search</a:t>
            </a:r>
          </a:p>
        </p:txBody>
      </p:sp>
      <p:sp>
        <p:nvSpPr>
          <p:cNvPr id="6" name="Rectangle 6"/>
          <p:cNvSpPr>
            <a:spLocks noGrp="1" noChangeArrowheads="1"/>
          </p:cNvSpPr>
          <p:nvPr>
            <p:ph type="sldNum" sz="quarter" idx="12"/>
          </p:nvPr>
        </p:nvSpPr>
        <p:spPr>
          <a:ln/>
        </p:spPr>
        <p:txBody>
          <a:bodyPr/>
          <a:lstStyle>
            <a:lvl1pPr>
              <a:defRPr/>
            </a:lvl1pPr>
          </a:lstStyle>
          <a:p>
            <a:fld id="{14BF256C-05D7-4F8B-A8CD-2D886136ABC4}" type="slidenum">
              <a:rPr lang="en-US" smtClean="0"/>
              <a:pPr/>
              <a:t>‹#›</a:t>
            </a:fld>
            <a:endParaRPr lang="en-US"/>
          </a:p>
        </p:txBody>
      </p:sp>
    </p:spTree>
    <p:extLst>
      <p:ext uri="{BB962C8B-B14F-4D97-AF65-F5344CB8AC3E}">
        <p14:creationId xmlns:p14="http://schemas.microsoft.com/office/powerpoint/2010/main" val="156802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14400"/>
            <a:ext cx="3810000" cy="2552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9500"/>
            <a:ext cx="3810000" cy="2552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5D6A6246-AD0B-408A-B745-2ACC72A7A45C}" type="slidenum">
              <a:rPr lang="en-US"/>
              <a:pPr>
                <a:defRPr/>
              </a:pPr>
              <a:t>‹#›</a:t>
            </a:fld>
            <a:endParaRPr lang="en-US"/>
          </a:p>
        </p:txBody>
      </p:sp>
    </p:spTree>
    <p:extLst>
      <p:ext uri="{BB962C8B-B14F-4D97-AF65-F5344CB8AC3E}">
        <p14:creationId xmlns:p14="http://schemas.microsoft.com/office/powerpoint/2010/main" val="3035732308"/>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AD06-9008-4323-9A62-AA588284534A}"/>
              </a:ext>
            </a:extLst>
          </p:cNvPr>
          <p:cNvSpPr>
            <a:spLocks noGrp="1"/>
          </p:cNvSpPr>
          <p:nvPr>
            <p:ph type="title"/>
          </p:nvPr>
        </p:nvSpPr>
        <p:spPr>
          <a:xfrm>
            <a:off x="628650" y="0"/>
            <a:ext cx="7886700" cy="873740"/>
          </a:xfrm>
          <a:ln>
            <a:noFill/>
          </a:ln>
          <a:effectLst/>
          <a:scene3d>
            <a:camera prst="orthographicFront">
              <a:rot lat="0" lon="0" rev="0"/>
            </a:camera>
            <a:lightRig rig="contrasting" dir="t">
              <a:rot lat="0" lon="0" rev="7800000"/>
            </a:lightRig>
          </a:scene3d>
          <a:sp3d>
            <a:bevelT w="139700" h="139700"/>
          </a:sp3d>
        </p:spPr>
        <p:style>
          <a:lnRef idx="1">
            <a:schemeClr val="accent5"/>
          </a:lnRef>
          <a:fillRef idx="2">
            <a:schemeClr val="accent5"/>
          </a:fillRef>
          <a:effectRef idx="1">
            <a:schemeClr val="accent5"/>
          </a:effectRef>
          <a:fontRef idx="minor">
            <a:schemeClr val="dk1"/>
          </a:fontRef>
        </p:style>
        <p:txBody>
          <a:bodyPr>
            <a:normAutofit/>
          </a:bodyPr>
          <a:lstStyle>
            <a:lvl1pPr algn="ctr">
              <a:defRPr sz="3600">
                <a:latin typeface="Narkisim" panose="020E0502050101010101" pitchFamily="34" charset="-79"/>
                <a:cs typeface="Narkisim" panose="020E0502050101010101" pitchFamily="34" charset="-79"/>
              </a:defRPr>
            </a:lvl1pPr>
          </a:lstStyle>
          <a:p>
            <a:r>
              <a:rPr lang="en-US"/>
              <a:t>Click to edit Master title style</a:t>
            </a:r>
          </a:p>
        </p:txBody>
      </p:sp>
      <p:sp>
        <p:nvSpPr>
          <p:cNvPr id="4" name="Date Placeholder 3">
            <a:extLst>
              <a:ext uri="{FF2B5EF4-FFF2-40B4-BE49-F238E27FC236}">
                <a16:creationId xmlns:a16="http://schemas.microsoft.com/office/drawing/2014/main" id="{9AD6C517-9A34-41A5-AF11-D4FBD714D568}"/>
              </a:ext>
            </a:extLst>
          </p:cNvPr>
          <p:cNvSpPr>
            <a:spLocks noGrp="1"/>
          </p:cNvSpPr>
          <p:nvPr>
            <p:ph type="dt" sz="half" idx="10"/>
          </p:nvPr>
        </p:nvSpPr>
        <p:spPr/>
        <p:txBody>
          <a:bodyPr/>
          <a:lstStyle/>
          <a:p>
            <a:fld id="{5E023F13-AEE7-477B-93B1-61C10C831E23}" type="datetime1">
              <a:rPr lang="en-US" smtClean="0"/>
              <a:t>12/5/2022</a:t>
            </a:fld>
            <a:endParaRPr lang="en-US"/>
          </a:p>
        </p:txBody>
      </p:sp>
      <p:sp>
        <p:nvSpPr>
          <p:cNvPr id="5" name="Footer Placeholder 4">
            <a:extLst>
              <a:ext uri="{FF2B5EF4-FFF2-40B4-BE49-F238E27FC236}">
                <a16:creationId xmlns:a16="http://schemas.microsoft.com/office/drawing/2014/main" id="{96DF40F1-AF45-4C91-9D41-86EB900A55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468E0-BC80-402F-B729-C63B87A0E6E3}"/>
              </a:ext>
            </a:extLst>
          </p:cNvPr>
          <p:cNvSpPr>
            <a:spLocks noGrp="1"/>
          </p:cNvSpPr>
          <p:nvPr>
            <p:ph type="sldNum" sz="quarter" idx="12"/>
          </p:nvPr>
        </p:nvSpPr>
        <p:spPr>
          <a:xfrm>
            <a:off x="8395519" y="6356351"/>
            <a:ext cx="562283" cy="365125"/>
          </a:xfrm>
        </p:spPr>
        <p:txBody>
          <a:bodyPr/>
          <a:lstStyle>
            <a:lvl1pPr>
              <a:defRPr sz="1350" b="0">
                <a:latin typeface="Narkisim" panose="020E0502050101010101" pitchFamily="34" charset="-79"/>
                <a:cs typeface="Narkisim" panose="020E0502050101010101" pitchFamily="34" charset="-79"/>
              </a:defRPr>
            </a:lvl1pPr>
          </a:lstStyle>
          <a:p>
            <a:fld id="{1E81BDB4-5F3F-464A-A32A-75B544C87B3D}" type="slidenum">
              <a:rPr lang="en-US" smtClean="0"/>
              <a:pPr/>
              <a:t>‹#›</a:t>
            </a:fld>
            <a:endParaRPr lang="en-US"/>
          </a:p>
        </p:txBody>
      </p:sp>
    </p:spTree>
    <p:extLst>
      <p:ext uri="{BB962C8B-B14F-4D97-AF65-F5344CB8AC3E}">
        <p14:creationId xmlns:p14="http://schemas.microsoft.com/office/powerpoint/2010/main" val="295485926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219200"/>
          </a:xfrm>
        </p:spPr>
        <p:txBody>
          <a:bodyPr/>
          <a:lstStyle/>
          <a:p>
            <a:r>
              <a:rPr lang="en-US"/>
              <a:t>Click to edit Master title style</a:t>
            </a:r>
          </a:p>
        </p:txBody>
      </p:sp>
      <p:sp>
        <p:nvSpPr>
          <p:cNvPr id="3" name="Text Placeholder 2"/>
          <p:cNvSpPr>
            <a:spLocks noGrp="1"/>
          </p:cNvSpPr>
          <p:nvPr>
            <p:ph type="body" sz="half" idx="1"/>
          </p:nvPr>
        </p:nvSpPr>
        <p:spPr>
          <a:xfrm>
            <a:off x="685800" y="18288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828800"/>
            <a:ext cx="3810000" cy="4114800"/>
          </a:xfrm>
        </p:spPr>
        <p:txBody>
          <a:bodyPr/>
          <a:lstStyle/>
          <a:p>
            <a:pPr lvl="0"/>
            <a:endParaRPr lang="en-US" noProof="0"/>
          </a:p>
        </p:txBody>
      </p:sp>
    </p:spTree>
    <p:extLst>
      <p:ext uri="{BB962C8B-B14F-4D97-AF65-F5344CB8AC3E}">
        <p14:creationId xmlns:p14="http://schemas.microsoft.com/office/powerpoint/2010/main" val="356650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0C49721-C3A1-4425-99EF-30C57743CC15}" type="slidenum">
              <a:rPr lang="en-US"/>
              <a:pPr>
                <a:defRPr/>
              </a:pPr>
              <a:t>‹#›</a:t>
            </a:fld>
            <a:endParaRPr lang="en-US"/>
          </a:p>
        </p:txBody>
      </p:sp>
    </p:spTree>
    <p:extLst>
      <p:ext uri="{BB962C8B-B14F-4D97-AF65-F5344CB8AC3E}">
        <p14:creationId xmlns:p14="http://schemas.microsoft.com/office/powerpoint/2010/main" val="3706445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876BB52-192B-4E7D-9E15-B5945998B30B}" type="slidenum">
              <a:rPr lang="en-US"/>
              <a:pPr>
                <a:defRPr/>
              </a:pPr>
              <a:t>‹#›</a:t>
            </a:fld>
            <a:endParaRPr lang="en-US"/>
          </a:p>
        </p:txBody>
      </p:sp>
    </p:spTree>
    <p:extLst>
      <p:ext uri="{BB962C8B-B14F-4D97-AF65-F5344CB8AC3E}">
        <p14:creationId xmlns:p14="http://schemas.microsoft.com/office/powerpoint/2010/main" val="377852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634D7A-5DE0-40F6-876D-D2AFBCA76471}" type="slidenum">
              <a:rPr lang="en-US"/>
              <a:pPr>
                <a:defRPr/>
              </a:pPr>
              <a:t>‹#›</a:t>
            </a:fld>
            <a:endParaRPr lang="en-US"/>
          </a:p>
        </p:txBody>
      </p:sp>
    </p:spTree>
    <p:extLst>
      <p:ext uri="{BB962C8B-B14F-4D97-AF65-F5344CB8AC3E}">
        <p14:creationId xmlns:p14="http://schemas.microsoft.com/office/powerpoint/2010/main" val="380846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r>
              <a:rPr lang="en-US"/>
              <a:t>14 Jan 2004</a:t>
            </a:r>
          </a:p>
        </p:txBody>
      </p:sp>
      <p:sp>
        <p:nvSpPr>
          <p:cNvPr id="8" name="Rectangle 5"/>
          <p:cNvSpPr>
            <a:spLocks noGrp="1" noChangeArrowheads="1"/>
          </p:cNvSpPr>
          <p:nvPr>
            <p:ph type="ftr" sz="quarter" idx="11"/>
          </p:nvPr>
        </p:nvSpPr>
        <p:spPr>
          <a:ln/>
        </p:spPr>
        <p:txBody>
          <a:bodyPr/>
          <a:lstStyle>
            <a:lvl1pPr>
              <a:defRPr/>
            </a:lvl1pPr>
          </a:lstStyle>
          <a:p>
            <a:r>
              <a:rPr lang="en-US"/>
              <a:t>CS 3243 - Blind Search</a:t>
            </a:r>
          </a:p>
        </p:txBody>
      </p:sp>
      <p:sp>
        <p:nvSpPr>
          <p:cNvPr id="9" name="Rectangle 6"/>
          <p:cNvSpPr>
            <a:spLocks noGrp="1" noChangeArrowheads="1"/>
          </p:cNvSpPr>
          <p:nvPr>
            <p:ph type="sldNum" sz="quarter" idx="12"/>
          </p:nvPr>
        </p:nvSpPr>
        <p:spPr>
          <a:ln/>
        </p:spPr>
        <p:txBody>
          <a:bodyPr/>
          <a:lstStyle>
            <a:lvl1pPr>
              <a:defRPr/>
            </a:lvl1pPr>
          </a:lstStyle>
          <a:p>
            <a:fld id="{43B963AB-989A-489E-AE33-EB41FB033A09}" type="slidenum">
              <a:rPr lang="en-US" smtClean="0"/>
              <a:pPr/>
              <a:t>‹#›</a:t>
            </a:fld>
            <a:endParaRPr lang="en-US"/>
          </a:p>
        </p:txBody>
      </p:sp>
    </p:spTree>
    <p:extLst>
      <p:ext uri="{BB962C8B-B14F-4D97-AF65-F5344CB8AC3E}">
        <p14:creationId xmlns:p14="http://schemas.microsoft.com/office/powerpoint/2010/main" val="2477823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r>
              <a:rPr lang="en-US"/>
              <a:t>14 Jan 2004</a:t>
            </a:r>
          </a:p>
        </p:txBody>
      </p:sp>
      <p:sp>
        <p:nvSpPr>
          <p:cNvPr id="4" name="Rectangle 5"/>
          <p:cNvSpPr>
            <a:spLocks noGrp="1" noChangeArrowheads="1"/>
          </p:cNvSpPr>
          <p:nvPr>
            <p:ph type="ftr" sz="quarter" idx="11"/>
          </p:nvPr>
        </p:nvSpPr>
        <p:spPr>
          <a:ln/>
        </p:spPr>
        <p:txBody>
          <a:bodyPr/>
          <a:lstStyle>
            <a:lvl1pPr>
              <a:defRPr/>
            </a:lvl1pPr>
          </a:lstStyle>
          <a:p>
            <a:r>
              <a:rPr lang="en-US"/>
              <a:t>CS 3243 - Blind Search</a:t>
            </a:r>
          </a:p>
        </p:txBody>
      </p:sp>
      <p:sp>
        <p:nvSpPr>
          <p:cNvPr id="5" name="Rectangle 6"/>
          <p:cNvSpPr>
            <a:spLocks noGrp="1" noChangeArrowheads="1"/>
          </p:cNvSpPr>
          <p:nvPr>
            <p:ph type="sldNum" sz="quarter" idx="12"/>
          </p:nvPr>
        </p:nvSpPr>
        <p:spPr>
          <a:ln/>
        </p:spPr>
        <p:txBody>
          <a:bodyPr/>
          <a:lstStyle>
            <a:lvl1pPr>
              <a:defRPr/>
            </a:lvl1pPr>
          </a:lstStyle>
          <a:p>
            <a:fld id="{768102A7-0C28-44F0-898D-773E064A07DF}" type="slidenum">
              <a:rPr lang="en-US" smtClean="0"/>
              <a:pPr/>
              <a:t>‹#›</a:t>
            </a:fld>
            <a:endParaRPr lang="en-US"/>
          </a:p>
        </p:txBody>
      </p:sp>
    </p:spTree>
    <p:extLst>
      <p:ext uri="{BB962C8B-B14F-4D97-AF65-F5344CB8AC3E}">
        <p14:creationId xmlns:p14="http://schemas.microsoft.com/office/powerpoint/2010/main" val="345479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r>
              <a:rPr lang="en-US"/>
              <a:t>14 Jan 2004</a:t>
            </a:r>
          </a:p>
        </p:txBody>
      </p:sp>
      <p:sp>
        <p:nvSpPr>
          <p:cNvPr id="3" name="Rectangle 5"/>
          <p:cNvSpPr>
            <a:spLocks noGrp="1" noChangeArrowheads="1"/>
          </p:cNvSpPr>
          <p:nvPr>
            <p:ph type="ftr" sz="quarter" idx="11"/>
          </p:nvPr>
        </p:nvSpPr>
        <p:spPr>
          <a:ln/>
        </p:spPr>
        <p:txBody>
          <a:bodyPr/>
          <a:lstStyle>
            <a:lvl1pPr>
              <a:defRPr/>
            </a:lvl1pPr>
          </a:lstStyle>
          <a:p>
            <a:r>
              <a:rPr lang="en-US"/>
              <a:t>CS 3243 - Blind Search</a:t>
            </a:r>
          </a:p>
        </p:txBody>
      </p:sp>
      <p:sp>
        <p:nvSpPr>
          <p:cNvPr id="4" name="Rectangle 6"/>
          <p:cNvSpPr>
            <a:spLocks noGrp="1" noChangeArrowheads="1"/>
          </p:cNvSpPr>
          <p:nvPr>
            <p:ph type="sldNum" sz="quarter" idx="12"/>
          </p:nvPr>
        </p:nvSpPr>
        <p:spPr>
          <a:ln/>
        </p:spPr>
        <p:txBody>
          <a:bodyPr/>
          <a:lstStyle>
            <a:lvl1pPr>
              <a:defRPr/>
            </a:lvl1pPr>
          </a:lstStyle>
          <a:p>
            <a:fld id="{A2F3BF20-175F-47CA-9386-D7A8446B7C29}" type="slidenum">
              <a:rPr lang="en-US" smtClean="0"/>
              <a:pPr/>
              <a:t>‹#›</a:t>
            </a:fld>
            <a:endParaRPr lang="en-US"/>
          </a:p>
        </p:txBody>
      </p:sp>
    </p:spTree>
    <p:extLst>
      <p:ext uri="{BB962C8B-B14F-4D97-AF65-F5344CB8AC3E}">
        <p14:creationId xmlns:p14="http://schemas.microsoft.com/office/powerpoint/2010/main" val="3834164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r>
              <a:rPr lang="en-US"/>
              <a:t>14 Jan 2004</a:t>
            </a:r>
          </a:p>
        </p:txBody>
      </p:sp>
      <p:sp>
        <p:nvSpPr>
          <p:cNvPr id="6" name="Rectangle 5"/>
          <p:cNvSpPr>
            <a:spLocks noGrp="1" noChangeArrowheads="1"/>
          </p:cNvSpPr>
          <p:nvPr>
            <p:ph type="ftr" sz="quarter" idx="11"/>
          </p:nvPr>
        </p:nvSpPr>
        <p:spPr>
          <a:ln/>
        </p:spPr>
        <p:txBody>
          <a:bodyPr/>
          <a:lstStyle>
            <a:lvl1pPr>
              <a:defRPr/>
            </a:lvl1pPr>
          </a:lstStyle>
          <a:p>
            <a:r>
              <a:rPr lang="en-US"/>
              <a:t>CS 3243 - Blind Search</a:t>
            </a:r>
          </a:p>
        </p:txBody>
      </p:sp>
      <p:sp>
        <p:nvSpPr>
          <p:cNvPr id="7" name="Rectangle 6"/>
          <p:cNvSpPr>
            <a:spLocks noGrp="1" noChangeArrowheads="1"/>
          </p:cNvSpPr>
          <p:nvPr>
            <p:ph type="sldNum" sz="quarter" idx="12"/>
          </p:nvPr>
        </p:nvSpPr>
        <p:spPr>
          <a:ln/>
        </p:spPr>
        <p:txBody>
          <a:bodyPr/>
          <a:lstStyle>
            <a:lvl1pPr>
              <a:defRPr/>
            </a:lvl1pPr>
          </a:lstStyle>
          <a:p>
            <a:fld id="{39724606-A38D-498A-B460-2362EA3C915A}" type="slidenum">
              <a:rPr lang="en-US" smtClean="0"/>
              <a:pPr/>
              <a:t>‹#›</a:t>
            </a:fld>
            <a:endParaRPr lang="en-US"/>
          </a:p>
        </p:txBody>
      </p:sp>
    </p:spTree>
    <p:extLst>
      <p:ext uri="{BB962C8B-B14F-4D97-AF65-F5344CB8AC3E}">
        <p14:creationId xmlns:p14="http://schemas.microsoft.com/office/powerpoint/2010/main" val="264437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r>
              <a:rPr lang="en-US"/>
              <a:t>14 Jan 2004</a:t>
            </a:r>
          </a:p>
        </p:txBody>
      </p:sp>
      <p:sp>
        <p:nvSpPr>
          <p:cNvPr id="6" name="Rectangle 5"/>
          <p:cNvSpPr>
            <a:spLocks noGrp="1" noChangeArrowheads="1"/>
          </p:cNvSpPr>
          <p:nvPr>
            <p:ph type="ftr" sz="quarter" idx="11"/>
          </p:nvPr>
        </p:nvSpPr>
        <p:spPr>
          <a:ln/>
        </p:spPr>
        <p:txBody>
          <a:bodyPr/>
          <a:lstStyle>
            <a:lvl1pPr>
              <a:defRPr/>
            </a:lvl1pPr>
          </a:lstStyle>
          <a:p>
            <a:r>
              <a:rPr lang="en-US"/>
              <a:t>CS 3243 - Blind Search</a:t>
            </a:r>
          </a:p>
        </p:txBody>
      </p:sp>
      <p:sp>
        <p:nvSpPr>
          <p:cNvPr id="7" name="Rectangle 6"/>
          <p:cNvSpPr>
            <a:spLocks noGrp="1" noChangeArrowheads="1"/>
          </p:cNvSpPr>
          <p:nvPr>
            <p:ph type="sldNum" sz="quarter" idx="12"/>
          </p:nvPr>
        </p:nvSpPr>
        <p:spPr>
          <a:ln/>
        </p:spPr>
        <p:txBody>
          <a:bodyPr/>
          <a:lstStyle>
            <a:lvl1pPr>
              <a:defRPr/>
            </a:lvl1pPr>
          </a:lstStyle>
          <a:p>
            <a:fld id="{DB1E55EC-528B-4849-B14F-C2768CDCAD28}" type="slidenum">
              <a:rPr lang="en-US" smtClean="0"/>
              <a:pPr/>
              <a:t>‹#›</a:t>
            </a:fld>
            <a:endParaRPr lang="en-US"/>
          </a:p>
        </p:txBody>
      </p:sp>
    </p:spTree>
    <p:extLst>
      <p:ext uri="{BB962C8B-B14F-4D97-AF65-F5344CB8AC3E}">
        <p14:creationId xmlns:p14="http://schemas.microsoft.com/office/powerpoint/2010/main" val="359285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8269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b="0">
                <a:solidFill>
                  <a:schemeClr val="tx1"/>
                </a:solidFill>
                <a:latin typeface="Times New Roman" pitchFamily="18" charset="0"/>
              </a:defRPr>
            </a:lvl1pPr>
          </a:lstStyle>
          <a:p>
            <a:pPr>
              <a:defRPr/>
            </a:pPr>
            <a:endParaRPr lang="en-US"/>
          </a:p>
        </p:txBody>
      </p:sp>
      <p:sp>
        <p:nvSpPr>
          <p:cNvPr id="88269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400" b="0">
                <a:solidFill>
                  <a:schemeClr val="tx1"/>
                </a:solidFill>
                <a:latin typeface="Times New Roman" pitchFamily="18" charset="0"/>
              </a:defRPr>
            </a:lvl1pPr>
          </a:lstStyle>
          <a:p>
            <a:pPr>
              <a:defRPr/>
            </a:pPr>
            <a:endParaRPr lang="en-US"/>
          </a:p>
        </p:txBody>
      </p:sp>
      <p:sp>
        <p:nvSpPr>
          <p:cNvPr id="88269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b="0">
                <a:solidFill>
                  <a:schemeClr val="tx1"/>
                </a:solidFill>
                <a:latin typeface="Times New Roman" pitchFamily="18" charset="0"/>
              </a:defRPr>
            </a:lvl1pPr>
          </a:lstStyle>
          <a:p>
            <a:pPr>
              <a:defRPr/>
            </a:pPr>
            <a:fld id="{9DE62156-1480-49ED-B33B-CE1D8F42A3CD}" type="slidenum">
              <a:rPr lang="en-US"/>
              <a:pPr>
                <a:defRPr/>
              </a:pPr>
              <a:t>‹#›</a:t>
            </a:fld>
            <a:endParaRPr lang="en-US"/>
          </a:p>
        </p:txBody>
      </p:sp>
      <p:sp>
        <p:nvSpPr>
          <p:cNvPr id="882695"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a:defRPr/>
            </a:pPr>
            <a:endParaRPr lang="en-US">
              <a:latin typeface="Arial" charset="0"/>
            </a:endParaRPr>
          </a:p>
        </p:txBody>
      </p:sp>
    </p:spTree>
    <p:extLst>
      <p:ext uri="{BB962C8B-B14F-4D97-AF65-F5344CB8AC3E}">
        <p14:creationId xmlns:p14="http://schemas.microsoft.com/office/powerpoint/2010/main" val="415299963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p:txStyles>
    <p:titleStyle>
      <a:lvl1pPr algn="l" rtl="0" eaLnBrk="1" fontAlgn="base" hangingPunct="1">
        <a:spcBef>
          <a:spcPct val="0"/>
        </a:spcBef>
        <a:spcAft>
          <a:spcPct val="0"/>
        </a:spcAft>
        <a:defRPr sz="3400">
          <a:solidFill>
            <a:schemeClr val="tx2"/>
          </a:solidFill>
          <a:latin typeface="+mj-lt"/>
          <a:ea typeface="+mj-ea"/>
          <a:cs typeface="+mj-cs"/>
        </a:defRPr>
      </a:lvl1pPr>
      <a:lvl2pPr algn="l" rtl="0" eaLnBrk="1" fontAlgn="base" hangingPunct="1">
        <a:spcBef>
          <a:spcPct val="0"/>
        </a:spcBef>
        <a:spcAft>
          <a:spcPct val="0"/>
        </a:spcAft>
        <a:defRPr sz="3400">
          <a:solidFill>
            <a:schemeClr val="tx2"/>
          </a:solidFill>
          <a:latin typeface="Arial" charset="0"/>
        </a:defRPr>
      </a:lvl2pPr>
      <a:lvl3pPr algn="l" rtl="0" eaLnBrk="1" fontAlgn="base" hangingPunct="1">
        <a:spcBef>
          <a:spcPct val="0"/>
        </a:spcBef>
        <a:spcAft>
          <a:spcPct val="0"/>
        </a:spcAft>
        <a:defRPr sz="3400">
          <a:solidFill>
            <a:schemeClr val="tx2"/>
          </a:solidFill>
          <a:latin typeface="Arial" charset="0"/>
        </a:defRPr>
      </a:lvl3pPr>
      <a:lvl4pPr algn="l" rtl="0" eaLnBrk="1" fontAlgn="base" hangingPunct="1">
        <a:spcBef>
          <a:spcPct val="0"/>
        </a:spcBef>
        <a:spcAft>
          <a:spcPct val="0"/>
        </a:spcAft>
        <a:defRPr sz="3400">
          <a:solidFill>
            <a:schemeClr val="tx2"/>
          </a:solidFill>
          <a:latin typeface="Arial" charset="0"/>
        </a:defRPr>
      </a:lvl4pPr>
      <a:lvl5pPr algn="l" rtl="0" eaLnBrk="1" fontAlgn="base" hangingPunct="1">
        <a:spcBef>
          <a:spcPct val="0"/>
        </a:spcBef>
        <a:spcAft>
          <a:spcPct val="0"/>
        </a:spcAft>
        <a:defRPr sz="3400">
          <a:solidFill>
            <a:schemeClr val="tx2"/>
          </a:solidFill>
          <a:latin typeface="Arial" charset="0"/>
        </a:defRPr>
      </a:lvl5pPr>
      <a:lvl6pPr marL="457200" algn="l" rtl="0" eaLnBrk="1" fontAlgn="base" hangingPunct="1">
        <a:spcBef>
          <a:spcPct val="0"/>
        </a:spcBef>
        <a:spcAft>
          <a:spcPct val="0"/>
        </a:spcAft>
        <a:defRPr sz="3400">
          <a:solidFill>
            <a:schemeClr val="tx2"/>
          </a:solidFill>
          <a:latin typeface="Arial" charset="0"/>
        </a:defRPr>
      </a:lvl6pPr>
      <a:lvl7pPr marL="914400" algn="l" rtl="0" eaLnBrk="1" fontAlgn="base" hangingPunct="1">
        <a:spcBef>
          <a:spcPct val="0"/>
        </a:spcBef>
        <a:spcAft>
          <a:spcPct val="0"/>
        </a:spcAft>
        <a:defRPr sz="3400">
          <a:solidFill>
            <a:schemeClr val="tx2"/>
          </a:solidFill>
          <a:latin typeface="Arial" charset="0"/>
        </a:defRPr>
      </a:lvl7pPr>
      <a:lvl8pPr marL="1371600" algn="l" rtl="0" eaLnBrk="1" fontAlgn="base" hangingPunct="1">
        <a:spcBef>
          <a:spcPct val="0"/>
        </a:spcBef>
        <a:spcAft>
          <a:spcPct val="0"/>
        </a:spcAft>
        <a:defRPr sz="3400">
          <a:solidFill>
            <a:schemeClr val="tx2"/>
          </a:solidFill>
          <a:latin typeface="Arial" charset="0"/>
        </a:defRPr>
      </a:lvl8pPr>
      <a:lvl9pPr marL="1828800" algn="l" rtl="0" eaLnBrk="1" fontAlgn="base" hangingPunct="1">
        <a:spcBef>
          <a:spcPct val="0"/>
        </a:spcBef>
        <a:spcAft>
          <a:spcPct val="0"/>
        </a:spcAft>
        <a:defRPr sz="3400">
          <a:solidFill>
            <a:schemeClr val="tx2"/>
          </a:solidFill>
          <a:latin typeface="Arial" charset="0"/>
        </a:defRPr>
      </a:lvl9pPr>
    </p:titleStyle>
    <p:bodyStyle>
      <a:lvl1pPr marL="342900" indent="-342900" algn="l" rtl="0" eaLnBrk="1" fontAlgn="base" hangingPunct="1">
        <a:spcBef>
          <a:spcPct val="20000"/>
        </a:spcBef>
        <a:spcAft>
          <a:spcPct val="0"/>
        </a:spcAft>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qiao.github.io/PathFinding.js/visual/"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homepage.ufp.pt/jtorres/ensino/ia/alfabeta.html"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1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github.com/DEAP/deap" TargetMode="External"/><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38.wmf"/></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39.wmf"/></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tags" Target="../tags/tag3.xml"/><Relationship Id="rId7" Type="http://schemas.openxmlformats.org/officeDocument/2006/relationships/image" Target="../media/image14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0.png"/><Relationship Id="rId5" Type="http://schemas.openxmlformats.org/officeDocument/2006/relationships/notesSlide" Target="../notesSlides/notesSlide108.xml"/><Relationship Id="rId4" Type="http://schemas.openxmlformats.org/officeDocument/2006/relationships/slideLayout" Target="../slideLayouts/slideLayout2.xml"/><Relationship Id="rId9" Type="http://schemas.openxmlformats.org/officeDocument/2006/relationships/image" Target="../media/image143.png"/></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8" Type="http://schemas.openxmlformats.org/officeDocument/2006/relationships/image" Target="../media/image149.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48.wmf"/><Relationship Id="rId5" Type="http://schemas.openxmlformats.org/officeDocument/2006/relationships/oleObject" Target="../embeddings/oleObject4.bin"/><Relationship Id="rId4" Type="http://schemas.openxmlformats.org/officeDocument/2006/relationships/image" Target="../media/image147.emf"/></Relationships>
</file>

<file path=ppt/slides/_rels/slide257.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51.wmf"/><Relationship Id="rId5" Type="http://schemas.openxmlformats.org/officeDocument/2006/relationships/oleObject" Target="../embeddings/oleObject7.bin"/><Relationship Id="rId4" Type="http://schemas.openxmlformats.org/officeDocument/2006/relationships/image" Target="../media/image150.emf"/></Relationships>
</file>

<file path=ppt/slides/_rels/slide2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8.png"/><Relationship Id="rId7" Type="http://schemas.openxmlformats.org/officeDocument/2006/relationships/image" Target="../media/image161.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60.emf"/><Relationship Id="rId11" Type="http://schemas.openxmlformats.org/officeDocument/2006/relationships/image" Target="../media/image165.png"/><Relationship Id="rId5" Type="http://schemas.openxmlformats.org/officeDocument/2006/relationships/oleObject" Target="../embeddings/oleObject9.bin"/><Relationship Id="rId10" Type="http://schemas.openxmlformats.org/officeDocument/2006/relationships/image" Target="../media/image164.png"/><Relationship Id="rId4" Type="http://schemas.openxmlformats.org/officeDocument/2006/relationships/image" Target="../media/image159.png"/><Relationship Id="rId9" Type="http://schemas.openxmlformats.org/officeDocument/2006/relationships/image" Target="../media/image163.png"/></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66.emf"/></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3.xml"/><Relationship Id="rId4" Type="http://schemas.openxmlformats.org/officeDocument/2006/relationships/image" Target="../media/image173.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png"/><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0.x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oleObject" Target="../embeddings/oleObject11.bin"/><Relationship Id="rId1" Type="http://schemas.openxmlformats.org/officeDocument/2006/relationships/slideLayout" Target="../slideLayouts/slideLayout5.xml"/><Relationship Id="rId5" Type="http://schemas.openxmlformats.org/officeDocument/2006/relationships/image" Target="../media/image196.wmf"/><Relationship Id="rId4" Type="http://schemas.openxmlformats.org/officeDocument/2006/relationships/oleObject" Target="../embeddings/oleObject12.bin"/></Relationships>
</file>

<file path=ppt/slides/_rels/slide301.x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slideLayout" Target="../slideLayouts/slideLayout1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oleObject" Target="../embeddings/oleObject13.bin"/><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oleObject" Target="../embeddings/oleObject15.bin"/><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oleObject" Target="../embeddings/oleObject16.bin"/><Relationship Id="rId1" Type="http://schemas.openxmlformats.org/officeDocument/2006/relationships/slideLayout" Target="../slideLayouts/slideLayout7.xml"/><Relationship Id="rId5" Type="http://schemas.openxmlformats.org/officeDocument/2006/relationships/image" Target="../media/image201.wmf"/><Relationship Id="rId4" Type="http://schemas.openxmlformats.org/officeDocument/2006/relationships/oleObject" Target="../embeddings/oleObject17.bin"/></Relationships>
</file>

<file path=ppt/slides/_rels/slide309.x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oleObject" Target="../embeddings/oleObject18.bin"/><Relationship Id="rId1" Type="http://schemas.openxmlformats.org/officeDocument/2006/relationships/slideLayout" Target="../slideLayouts/slideLayout7.xml"/><Relationship Id="rId5" Type="http://schemas.openxmlformats.org/officeDocument/2006/relationships/image" Target="../media/image203.wmf"/><Relationship Id="rId4" Type="http://schemas.openxmlformats.org/officeDocument/2006/relationships/oleObject" Target="../embeddings/oleObject19.bin"/></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0.x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slideLayout" Target="../slideLayouts/slideLayout14.xml"/></Relationships>
</file>

<file path=ppt/slides/_rels/slide31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hyperlink" Target="http://en.wikipedia.org/wiki/File:Astar_progress_animation.gif"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6 </a:t>
            </a:r>
            <a:br>
              <a:rPr lang="en-US" dirty="0"/>
            </a:br>
            <a:r>
              <a:rPr lang="en-US" dirty="0"/>
              <a:t>Intro to search (solving problems by search)</a:t>
            </a:r>
            <a:br>
              <a:rPr lang="en-US" dirty="0"/>
            </a:br>
            <a:br>
              <a:rPr lang="en-US" b="1" dirty="0"/>
            </a:br>
            <a:endParaRPr lang="en-US" dirty="0"/>
          </a:p>
        </p:txBody>
      </p:sp>
      <p:sp>
        <p:nvSpPr>
          <p:cNvPr id="3" name="Subtitle 2"/>
          <p:cNvSpPr>
            <a:spLocks noGrp="1"/>
          </p:cNvSpPr>
          <p:nvPr>
            <p:ph type="subTitle" idx="1"/>
          </p:nvPr>
        </p:nvSpPr>
        <p:spPr>
          <a:xfrm>
            <a:off x="1222745" y="3600450"/>
            <a:ext cx="6400800" cy="1752600"/>
          </a:xfrm>
        </p:spPr>
        <p:txBody>
          <a:bodyPr/>
          <a:lstStyle/>
          <a:p>
            <a:r>
              <a:rPr lang="en-US" b="1" dirty="0">
                <a:ea typeface="inherit"/>
                <a:cs typeface="inherit"/>
              </a:rPr>
              <a:t>CS 180 – Intelligent Systems</a:t>
            </a:r>
            <a:endParaRPr lang="en-US" dirty="0"/>
          </a:p>
          <a:p>
            <a:endParaRPr lang="en-US" dirty="0"/>
          </a:p>
        </p:txBody>
      </p:sp>
      <p:sp>
        <p:nvSpPr>
          <p:cNvPr id="4" name="Rectangle 3"/>
          <p:cNvSpPr/>
          <p:nvPr/>
        </p:nvSpPr>
        <p:spPr>
          <a:xfrm>
            <a:off x="1981200" y="5361801"/>
            <a:ext cx="5029200" cy="830997"/>
          </a:xfrm>
          <a:prstGeom prst="rect">
            <a:avLst/>
          </a:prstGeom>
        </p:spPr>
        <p:txBody>
          <a:bodyPr wrap="square">
            <a:spAutoFit/>
          </a:bodyPr>
          <a:lstStyle/>
          <a:p>
            <a:pPr algn="ctr"/>
            <a:r>
              <a:rPr lang="en-US" b="1" dirty="0">
                <a:solidFill>
                  <a:schemeClr val="tx1"/>
                </a:solidFill>
              </a:rPr>
              <a:t>Dr. Victor Chen</a:t>
            </a:r>
          </a:p>
          <a:p>
            <a:pPr algn="ctr"/>
            <a:endParaRPr lang="en-US" b="1" dirty="0">
              <a:solidFill>
                <a:schemeClr val="tx1"/>
              </a:solidFill>
            </a:endParaRPr>
          </a:p>
          <a:p>
            <a:pPr algn="ctr"/>
            <a:r>
              <a:rPr lang="en-US" b="1" dirty="0">
                <a:solidFill>
                  <a:schemeClr val="tx1"/>
                </a:solidFill>
              </a:rPr>
              <a:t>Fall 2022</a:t>
            </a:r>
          </a:p>
        </p:txBody>
      </p:sp>
    </p:spTree>
    <p:extLst>
      <p:ext uri="{BB962C8B-B14F-4D97-AF65-F5344CB8AC3E}">
        <p14:creationId xmlns:p14="http://schemas.microsoft.com/office/powerpoint/2010/main" val="421779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3" name="Content Placeholder 2"/>
          <p:cNvSpPr>
            <a:spLocks noGrp="1"/>
          </p:cNvSpPr>
          <p:nvPr>
            <p:ph idx="1"/>
          </p:nvPr>
        </p:nvSpPr>
        <p:spPr>
          <a:xfrm>
            <a:off x="381000" y="1600200"/>
            <a:ext cx="8153400" cy="4525963"/>
          </a:xfrm>
        </p:spPr>
        <p:txBody>
          <a:bodyPr/>
          <a:lstStyle/>
          <a:p>
            <a:pPr marL="457200" indent="-457200">
              <a:buFont typeface="Arial" panose="020B0604020202020204" pitchFamily="34" charset="0"/>
              <a:buChar char="•"/>
            </a:pPr>
            <a:r>
              <a:rPr lang="en-US" sz="2400" dirty="0"/>
              <a:t>Begin at the initial state and </a:t>
            </a:r>
            <a:r>
              <a:rPr lang="en-US" sz="2400" b="1" dirty="0"/>
              <a:t>expand</a:t>
            </a:r>
            <a:r>
              <a:rPr lang="en-US" sz="2400" dirty="0"/>
              <a:t> it to all possible successor states</a:t>
            </a:r>
          </a:p>
          <a:p>
            <a:pPr marL="457200" indent="-457200">
              <a:buFont typeface="Arial" panose="020B0604020202020204" pitchFamily="34" charset="0"/>
              <a:buChar char="•"/>
            </a:pPr>
            <a:r>
              <a:rPr lang="en-US" sz="2400" dirty="0"/>
              <a:t>Maintain a </a:t>
            </a:r>
            <a:r>
              <a:rPr lang="en-US" sz="2400" b="1" dirty="0"/>
              <a:t>frontier</a:t>
            </a:r>
            <a:r>
              <a:rPr lang="en-US" sz="2400" dirty="0"/>
              <a:t> (a list of unexpanded states)</a:t>
            </a:r>
          </a:p>
          <a:p>
            <a:pPr marL="457200" indent="-457200">
              <a:buFont typeface="Arial" panose="020B0604020202020204" pitchFamily="34" charset="0"/>
              <a:buChar char="•"/>
            </a:pPr>
            <a:r>
              <a:rPr lang="en-US" sz="2400" dirty="0"/>
              <a:t>At each step, pick a state from the frontier to expand </a:t>
            </a:r>
          </a:p>
          <a:p>
            <a:pPr marL="457200" indent="-457200">
              <a:buFont typeface="Arial" panose="020B0604020202020204" pitchFamily="34" charset="0"/>
              <a:buChar char="•"/>
            </a:pPr>
            <a:r>
              <a:rPr lang="en-US" sz="2400" dirty="0"/>
              <a:t>Keep going until you reach a goal state</a:t>
            </a:r>
          </a:p>
          <a:p>
            <a:pPr marL="457200" indent="-457200">
              <a:buFont typeface="Arial" panose="020B0604020202020204" pitchFamily="34" charset="0"/>
              <a:buChar char="•"/>
            </a:pPr>
            <a:r>
              <a:rPr lang="en-US" sz="2400" dirty="0"/>
              <a:t>Goal: Try to </a:t>
            </a:r>
            <a:r>
              <a:rPr lang="en-US" sz="2400" u="sng" dirty="0">
                <a:solidFill>
                  <a:srgbClr val="C00000"/>
                </a:solidFill>
              </a:rPr>
              <a:t>expand as few states as 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6" name="Freeform 5"/>
          <p:cNvSpPr/>
          <p:nvPr/>
        </p:nvSpPr>
        <p:spPr>
          <a:xfrm>
            <a:off x="2529604" y="1837748"/>
            <a:ext cx="2746427" cy="2983759"/>
          </a:xfrm>
          <a:custGeom>
            <a:avLst/>
            <a:gdLst>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0 w 3314297"/>
              <a:gd name="connsiteY8" fmla="*/ 3458683 h 3458683"/>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82600 w 3314297"/>
              <a:gd name="connsiteY8" fmla="*/ 3262518 h 3458683"/>
              <a:gd name="connsiteX9" fmla="*/ 0 w 3314297"/>
              <a:gd name="connsiteY9" fmla="*/ 3458683 h 3458683"/>
              <a:gd name="connsiteX0" fmla="*/ 3231697 w 3231697"/>
              <a:gd name="connsiteY0" fmla="*/ 0 h 3479332"/>
              <a:gd name="connsiteX1" fmla="*/ 1827509 w 3231697"/>
              <a:gd name="connsiteY1" fmla="*/ 237462 h 3479332"/>
              <a:gd name="connsiteX2" fmla="*/ 1486787 w 3231697"/>
              <a:gd name="connsiteY2" fmla="*/ 939523 h 3479332"/>
              <a:gd name="connsiteX3" fmla="*/ 1600361 w 3231697"/>
              <a:gd name="connsiteY3" fmla="*/ 1166660 h 3479332"/>
              <a:gd name="connsiteX4" fmla="*/ 1146065 w 3231697"/>
              <a:gd name="connsiteY4" fmla="*/ 2075209 h 3479332"/>
              <a:gd name="connsiteX5" fmla="*/ 588520 w 3231697"/>
              <a:gd name="connsiteY5" fmla="*/ 2302347 h 3479332"/>
              <a:gd name="connsiteX6" fmla="*/ 485270 w 3231697"/>
              <a:gd name="connsiteY6" fmla="*/ 2539809 h 3479332"/>
              <a:gd name="connsiteX7" fmla="*/ 237473 w 3231697"/>
              <a:gd name="connsiteY7" fmla="*/ 2766946 h 3479332"/>
              <a:gd name="connsiteX8" fmla="*/ 0 w 3231697"/>
              <a:gd name="connsiteY8" fmla="*/ 3262518 h 3479332"/>
              <a:gd name="connsiteX9" fmla="*/ 185848 w 3231697"/>
              <a:gd name="connsiteY9" fmla="*/ 3479332 h 3479332"/>
              <a:gd name="connsiteX0" fmla="*/ 3128448 w 3128448"/>
              <a:gd name="connsiteY0" fmla="*/ 0 h 3479332"/>
              <a:gd name="connsiteX1" fmla="*/ 1724260 w 3128448"/>
              <a:gd name="connsiteY1" fmla="*/ 237462 h 3479332"/>
              <a:gd name="connsiteX2" fmla="*/ 1383538 w 3128448"/>
              <a:gd name="connsiteY2" fmla="*/ 939523 h 3479332"/>
              <a:gd name="connsiteX3" fmla="*/ 1497112 w 3128448"/>
              <a:gd name="connsiteY3" fmla="*/ 1166660 h 3479332"/>
              <a:gd name="connsiteX4" fmla="*/ 1042816 w 3128448"/>
              <a:gd name="connsiteY4" fmla="*/ 2075209 h 3479332"/>
              <a:gd name="connsiteX5" fmla="*/ 485271 w 3128448"/>
              <a:gd name="connsiteY5" fmla="*/ 2302347 h 3479332"/>
              <a:gd name="connsiteX6" fmla="*/ 382021 w 3128448"/>
              <a:gd name="connsiteY6" fmla="*/ 2539809 h 3479332"/>
              <a:gd name="connsiteX7" fmla="*/ 134224 w 3128448"/>
              <a:gd name="connsiteY7" fmla="*/ 2766946 h 3479332"/>
              <a:gd name="connsiteX8" fmla="*/ 0 w 3128448"/>
              <a:gd name="connsiteY8" fmla="*/ 2983759 h 3479332"/>
              <a:gd name="connsiteX9" fmla="*/ 82599 w 3128448"/>
              <a:gd name="connsiteY9" fmla="*/ 3479332 h 3479332"/>
              <a:gd name="connsiteX0" fmla="*/ 3128448 w 3128448"/>
              <a:gd name="connsiteY0" fmla="*/ 0 h 3231546"/>
              <a:gd name="connsiteX1" fmla="*/ 1724260 w 3128448"/>
              <a:gd name="connsiteY1" fmla="*/ 237462 h 3231546"/>
              <a:gd name="connsiteX2" fmla="*/ 1383538 w 3128448"/>
              <a:gd name="connsiteY2" fmla="*/ 939523 h 3231546"/>
              <a:gd name="connsiteX3" fmla="*/ 1497112 w 3128448"/>
              <a:gd name="connsiteY3" fmla="*/ 1166660 h 3231546"/>
              <a:gd name="connsiteX4" fmla="*/ 1042816 w 3128448"/>
              <a:gd name="connsiteY4" fmla="*/ 2075209 h 3231546"/>
              <a:gd name="connsiteX5" fmla="*/ 485271 w 3128448"/>
              <a:gd name="connsiteY5" fmla="*/ 2302347 h 3231546"/>
              <a:gd name="connsiteX6" fmla="*/ 382021 w 3128448"/>
              <a:gd name="connsiteY6" fmla="*/ 2539809 h 3231546"/>
              <a:gd name="connsiteX7" fmla="*/ 134224 w 3128448"/>
              <a:gd name="connsiteY7" fmla="*/ 2766946 h 3231546"/>
              <a:gd name="connsiteX8" fmla="*/ 0 w 3128448"/>
              <a:gd name="connsiteY8" fmla="*/ 2983759 h 3231546"/>
              <a:gd name="connsiteX9" fmla="*/ 154873 w 3128448"/>
              <a:gd name="connsiteY9" fmla="*/ 3231546 h 3231546"/>
              <a:gd name="connsiteX0" fmla="*/ 3128448 w 3128448"/>
              <a:gd name="connsiteY0" fmla="*/ 0 h 2983759"/>
              <a:gd name="connsiteX1" fmla="*/ 1724260 w 3128448"/>
              <a:gd name="connsiteY1" fmla="*/ 237462 h 2983759"/>
              <a:gd name="connsiteX2" fmla="*/ 1383538 w 3128448"/>
              <a:gd name="connsiteY2" fmla="*/ 939523 h 2983759"/>
              <a:gd name="connsiteX3" fmla="*/ 1497112 w 3128448"/>
              <a:gd name="connsiteY3" fmla="*/ 1166660 h 2983759"/>
              <a:gd name="connsiteX4" fmla="*/ 1042816 w 3128448"/>
              <a:gd name="connsiteY4" fmla="*/ 2075209 h 2983759"/>
              <a:gd name="connsiteX5" fmla="*/ 485271 w 3128448"/>
              <a:gd name="connsiteY5" fmla="*/ 2302347 h 2983759"/>
              <a:gd name="connsiteX6" fmla="*/ 382021 w 3128448"/>
              <a:gd name="connsiteY6" fmla="*/ 2539809 h 2983759"/>
              <a:gd name="connsiteX7" fmla="*/ 134224 w 3128448"/>
              <a:gd name="connsiteY7" fmla="*/ 2766946 h 2983759"/>
              <a:gd name="connsiteX8" fmla="*/ 0 w 3128448"/>
              <a:gd name="connsiteY8" fmla="*/ 2983759 h 2983759"/>
              <a:gd name="connsiteX0" fmla="*/ 2994224 w 2994224"/>
              <a:gd name="connsiteY0" fmla="*/ 0 h 3014732"/>
              <a:gd name="connsiteX1" fmla="*/ 1590036 w 2994224"/>
              <a:gd name="connsiteY1" fmla="*/ 237462 h 3014732"/>
              <a:gd name="connsiteX2" fmla="*/ 1249314 w 2994224"/>
              <a:gd name="connsiteY2" fmla="*/ 939523 h 3014732"/>
              <a:gd name="connsiteX3" fmla="*/ 1362888 w 2994224"/>
              <a:gd name="connsiteY3" fmla="*/ 1166660 h 3014732"/>
              <a:gd name="connsiteX4" fmla="*/ 908592 w 2994224"/>
              <a:gd name="connsiteY4" fmla="*/ 2075209 h 3014732"/>
              <a:gd name="connsiteX5" fmla="*/ 351047 w 2994224"/>
              <a:gd name="connsiteY5" fmla="*/ 2302347 h 3014732"/>
              <a:gd name="connsiteX6" fmla="*/ 247797 w 2994224"/>
              <a:gd name="connsiteY6" fmla="*/ 2539809 h 3014732"/>
              <a:gd name="connsiteX7" fmla="*/ 0 w 2994224"/>
              <a:gd name="connsiteY7" fmla="*/ 2766946 h 3014732"/>
              <a:gd name="connsiteX8" fmla="*/ 144549 w 2994224"/>
              <a:gd name="connsiteY8" fmla="*/ 3014732 h 3014732"/>
              <a:gd name="connsiteX0" fmla="*/ 2849675 w 2849675"/>
              <a:gd name="connsiteY0" fmla="*/ 0 h 3014732"/>
              <a:gd name="connsiteX1" fmla="*/ 1445487 w 2849675"/>
              <a:gd name="connsiteY1" fmla="*/ 237462 h 3014732"/>
              <a:gd name="connsiteX2" fmla="*/ 1104765 w 2849675"/>
              <a:gd name="connsiteY2" fmla="*/ 939523 h 3014732"/>
              <a:gd name="connsiteX3" fmla="*/ 1218339 w 2849675"/>
              <a:gd name="connsiteY3" fmla="*/ 1166660 h 3014732"/>
              <a:gd name="connsiteX4" fmla="*/ 764043 w 2849675"/>
              <a:gd name="connsiteY4" fmla="*/ 2075209 h 3014732"/>
              <a:gd name="connsiteX5" fmla="*/ 206498 w 2849675"/>
              <a:gd name="connsiteY5" fmla="*/ 2302347 h 3014732"/>
              <a:gd name="connsiteX6" fmla="*/ 103248 w 2849675"/>
              <a:gd name="connsiteY6" fmla="*/ 2539809 h 3014732"/>
              <a:gd name="connsiteX7" fmla="*/ 351047 w 2849675"/>
              <a:gd name="connsiteY7" fmla="*/ 2787594 h 3014732"/>
              <a:gd name="connsiteX8" fmla="*/ 0 w 2849675"/>
              <a:gd name="connsiteY8" fmla="*/ 3014732 h 3014732"/>
              <a:gd name="connsiteX0" fmla="*/ 2746427 w 2746427"/>
              <a:gd name="connsiteY0" fmla="*/ 0 h 2983759"/>
              <a:gd name="connsiteX1" fmla="*/ 1342239 w 2746427"/>
              <a:gd name="connsiteY1" fmla="*/ 237462 h 2983759"/>
              <a:gd name="connsiteX2" fmla="*/ 1001517 w 2746427"/>
              <a:gd name="connsiteY2" fmla="*/ 939523 h 2983759"/>
              <a:gd name="connsiteX3" fmla="*/ 1115091 w 2746427"/>
              <a:gd name="connsiteY3" fmla="*/ 1166660 h 2983759"/>
              <a:gd name="connsiteX4" fmla="*/ 660795 w 2746427"/>
              <a:gd name="connsiteY4" fmla="*/ 2075209 h 2983759"/>
              <a:gd name="connsiteX5" fmla="*/ 103250 w 2746427"/>
              <a:gd name="connsiteY5" fmla="*/ 2302347 h 2983759"/>
              <a:gd name="connsiteX6" fmla="*/ 0 w 2746427"/>
              <a:gd name="connsiteY6" fmla="*/ 2539809 h 2983759"/>
              <a:gd name="connsiteX7" fmla="*/ 247799 w 2746427"/>
              <a:gd name="connsiteY7" fmla="*/ 2787594 h 2983759"/>
              <a:gd name="connsiteX8" fmla="*/ 103250 w 2746427"/>
              <a:gd name="connsiteY8" fmla="*/ 2983759 h 298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6427" h="2983759">
                <a:moveTo>
                  <a:pt x="2746427" y="0"/>
                </a:moveTo>
                <a:lnTo>
                  <a:pt x="1342239" y="237462"/>
                </a:lnTo>
                <a:lnTo>
                  <a:pt x="1001517" y="939523"/>
                </a:lnTo>
                <a:lnTo>
                  <a:pt x="1115091" y="1166660"/>
                </a:lnTo>
                <a:lnTo>
                  <a:pt x="660795" y="2075209"/>
                </a:lnTo>
                <a:lnTo>
                  <a:pt x="103250" y="2302347"/>
                </a:lnTo>
                <a:lnTo>
                  <a:pt x="0" y="2539809"/>
                </a:lnTo>
                <a:lnTo>
                  <a:pt x="247799" y="2787594"/>
                </a:lnTo>
                <a:lnTo>
                  <a:pt x="103250" y="2983759"/>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957861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6" name="Freeform 5"/>
          <p:cNvSpPr/>
          <p:nvPr/>
        </p:nvSpPr>
        <p:spPr>
          <a:xfrm>
            <a:off x="2529604" y="1837748"/>
            <a:ext cx="2746427" cy="3025057"/>
          </a:xfrm>
          <a:custGeom>
            <a:avLst/>
            <a:gdLst>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0 w 3314297"/>
              <a:gd name="connsiteY8" fmla="*/ 3458683 h 3458683"/>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82600 w 3314297"/>
              <a:gd name="connsiteY8" fmla="*/ 3262518 h 3458683"/>
              <a:gd name="connsiteX9" fmla="*/ 0 w 3314297"/>
              <a:gd name="connsiteY9" fmla="*/ 3458683 h 3458683"/>
              <a:gd name="connsiteX0" fmla="*/ 3231697 w 3231697"/>
              <a:gd name="connsiteY0" fmla="*/ 0 h 3479332"/>
              <a:gd name="connsiteX1" fmla="*/ 1827509 w 3231697"/>
              <a:gd name="connsiteY1" fmla="*/ 237462 h 3479332"/>
              <a:gd name="connsiteX2" fmla="*/ 1486787 w 3231697"/>
              <a:gd name="connsiteY2" fmla="*/ 939523 h 3479332"/>
              <a:gd name="connsiteX3" fmla="*/ 1600361 w 3231697"/>
              <a:gd name="connsiteY3" fmla="*/ 1166660 h 3479332"/>
              <a:gd name="connsiteX4" fmla="*/ 1146065 w 3231697"/>
              <a:gd name="connsiteY4" fmla="*/ 2075209 h 3479332"/>
              <a:gd name="connsiteX5" fmla="*/ 588520 w 3231697"/>
              <a:gd name="connsiteY5" fmla="*/ 2302347 h 3479332"/>
              <a:gd name="connsiteX6" fmla="*/ 485270 w 3231697"/>
              <a:gd name="connsiteY6" fmla="*/ 2539809 h 3479332"/>
              <a:gd name="connsiteX7" fmla="*/ 237473 w 3231697"/>
              <a:gd name="connsiteY7" fmla="*/ 2766946 h 3479332"/>
              <a:gd name="connsiteX8" fmla="*/ 0 w 3231697"/>
              <a:gd name="connsiteY8" fmla="*/ 3262518 h 3479332"/>
              <a:gd name="connsiteX9" fmla="*/ 185848 w 3231697"/>
              <a:gd name="connsiteY9" fmla="*/ 3479332 h 3479332"/>
              <a:gd name="connsiteX0" fmla="*/ 3128448 w 3128448"/>
              <a:gd name="connsiteY0" fmla="*/ 0 h 3479332"/>
              <a:gd name="connsiteX1" fmla="*/ 1724260 w 3128448"/>
              <a:gd name="connsiteY1" fmla="*/ 237462 h 3479332"/>
              <a:gd name="connsiteX2" fmla="*/ 1383538 w 3128448"/>
              <a:gd name="connsiteY2" fmla="*/ 939523 h 3479332"/>
              <a:gd name="connsiteX3" fmla="*/ 1497112 w 3128448"/>
              <a:gd name="connsiteY3" fmla="*/ 1166660 h 3479332"/>
              <a:gd name="connsiteX4" fmla="*/ 1042816 w 3128448"/>
              <a:gd name="connsiteY4" fmla="*/ 2075209 h 3479332"/>
              <a:gd name="connsiteX5" fmla="*/ 485271 w 3128448"/>
              <a:gd name="connsiteY5" fmla="*/ 2302347 h 3479332"/>
              <a:gd name="connsiteX6" fmla="*/ 382021 w 3128448"/>
              <a:gd name="connsiteY6" fmla="*/ 2539809 h 3479332"/>
              <a:gd name="connsiteX7" fmla="*/ 134224 w 3128448"/>
              <a:gd name="connsiteY7" fmla="*/ 2766946 h 3479332"/>
              <a:gd name="connsiteX8" fmla="*/ 0 w 3128448"/>
              <a:gd name="connsiteY8" fmla="*/ 2983759 h 3479332"/>
              <a:gd name="connsiteX9" fmla="*/ 82599 w 3128448"/>
              <a:gd name="connsiteY9" fmla="*/ 3479332 h 3479332"/>
              <a:gd name="connsiteX0" fmla="*/ 3128448 w 3128448"/>
              <a:gd name="connsiteY0" fmla="*/ 0 h 3231546"/>
              <a:gd name="connsiteX1" fmla="*/ 1724260 w 3128448"/>
              <a:gd name="connsiteY1" fmla="*/ 237462 h 3231546"/>
              <a:gd name="connsiteX2" fmla="*/ 1383538 w 3128448"/>
              <a:gd name="connsiteY2" fmla="*/ 939523 h 3231546"/>
              <a:gd name="connsiteX3" fmla="*/ 1497112 w 3128448"/>
              <a:gd name="connsiteY3" fmla="*/ 1166660 h 3231546"/>
              <a:gd name="connsiteX4" fmla="*/ 1042816 w 3128448"/>
              <a:gd name="connsiteY4" fmla="*/ 2075209 h 3231546"/>
              <a:gd name="connsiteX5" fmla="*/ 485271 w 3128448"/>
              <a:gd name="connsiteY5" fmla="*/ 2302347 h 3231546"/>
              <a:gd name="connsiteX6" fmla="*/ 382021 w 3128448"/>
              <a:gd name="connsiteY6" fmla="*/ 2539809 h 3231546"/>
              <a:gd name="connsiteX7" fmla="*/ 134224 w 3128448"/>
              <a:gd name="connsiteY7" fmla="*/ 2766946 h 3231546"/>
              <a:gd name="connsiteX8" fmla="*/ 0 w 3128448"/>
              <a:gd name="connsiteY8" fmla="*/ 2983759 h 3231546"/>
              <a:gd name="connsiteX9" fmla="*/ 154873 w 3128448"/>
              <a:gd name="connsiteY9" fmla="*/ 3231546 h 3231546"/>
              <a:gd name="connsiteX0" fmla="*/ 3128448 w 3128448"/>
              <a:gd name="connsiteY0" fmla="*/ 0 h 2983759"/>
              <a:gd name="connsiteX1" fmla="*/ 1724260 w 3128448"/>
              <a:gd name="connsiteY1" fmla="*/ 237462 h 2983759"/>
              <a:gd name="connsiteX2" fmla="*/ 1383538 w 3128448"/>
              <a:gd name="connsiteY2" fmla="*/ 939523 h 2983759"/>
              <a:gd name="connsiteX3" fmla="*/ 1497112 w 3128448"/>
              <a:gd name="connsiteY3" fmla="*/ 1166660 h 2983759"/>
              <a:gd name="connsiteX4" fmla="*/ 1042816 w 3128448"/>
              <a:gd name="connsiteY4" fmla="*/ 2075209 h 2983759"/>
              <a:gd name="connsiteX5" fmla="*/ 485271 w 3128448"/>
              <a:gd name="connsiteY5" fmla="*/ 2302347 h 2983759"/>
              <a:gd name="connsiteX6" fmla="*/ 382021 w 3128448"/>
              <a:gd name="connsiteY6" fmla="*/ 2539809 h 2983759"/>
              <a:gd name="connsiteX7" fmla="*/ 134224 w 3128448"/>
              <a:gd name="connsiteY7" fmla="*/ 2766946 h 2983759"/>
              <a:gd name="connsiteX8" fmla="*/ 0 w 3128448"/>
              <a:gd name="connsiteY8" fmla="*/ 2983759 h 2983759"/>
              <a:gd name="connsiteX0" fmla="*/ 2994224 w 2994224"/>
              <a:gd name="connsiteY0" fmla="*/ 0 h 3014732"/>
              <a:gd name="connsiteX1" fmla="*/ 1590036 w 2994224"/>
              <a:gd name="connsiteY1" fmla="*/ 237462 h 3014732"/>
              <a:gd name="connsiteX2" fmla="*/ 1249314 w 2994224"/>
              <a:gd name="connsiteY2" fmla="*/ 939523 h 3014732"/>
              <a:gd name="connsiteX3" fmla="*/ 1362888 w 2994224"/>
              <a:gd name="connsiteY3" fmla="*/ 1166660 h 3014732"/>
              <a:gd name="connsiteX4" fmla="*/ 908592 w 2994224"/>
              <a:gd name="connsiteY4" fmla="*/ 2075209 h 3014732"/>
              <a:gd name="connsiteX5" fmla="*/ 351047 w 2994224"/>
              <a:gd name="connsiteY5" fmla="*/ 2302347 h 3014732"/>
              <a:gd name="connsiteX6" fmla="*/ 247797 w 2994224"/>
              <a:gd name="connsiteY6" fmla="*/ 2539809 h 3014732"/>
              <a:gd name="connsiteX7" fmla="*/ 0 w 2994224"/>
              <a:gd name="connsiteY7" fmla="*/ 2766946 h 3014732"/>
              <a:gd name="connsiteX8" fmla="*/ 144549 w 2994224"/>
              <a:gd name="connsiteY8" fmla="*/ 3014732 h 3014732"/>
              <a:gd name="connsiteX0" fmla="*/ 2849675 w 2849675"/>
              <a:gd name="connsiteY0" fmla="*/ 0 h 3014732"/>
              <a:gd name="connsiteX1" fmla="*/ 1445487 w 2849675"/>
              <a:gd name="connsiteY1" fmla="*/ 237462 h 3014732"/>
              <a:gd name="connsiteX2" fmla="*/ 1104765 w 2849675"/>
              <a:gd name="connsiteY2" fmla="*/ 939523 h 3014732"/>
              <a:gd name="connsiteX3" fmla="*/ 1218339 w 2849675"/>
              <a:gd name="connsiteY3" fmla="*/ 1166660 h 3014732"/>
              <a:gd name="connsiteX4" fmla="*/ 764043 w 2849675"/>
              <a:gd name="connsiteY4" fmla="*/ 2075209 h 3014732"/>
              <a:gd name="connsiteX5" fmla="*/ 206498 w 2849675"/>
              <a:gd name="connsiteY5" fmla="*/ 2302347 h 3014732"/>
              <a:gd name="connsiteX6" fmla="*/ 103248 w 2849675"/>
              <a:gd name="connsiteY6" fmla="*/ 2539809 h 3014732"/>
              <a:gd name="connsiteX7" fmla="*/ 351047 w 2849675"/>
              <a:gd name="connsiteY7" fmla="*/ 2787594 h 3014732"/>
              <a:gd name="connsiteX8" fmla="*/ 0 w 2849675"/>
              <a:gd name="connsiteY8" fmla="*/ 3014732 h 3014732"/>
              <a:gd name="connsiteX0" fmla="*/ 2746427 w 2746427"/>
              <a:gd name="connsiteY0" fmla="*/ 0 h 2983759"/>
              <a:gd name="connsiteX1" fmla="*/ 1342239 w 2746427"/>
              <a:gd name="connsiteY1" fmla="*/ 237462 h 2983759"/>
              <a:gd name="connsiteX2" fmla="*/ 1001517 w 2746427"/>
              <a:gd name="connsiteY2" fmla="*/ 939523 h 2983759"/>
              <a:gd name="connsiteX3" fmla="*/ 1115091 w 2746427"/>
              <a:gd name="connsiteY3" fmla="*/ 1166660 h 2983759"/>
              <a:gd name="connsiteX4" fmla="*/ 660795 w 2746427"/>
              <a:gd name="connsiteY4" fmla="*/ 2075209 h 2983759"/>
              <a:gd name="connsiteX5" fmla="*/ 103250 w 2746427"/>
              <a:gd name="connsiteY5" fmla="*/ 2302347 h 2983759"/>
              <a:gd name="connsiteX6" fmla="*/ 0 w 2746427"/>
              <a:gd name="connsiteY6" fmla="*/ 2539809 h 2983759"/>
              <a:gd name="connsiteX7" fmla="*/ 247799 w 2746427"/>
              <a:gd name="connsiteY7" fmla="*/ 2787594 h 2983759"/>
              <a:gd name="connsiteX8" fmla="*/ 103250 w 2746427"/>
              <a:gd name="connsiteY8" fmla="*/ 2983759 h 2983759"/>
              <a:gd name="connsiteX0" fmla="*/ 2746427 w 2746427"/>
              <a:gd name="connsiteY0" fmla="*/ 0 h 3025057"/>
              <a:gd name="connsiteX1" fmla="*/ 1342239 w 2746427"/>
              <a:gd name="connsiteY1" fmla="*/ 237462 h 3025057"/>
              <a:gd name="connsiteX2" fmla="*/ 1001517 w 2746427"/>
              <a:gd name="connsiteY2" fmla="*/ 939523 h 3025057"/>
              <a:gd name="connsiteX3" fmla="*/ 1115091 w 2746427"/>
              <a:gd name="connsiteY3" fmla="*/ 1166660 h 3025057"/>
              <a:gd name="connsiteX4" fmla="*/ 660795 w 2746427"/>
              <a:gd name="connsiteY4" fmla="*/ 2075209 h 3025057"/>
              <a:gd name="connsiteX5" fmla="*/ 103250 w 2746427"/>
              <a:gd name="connsiteY5" fmla="*/ 2302347 h 3025057"/>
              <a:gd name="connsiteX6" fmla="*/ 0 w 2746427"/>
              <a:gd name="connsiteY6" fmla="*/ 2539809 h 3025057"/>
              <a:gd name="connsiteX7" fmla="*/ 247799 w 2746427"/>
              <a:gd name="connsiteY7" fmla="*/ 2787594 h 3025057"/>
              <a:gd name="connsiteX8" fmla="*/ 340723 w 2746427"/>
              <a:gd name="connsiteY8" fmla="*/ 3025057 h 30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6427" h="3025057">
                <a:moveTo>
                  <a:pt x="2746427" y="0"/>
                </a:moveTo>
                <a:lnTo>
                  <a:pt x="1342239" y="237462"/>
                </a:lnTo>
                <a:lnTo>
                  <a:pt x="1001517" y="939523"/>
                </a:lnTo>
                <a:lnTo>
                  <a:pt x="1115091" y="1166660"/>
                </a:lnTo>
                <a:lnTo>
                  <a:pt x="660795" y="2075209"/>
                </a:lnTo>
                <a:lnTo>
                  <a:pt x="103250" y="2302347"/>
                </a:lnTo>
                <a:lnTo>
                  <a:pt x="0" y="2539809"/>
                </a:lnTo>
                <a:lnTo>
                  <a:pt x="247799" y="2787594"/>
                </a:lnTo>
                <a:lnTo>
                  <a:pt x="340723" y="3025057"/>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168183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6" name="Freeform 5"/>
          <p:cNvSpPr/>
          <p:nvPr/>
        </p:nvSpPr>
        <p:spPr>
          <a:xfrm>
            <a:off x="2632854" y="1837747"/>
            <a:ext cx="2643177" cy="2539809"/>
          </a:xfrm>
          <a:custGeom>
            <a:avLst/>
            <a:gdLst>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0 w 3314297"/>
              <a:gd name="connsiteY8" fmla="*/ 3458683 h 3458683"/>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82600 w 3314297"/>
              <a:gd name="connsiteY8" fmla="*/ 3262518 h 3458683"/>
              <a:gd name="connsiteX9" fmla="*/ 0 w 3314297"/>
              <a:gd name="connsiteY9" fmla="*/ 3458683 h 3458683"/>
              <a:gd name="connsiteX0" fmla="*/ 3231697 w 3231697"/>
              <a:gd name="connsiteY0" fmla="*/ 0 h 3479332"/>
              <a:gd name="connsiteX1" fmla="*/ 1827509 w 3231697"/>
              <a:gd name="connsiteY1" fmla="*/ 237462 h 3479332"/>
              <a:gd name="connsiteX2" fmla="*/ 1486787 w 3231697"/>
              <a:gd name="connsiteY2" fmla="*/ 939523 h 3479332"/>
              <a:gd name="connsiteX3" fmla="*/ 1600361 w 3231697"/>
              <a:gd name="connsiteY3" fmla="*/ 1166660 h 3479332"/>
              <a:gd name="connsiteX4" fmla="*/ 1146065 w 3231697"/>
              <a:gd name="connsiteY4" fmla="*/ 2075209 h 3479332"/>
              <a:gd name="connsiteX5" fmla="*/ 588520 w 3231697"/>
              <a:gd name="connsiteY5" fmla="*/ 2302347 h 3479332"/>
              <a:gd name="connsiteX6" fmla="*/ 485270 w 3231697"/>
              <a:gd name="connsiteY6" fmla="*/ 2539809 h 3479332"/>
              <a:gd name="connsiteX7" fmla="*/ 237473 w 3231697"/>
              <a:gd name="connsiteY7" fmla="*/ 2766946 h 3479332"/>
              <a:gd name="connsiteX8" fmla="*/ 0 w 3231697"/>
              <a:gd name="connsiteY8" fmla="*/ 3262518 h 3479332"/>
              <a:gd name="connsiteX9" fmla="*/ 185848 w 3231697"/>
              <a:gd name="connsiteY9" fmla="*/ 3479332 h 3479332"/>
              <a:gd name="connsiteX0" fmla="*/ 3128448 w 3128448"/>
              <a:gd name="connsiteY0" fmla="*/ 0 h 3479332"/>
              <a:gd name="connsiteX1" fmla="*/ 1724260 w 3128448"/>
              <a:gd name="connsiteY1" fmla="*/ 237462 h 3479332"/>
              <a:gd name="connsiteX2" fmla="*/ 1383538 w 3128448"/>
              <a:gd name="connsiteY2" fmla="*/ 939523 h 3479332"/>
              <a:gd name="connsiteX3" fmla="*/ 1497112 w 3128448"/>
              <a:gd name="connsiteY3" fmla="*/ 1166660 h 3479332"/>
              <a:gd name="connsiteX4" fmla="*/ 1042816 w 3128448"/>
              <a:gd name="connsiteY4" fmla="*/ 2075209 h 3479332"/>
              <a:gd name="connsiteX5" fmla="*/ 485271 w 3128448"/>
              <a:gd name="connsiteY5" fmla="*/ 2302347 h 3479332"/>
              <a:gd name="connsiteX6" fmla="*/ 382021 w 3128448"/>
              <a:gd name="connsiteY6" fmla="*/ 2539809 h 3479332"/>
              <a:gd name="connsiteX7" fmla="*/ 134224 w 3128448"/>
              <a:gd name="connsiteY7" fmla="*/ 2766946 h 3479332"/>
              <a:gd name="connsiteX8" fmla="*/ 0 w 3128448"/>
              <a:gd name="connsiteY8" fmla="*/ 2983759 h 3479332"/>
              <a:gd name="connsiteX9" fmla="*/ 82599 w 3128448"/>
              <a:gd name="connsiteY9" fmla="*/ 3479332 h 3479332"/>
              <a:gd name="connsiteX0" fmla="*/ 3128448 w 3128448"/>
              <a:gd name="connsiteY0" fmla="*/ 0 h 3231546"/>
              <a:gd name="connsiteX1" fmla="*/ 1724260 w 3128448"/>
              <a:gd name="connsiteY1" fmla="*/ 237462 h 3231546"/>
              <a:gd name="connsiteX2" fmla="*/ 1383538 w 3128448"/>
              <a:gd name="connsiteY2" fmla="*/ 939523 h 3231546"/>
              <a:gd name="connsiteX3" fmla="*/ 1497112 w 3128448"/>
              <a:gd name="connsiteY3" fmla="*/ 1166660 h 3231546"/>
              <a:gd name="connsiteX4" fmla="*/ 1042816 w 3128448"/>
              <a:gd name="connsiteY4" fmla="*/ 2075209 h 3231546"/>
              <a:gd name="connsiteX5" fmla="*/ 485271 w 3128448"/>
              <a:gd name="connsiteY5" fmla="*/ 2302347 h 3231546"/>
              <a:gd name="connsiteX6" fmla="*/ 382021 w 3128448"/>
              <a:gd name="connsiteY6" fmla="*/ 2539809 h 3231546"/>
              <a:gd name="connsiteX7" fmla="*/ 134224 w 3128448"/>
              <a:gd name="connsiteY7" fmla="*/ 2766946 h 3231546"/>
              <a:gd name="connsiteX8" fmla="*/ 0 w 3128448"/>
              <a:gd name="connsiteY8" fmla="*/ 2983759 h 3231546"/>
              <a:gd name="connsiteX9" fmla="*/ 154873 w 3128448"/>
              <a:gd name="connsiteY9" fmla="*/ 3231546 h 3231546"/>
              <a:gd name="connsiteX0" fmla="*/ 3128448 w 3128448"/>
              <a:gd name="connsiteY0" fmla="*/ 0 h 2983759"/>
              <a:gd name="connsiteX1" fmla="*/ 1724260 w 3128448"/>
              <a:gd name="connsiteY1" fmla="*/ 237462 h 2983759"/>
              <a:gd name="connsiteX2" fmla="*/ 1383538 w 3128448"/>
              <a:gd name="connsiteY2" fmla="*/ 939523 h 2983759"/>
              <a:gd name="connsiteX3" fmla="*/ 1497112 w 3128448"/>
              <a:gd name="connsiteY3" fmla="*/ 1166660 h 2983759"/>
              <a:gd name="connsiteX4" fmla="*/ 1042816 w 3128448"/>
              <a:gd name="connsiteY4" fmla="*/ 2075209 h 2983759"/>
              <a:gd name="connsiteX5" fmla="*/ 485271 w 3128448"/>
              <a:gd name="connsiteY5" fmla="*/ 2302347 h 2983759"/>
              <a:gd name="connsiteX6" fmla="*/ 382021 w 3128448"/>
              <a:gd name="connsiteY6" fmla="*/ 2539809 h 2983759"/>
              <a:gd name="connsiteX7" fmla="*/ 134224 w 3128448"/>
              <a:gd name="connsiteY7" fmla="*/ 2766946 h 2983759"/>
              <a:gd name="connsiteX8" fmla="*/ 0 w 3128448"/>
              <a:gd name="connsiteY8" fmla="*/ 2983759 h 2983759"/>
              <a:gd name="connsiteX0" fmla="*/ 2994224 w 2994224"/>
              <a:gd name="connsiteY0" fmla="*/ 0 h 3014732"/>
              <a:gd name="connsiteX1" fmla="*/ 1590036 w 2994224"/>
              <a:gd name="connsiteY1" fmla="*/ 237462 h 3014732"/>
              <a:gd name="connsiteX2" fmla="*/ 1249314 w 2994224"/>
              <a:gd name="connsiteY2" fmla="*/ 939523 h 3014732"/>
              <a:gd name="connsiteX3" fmla="*/ 1362888 w 2994224"/>
              <a:gd name="connsiteY3" fmla="*/ 1166660 h 3014732"/>
              <a:gd name="connsiteX4" fmla="*/ 908592 w 2994224"/>
              <a:gd name="connsiteY4" fmla="*/ 2075209 h 3014732"/>
              <a:gd name="connsiteX5" fmla="*/ 351047 w 2994224"/>
              <a:gd name="connsiteY5" fmla="*/ 2302347 h 3014732"/>
              <a:gd name="connsiteX6" fmla="*/ 247797 w 2994224"/>
              <a:gd name="connsiteY6" fmla="*/ 2539809 h 3014732"/>
              <a:gd name="connsiteX7" fmla="*/ 0 w 2994224"/>
              <a:gd name="connsiteY7" fmla="*/ 2766946 h 3014732"/>
              <a:gd name="connsiteX8" fmla="*/ 144549 w 2994224"/>
              <a:gd name="connsiteY8" fmla="*/ 3014732 h 3014732"/>
              <a:gd name="connsiteX0" fmla="*/ 2849675 w 2849675"/>
              <a:gd name="connsiteY0" fmla="*/ 0 h 3014732"/>
              <a:gd name="connsiteX1" fmla="*/ 1445487 w 2849675"/>
              <a:gd name="connsiteY1" fmla="*/ 237462 h 3014732"/>
              <a:gd name="connsiteX2" fmla="*/ 1104765 w 2849675"/>
              <a:gd name="connsiteY2" fmla="*/ 939523 h 3014732"/>
              <a:gd name="connsiteX3" fmla="*/ 1218339 w 2849675"/>
              <a:gd name="connsiteY3" fmla="*/ 1166660 h 3014732"/>
              <a:gd name="connsiteX4" fmla="*/ 764043 w 2849675"/>
              <a:gd name="connsiteY4" fmla="*/ 2075209 h 3014732"/>
              <a:gd name="connsiteX5" fmla="*/ 206498 w 2849675"/>
              <a:gd name="connsiteY5" fmla="*/ 2302347 h 3014732"/>
              <a:gd name="connsiteX6" fmla="*/ 103248 w 2849675"/>
              <a:gd name="connsiteY6" fmla="*/ 2539809 h 3014732"/>
              <a:gd name="connsiteX7" fmla="*/ 351047 w 2849675"/>
              <a:gd name="connsiteY7" fmla="*/ 2787594 h 3014732"/>
              <a:gd name="connsiteX8" fmla="*/ 0 w 2849675"/>
              <a:gd name="connsiteY8" fmla="*/ 3014732 h 3014732"/>
              <a:gd name="connsiteX0" fmla="*/ 2746427 w 2746427"/>
              <a:gd name="connsiteY0" fmla="*/ 0 h 2983759"/>
              <a:gd name="connsiteX1" fmla="*/ 1342239 w 2746427"/>
              <a:gd name="connsiteY1" fmla="*/ 237462 h 2983759"/>
              <a:gd name="connsiteX2" fmla="*/ 1001517 w 2746427"/>
              <a:gd name="connsiteY2" fmla="*/ 939523 h 2983759"/>
              <a:gd name="connsiteX3" fmla="*/ 1115091 w 2746427"/>
              <a:gd name="connsiteY3" fmla="*/ 1166660 h 2983759"/>
              <a:gd name="connsiteX4" fmla="*/ 660795 w 2746427"/>
              <a:gd name="connsiteY4" fmla="*/ 2075209 h 2983759"/>
              <a:gd name="connsiteX5" fmla="*/ 103250 w 2746427"/>
              <a:gd name="connsiteY5" fmla="*/ 2302347 h 2983759"/>
              <a:gd name="connsiteX6" fmla="*/ 0 w 2746427"/>
              <a:gd name="connsiteY6" fmla="*/ 2539809 h 2983759"/>
              <a:gd name="connsiteX7" fmla="*/ 247799 w 2746427"/>
              <a:gd name="connsiteY7" fmla="*/ 2787594 h 2983759"/>
              <a:gd name="connsiteX8" fmla="*/ 103250 w 2746427"/>
              <a:gd name="connsiteY8" fmla="*/ 2983759 h 2983759"/>
              <a:gd name="connsiteX0" fmla="*/ 2746427 w 2746427"/>
              <a:gd name="connsiteY0" fmla="*/ 0 h 3025057"/>
              <a:gd name="connsiteX1" fmla="*/ 1342239 w 2746427"/>
              <a:gd name="connsiteY1" fmla="*/ 237462 h 3025057"/>
              <a:gd name="connsiteX2" fmla="*/ 1001517 w 2746427"/>
              <a:gd name="connsiteY2" fmla="*/ 939523 h 3025057"/>
              <a:gd name="connsiteX3" fmla="*/ 1115091 w 2746427"/>
              <a:gd name="connsiteY3" fmla="*/ 1166660 h 3025057"/>
              <a:gd name="connsiteX4" fmla="*/ 660795 w 2746427"/>
              <a:gd name="connsiteY4" fmla="*/ 2075209 h 3025057"/>
              <a:gd name="connsiteX5" fmla="*/ 103250 w 2746427"/>
              <a:gd name="connsiteY5" fmla="*/ 2302347 h 3025057"/>
              <a:gd name="connsiteX6" fmla="*/ 0 w 2746427"/>
              <a:gd name="connsiteY6" fmla="*/ 2539809 h 3025057"/>
              <a:gd name="connsiteX7" fmla="*/ 247799 w 2746427"/>
              <a:gd name="connsiteY7" fmla="*/ 2787594 h 3025057"/>
              <a:gd name="connsiteX8" fmla="*/ 340723 w 2746427"/>
              <a:gd name="connsiteY8" fmla="*/ 3025057 h 3025057"/>
              <a:gd name="connsiteX0" fmla="*/ 2746427 w 2746427"/>
              <a:gd name="connsiteY0" fmla="*/ 0 h 2787594"/>
              <a:gd name="connsiteX1" fmla="*/ 1342239 w 2746427"/>
              <a:gd name="connsiteY1" fmla="*/ 237462 h 2787594"/>
              <a:gd name="connsiteX2" fmla="*/ 1001517 w 2746427"/>
              <a:gd name="connsiteY2" fmla="*/ 939523 h 2787594"/>
              <a:gd name="connsiteX3" fmla="*/ 1115091 w 2746427"/>
              <a:gd name="connsiteY3" fmla="*/ 1166660 h 2787594"/>
              <a:gd name="connsiteX4" fmla="*/ 660795 w 2746427"/>
              <a:gd name="connsiteY4" fmla="*/ 2075209 h 2787594"/>
              <a:gd name="connsiteX5" fmla="*/ 103250 w 2746427"/>
              <a:gd name="connsiteY5" fmla="*/ 2302347 h 2787594"/>
              <a:gd name="connsiteX6" fmla="*/ 0 w 2746427"/>
              <a:gd name="connsiteY6" fmla="*/ 2539809 h 2787594"/>
              <a:gd name="connsiteX7" fmla="*/ 247799 w 2746427"/>
              <a:gd name="connsiteY7" fmla="*/ 2787594 h 2787594"/>
              <a:gd name="connsiteX0" fmla="*/ 2746427 w 2746427"/>
              <a:gd name="connsiteY0" fmla="*/ 0 h 2539809"/>
              <a:gd name="connsiteX1" fmla="*/ 1342239 w 2746427"/>
              <a:gd name="connsiteY1" fmla="*/ 237462 h 2539809"/>
              <a:gd name="connsiteX2" fmla="*/ 1001517 w 2746427"/>
              <a:gd name="connsiteY2" fmla="*/ 939523 h 2539809"/>
              <a:gd name="connsiteX3" fmla="*/ 1115091 w 2746427"/>
              <a:gd name="connsiteY3" fmla="*/ 1166660 h 2539809"/>
              <a:gd name="connsiteX4" fmla="*/ 660795 w 2746427"/>
              <a:gd name="connsiteY4" fmla="*/ 2075209 h 2539809"/>
              <a:gd name="connsiteX5" fmla="*/ 103250 w 2746427"/>
              <a:gd name="connsiteY5" fmla="*/ 2302347 h 2539809"/>
              <a:gd name="connsiteX6" fmla="*/ 0 w 2746427"/>
              <a:gd name="connsiteY6" fmla="*/ 2539809 h 2539809"/>
              <a:gd name="connsiteX0" fmla="*/ 2643177 w 2643177"/>
              <a:gd name="connsiteY0" fmla="*/ 0 h 2539809"/>
              <a:gd name="connsiteX1" fmla="*/ 1238989 w 2643177"/>
              <a:gd name="connsiteY1" fmla="*/ 237462 h 2539809"/>
              <a:gd name="connsiteX2" fmla="*/ 898267 w 2643177"/>
              <a:gd name="connsiteY2" fmla="*/ 939523 h 2539809"/>
              <a:gd name="connsiteX3" fmla="*/ 1011841 w 2643177"/>
              <a:gd name="connsiteY3" fmla="*/ 1166660 h 2539809"/>
              <a:gd name="connsiteX4" fmla="*/ 557545 w 2643177"/>
              <a:gd name="connsiteY4" fmla="*/ 2075209 h 2539809"/>
              <a:gd name="connsiteX5" fmla="*/ 0 w 2643177"/>
              <a:gd name="connsiteY5" fmla="*/ 2302347 h 2539809"/>
              <a:gd name="connsiteX6" fmla="*/ 103248 w 2643177"/>
              <a:gd name="connsiteY6" fmla="*/ 2539809 h 253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3177" h="2539809">
                <a:moveTo>
                  <a:pt x="2643177" y="0"/>
                </a:moveTo>
                <a:lnTo>
                  <a:pt x="1238989" y="237462"/>
                </a:lnTo>
                <a:lnTo>
                  <a:pt x="898267" y="939523"/>
                </a:lnTo>
                <a:lnTo>
                  <a:pt x="1011841" y="1166660"/>
                </a:lnTo>
                <a:lnTo>
                  <a:pt x="557545" y="2075209"/>
                </a:lnTo>
                <a:lnTo>
                  <a:pt x="0" y="2302347"/>
                </a:lnTo>
                <a:lnTo>
                  <a:pt x="103248" y="2539809"/>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273344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p:sp>
        <p:nvSpPr>
          <p:cNvPr id="45059" name="Rectangle 3"/>
          <p:cNvSpPr>
            <a:spLocks noGrp="1" noChangeArrowheads="1"/>
          </p:cNvSpPr>
          <p:nvPr>
            <p:ph idx="1"/>
          </p:nvPr>
        </p:nvSpPr>
        <p:spPr>
          <a:xfrm>
            <a:off x="457200" y="1295400"/>
            <a:ext cx="8458200" cy="5105400"/>
          </a:xfrm>
        </p:spPr>
        <p:txBody>
          <a:bodyPr>
            <a:normAutofit fontScale="92500" lnSpcReduction="20000"/>
          </a:bodyPr>
          <a:lstStyle/>
          <a:p>
            <a:r>
              <a:rPr lang="en-US" sz="2800" b="1" dirty="0">
                <a:solidFill>
                  <a:srgbClr val="FF0000"/>
                </a:solidFill>
              </a:rPr>
              <a:t>Complete?</a:t>
            </a:r>
            <a:endParaRPr lang="en-US" sz="2800" dirty="0">
              <a:solidFill>
                <a:srgbClr val="FF0000"/>
              </a:solidFill>
            </a:endParaRPr>
          </a:p>
          <a:p>
            <a:pPr lvl="1">
              <a:buNone/>
            </a:pPr>
            <a:r>
              <a:rPr lang="en-US" sz="2400" dirty="0"/>
              <a:t>Fails in infinite-depth tree, or states with loops</a:t>
            </a:r>
          </a:p>
          <a:p>
            <a:r>
              <a:rPr lang="en-US" sz="2800" b="1" dirty="0">
                <a:solidFill>
                  <a:srgbClr val="FF0000"/>
                </a:solidFill>
              </a:rPr>
              <a:t>Optimal?</a:t>
            </a:r>
          </a:p>
          <a:p>
            <a:pPr lvl="1">
              <a:buNone/>
            </a:pPr>
            <a:r>
              <a:rPr lang="en-US" sz="2400" dirty="0"/>
              <a:t>No – returns the first solution it finds</a:t>
            </a:r>
          </a:p>
          <a:p>
            <a:r>
              <a:rPr lang="en-US" sz="2800" b="1" dirty="0">
                <a:solidFill>
                  <a:srgbClr val="FF0000"/>
                </a:solidFill>
              </a:rPr>
              <a:t>Time cost?</a:t>
            </a:r>
            <a:r>
              <a:rPr lang="en-US" sz="2800" dirty="0">
                <a:solidFill>
                  <a:srgbClr val="FF0000"/>
                </a:solidFill>
              </a:rPr>
              <a:t> </a:t>
            </a:r>
          </a:p>
          <a:p>
            <a:pPr lvl="1">
              <a:buNone/>
            </a:pPr>
            <a:r>
              <a:rPr lang="en-US" sz="2400" i="1" dirty="0">
                <a:solidFill>
                  <a:srgbClr val="CC0099"/>
                </a:solidFill>
              </a:rPr>
              <a:t>Worst case: O</a:t>
            </a:r>
            <a:r>
              <a:rPr lang="en-US" sz="2400" dirty="0">
                <a:solidFill>
                  <a:srgbClr val="CC0099"/>
                </a:solidFill>
              </a:rPr>
              <a:t>(</a:t>
            </a:r>
            <a:r>
              <a:rPr lang="en-US" sz="2400" i="1" dirty="0" err="1">
                <a:solidFill>
                  <a:srgbClr val="CC0099"/>
                </a:solidFill>
              </a:rPr>
              <a:t>b</a:t>
            </a:r>
            <a:r>
              <a:rPr lang="en-US" sz="2400" i="1" baseline="30000" dirty="0" err="1">
                <a:solidFill>
                  <a:srgbClr val="CC0099"/>
                </a:solidFill>
              </a:rPr>
              <a:t>m</a:t>
            </a:r>
            <a:r>
              <a:rPr lang="en-US" sz="2400" dirty="0">
                <a:solidFill>
                  <a:srgbClr val="CC0099"/>
                </a:solidFill>
              </a:rPr>
              <a:t>) </a:t>
            </a:r>
            <a:r>
              <a:rPr lang="en-US" sz="2400" dirty="0"/>
              <a:t>(</a:t>
            </a:r>
            <a:r>
              <a:rPr lang="en-US" sz="2400" b="1" i="1" dirty="0">
                <a:solidFill>
                  <a:srgbClr val="CC0099"/>
                </a:solidFill>
              </a:rPr>
              <a:t>b</a:t>
            </a:r>
            <a:r>
              <a:rPr lang="en-US" sz="2400" i="1" dirty="0"/>
              <a:t>:</a:t>
            </a:r>
            <a:r>
              <a:rPr lang="en-US" sz="2400" dirty="0"/>
              <a:t> maximum branching factor and </a:t>
            </a:r>
            <a:r>
              <a:rPr lang="en-US" sz="2400" i="1" dirty="0">
                <a:solidFill>
                  <a:srgbClr val="CC0099"/>
                </a:solidFill>
              </a:rPr>
              <a:t>m </a:t>
            </a:r>
            <a:r>
              <a:rPr lang="en-US" sz="2400" i="1" dirty="0"/>
              <a:t>is the </a:t>
            </a:r>
            <a:r>
              <a:rPr lang="en-US" sz="2400" dirty="0"/>
              <a:t>depth of entire search tree)</a:t>
            </a:r>
          </a:p>
          <a:p>
            <a:pPr lvl="1">
              <a:lnSpc>
                <a:spcPct val="90000"/>
              </a:lnSpc>
              <a:buNone/>
            </a:pPr>
            <a:r>
              <a:rPr lang="en-US" sz="2400" i="1" dirty="0">
                <a:solidFill>
                  <a:srgbClr val="CC0099"/>
                </a:solidFill>
              </a:rPr>
              <a:t>Comparison with BFS:  </a:t>
            </a:r>
          </a:p>
          <a:p>
            <a:pPr lvl="1">
              <a:lnSpc>
                <a:spcPct val="90000"/>
              </a:lnSpc>
              <a:buNone/>
            </a:pPr>
            <a:r>
              <a:rPr lang="en-US" sz="2400" i="1" dirty="0">
                <a:solidFill>
                  <a:srgbClr val="CC0099"/>
                </a:solidFill>
              </a:rPr>
              <a:t>              O</a:t>
            </a:r>
            <a:r>
              <a:rPr lang="en-US" sz="2400" dirty="0">
                <a:solidFill>
                  <a:srgbClr val="CC0099"/>
                </a:solidFill>
              </a:rPr>
              <a:t>(</a:t>
            </a:r>
            <a:r>
              <a:rPr lang="en-US" sz="2400" i="1" dirty="0" err="1">
                <a:solidFill>
                  <a:srgbClr val="CC0099"/>
                </a:solidFill>
              </a:rPr>
              <a:t>b</a:t>
            </a:r>
            <a:r>
              <a:rPr lang="en-US" sz="2400" i="1" baseline="30000" dirty="0" err="1">
                <a:solidFill>
                  <a:srgbClr val="CC0099"/>
                </a:solidFill>
              </a:rPr>
              <a:t>d</a:t>
            </a:r>
            <a:r>
              <a:rPr lang="en-US" sz="2400" dirty="0">
                <a:solidFill>
                  <a:srgbClr val="CC0099"/>
                </a:solidFill>
              </a:rPr>
              <a:t>) </a:t>
            </a:r>
            <a:r>
              <a:rPr lang="en-US" sz="2400" dirty="0"/>
              <a:t>(</a:t>
            </a:r>
            <a:r>
              <a:rPr lang="en-US" sz="2400" b="1" i="1" dirty="0">
                <a:solidFill>
                  <a:srgbClr val="CC0099"/>
                </a:solidFill>
              </a:rPr>
              <a:t>d </a:t>
            </a:r>
            <a:r>
              <a:rPr lang="en-US" sz="2400" dirty="0"/>
              <a:t>is the depth of the optimal solution)</a:t>
            </a:r>
            <a:endParaRPr lang="en-US" sz="2400" dirty="0">
              <a:solidFill>
                <a:srgbClr val="CC0099"/>
              </a:solidFill>
            </a:endParaRPr>
          </a:p>
          <a:p>
            <a:pPr lvl="1">
              <a:buNone/>
            </a:pPr>
            <a:r>
              <a:rPr lang="en-US" sz="2400" dirty="0"/>
              <a:t>Terrible since </a:t>
            </a:r>
            <a:r>
              <a:rPr lang="en-US" sz="2400" i="1" dirty="0">
                <a:solidFill>
                  <a:srgbClr val="CC0099"/>
                </a:solidFill>
              </a:rPr>
              <a:t>m</a:t>
            </a:r>
            <a:r>
              <a:rPr lang="en-US" sz="2400" dirty="0"/>
              <a:t> &gt;&gt; </a:t>
            </a:r>
            <a:r>
              <a:rPr lang="en-US" sz="2400" i="1" dirty="0">
                <a:solidFill>
                  <a:srgbClr val="CC0099"/>
                </a:solidFill>
              </a:rPr>
              <a:t>d!</a:t>
            </a:r>
          </a:p>
          <a:p>
            <a:pPr lvl="1">
              <a:buNone/>
            </a:pPr>
            <a:r>
              <a:rPr lang="en-US" sz="2400" dirty="0"/>
              <a:t>But </a:t>
            </a:r>
            <a:r>
              <a:rPr lang="en-US" sz="2400" u="sng" dirty="0"/>
              <a:t>if there are lots of solutions, DFS may be much faster than BFS</a:t>
            </a:r>
          </a:p>
          <a:p>
            <a:r>
              <a:rPr lang="en-US" sz="2800" b="1" dirty="0">
                <a:solidFill>
                  <a:srgbClr val="FF0000"/>
                </a:solidFill>
              </a:rPr>
              <a:t>Space cost?</a:t>
            </a:r>
            <a:r>
              <a:rPr lang="en-US" sz="2800" dirty="0">
                <a:solidFill>
                  <a:srgbClr val="FF0000"/>
                </a:solidFill>
              </a:rPr>
              <a:t> </a:t>
            </a:r>
          </a:p>
          <a:p>
            <a:pPr lvl="1">
              <a:buNone/>
            </a:pPr>
            <a:r>
              <a:rPr lang="en-US" sz="2400" i="1" dirty="0">
                <a:solidFill>
                  <a:srgbClr val="CC0099"/>
                </a:solidFill>
              </a:rPr>
              <a:t>O</a:t>
            </a:r>
            <a:r>
              <a:rPr lang="en-US" sz="2400" dirty="0">
                <a:solidFill>
                  <a:srgbClr val="CC0099"/>
                </a:solidFill>
              </a:rPr>
              <a:t>(</a:t>
            </a:r>
            <a:r>
              <a:rPr lang="en-US" sz="2400" i="1" dirty="0" err="1">
                <a:solidFill>
                  <a:srgbClr val="CC0099"/>
                </a:solidFill>
              </a:rPr>
              <a:t>bm</a:t>
            </a:r>
            <a:r>
              <a:rPr lang="en-US" sz="2400" dirty="0">
                <a:solidFill>
                  <a:srgbClr val="CC0099"/>
                </a:solidFill>
              </a:rPr>
              <a:t>)</a:t>
            </a:r>
            <a:r>
              <a:rPr lang="en-US" sz="2400" i="1" dirty="0"/>
              <a:t>, </a:t>
            </a:r>
            <a:r>
              <a:rPr lang="en-US" sz="2400" dirty="0"/>
              <a:t>i.e., linear cost!</a:t>
            </a:r>
          </a:p>
        </p:txBody>
      </p:sp>
    </p:spTree>
    <p:extLst>
      <p:ext uri="{BB962C8B-B14F-4D97-AF65-F5344CB8AC3E}">
        <p14:creationId xmlns:p14="http://schemas.microsoft.com/office/powerpoint/2010/main" val="306075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 calcmode="lin" valueType="num">
                                      <p:cBhvr additive="base">
                                        <p:cTn id="7" dur="5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059">
                                            <p:txEl>
                                              <p:pRg st="1" end="1"/>
                                            </p:txEl>
                                          </p:spTgt>
                                        </p:tgtEl>
                                        <p:attrNameLst>
                                          <p:attrName>style.visibility</p:attrName>
                                        </p:attrNameLst>
                                      </p:cBhvr>
                                      <p:to>
                                        <p:strVal val="visible"/>
                                      </p:to>
                                    </p:set>
                                    <p:anim calcmode="lin" valueType="num">
                                      <p:cBhvr additive="base">
                                        <p:cTn id="13" dur="5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0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059">
                                            <p:txEl>
                                              <p:pRg st="2" end="2"/>
                                            </p:txEl>
                                          </p:spTgt>
                                        </p:tgtEl>
                                        <p:attrNameLst>
                                          <p:attrName>style.visibility</p:attrName>
                                        </p:attrNameLst>
                                      </p:cBhvr>
                                      <p:to>
                                        <p:strVal val="visible"/>
                                      </p:to>
                                    </p:set>
                                    <p:anim calcmode="lin" valueType="num">
                                      <p:cBhvr additive="base">
                                        <p:cTn id="19" dur="500" fill="hold"/>
                                        <p:tgtEl>
                                          <p:spTgt spid="450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0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5059">
                                            <p:txEl>
                                              <p:pRg st="3" end="3"/>
                                            </p:txEl>
                                          </p:spTgt>
                                        </p:tgtEl>
                                        <p:attrNameLst>
                                          <p:attrName>style.visibility</p:attrName>
                                        </p:attrNameLst>
                                      </p:cBhvr>
                                      <p:to>
                                        <p:strVal val="visible"/>
                                      </p:to>
                                    </p:set>
                                    <p:anim calcmode="lin" valueType="num">
                                      <p:cBhvr additive="base">
                                        <p:cTn id="25" dur="500" fill="hold"/>
                                        <p:tgtEl>
                                          <p:spTgt spid="450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50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059">
                                            <p:txEl>
                                              <p:pRg st="4" end="4"/>
                                            </p:txEl>
                                          </p:spTgt>
                                        </p:tgtEl>
                                        <p:attrNameLst>
                                          <p:attrName>style.visibility</p:attrName>
                                        </p:attrNameLst>
                                      </p:cBhvr>
                                      <p:to>
                                        <p:strVal val="visible"/>
                                      </p:to>
                                    </p:set>
                                    <p:anim calcmode="lin" valueType="num">
                                      <p:cBhvr additive="base">
                                        <p:cTn id="31" dur="500" fill="hold"/>
                                        <p:tgtEl>
                                          <p:spTgt spid="4505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0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5059">
                                            <p:txEl>
                                              <p:pRg st="5" end="5"/>
                                            </p:txEl>
                                          </p:spTgt>
                                        </p:tgtEl>
                                        <p:attrNameLst>
                                          <p:attrName>style.visibility</p:attrName>
                                        </p:attrNameLst>
                                      </p:cBhvr>
                                      <p:to>
                                        <p:strVal val="visible"/>
                                      </p:to>
                                    </p:set>
                                    <p:anim calcmode="lin" valueType="num">
                                      <p:cBhvr additive="base">
                                        <p:cTn id="37" dur="500" fill="hold"/>
                                        <p:tgtEl>
                                          <p:spTgt spid="4505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50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5059">
                                            <p:txEl>
                                              <p:pRg st="6" end="6"/>
                                            </p:txEl>
                                          </p:spTgt>
                                        </p:tgtEl>
                                        <p:attrNameLst>
                                          <p:attrName>style.visibility</p:attrName>
                                        </p:attrNameLst>
                                      </p:cBhvr>
                                      <p:to>
                                        <p:strVal val="visible"/>
                                      </p:to>
                                    </p:set>
                                    <p:anim calcmode="lin" valueType="num">
                                      <p:cBhvr additive="base">
                                        <p:cTn id="43" dur="500" fill="hold"/>
                                        <p:tgtEl>
                                          <p:spTgt spid="4505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50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5059">
                                            <p:txEl>
                                              <p:pRg st="7" end="7"/>
                                            </p:txEl>
                                          </p:spTgt>
                                        </p:tgtEl>
                                        <p:attrNameLst>
                                          <p:attrName>style.visibility</p:attrName>
                                        </p:attrNameLst>
                                      </p:cBhvr>
                                      <p:to>
                                        <p:strVal val="visible"/>
                                      </p:to>
                                    </p:set>
                                    <p:anim calcmode="lin" valueType="num">
                                      <p:cBhvr additive="base">
                                        <p:cTn id="49" dur="500" fill="hold"/>
                                        <p:tgtEl>
                                          <p:spTgt spid="4505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505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5059">
                                            <p:txEl>
                                              <p:pRg st="8" end="8"/>
                                            </p:txEl>
                                          </p:spTgt>
                                        </p:tgtEl>
                                        <p:attrNameLst>
                                          <p:attrName>style.visibility</p:attrName>
                                        </p:attrNameLst>
                                      </p:cBhvr>
                                      <p:to>
                                        <p:strVal val="visible"/>
                                      </p:to>
                                    </p:set>
                                    <p:anim calcmode="lin" valueType="num">
                                      <p:cBhvr additive="base">
                                        <p:cTn id="55" dur="500" fill="hold"/>
                                        <p:tgtEl>
                                          <p:spTgt spid="4505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505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5059">
                                            <p:txEl>
                                              <p:pRg st="9" end="9"/>
                                            </p:txEl>
                                          </p:spTgt>
                                        </p:tgtEl>
                                        <p:attrNameLst>
                                          <p:attrName>style.visibility</p:attrName>
                                        </p:attrNameLst>
                                      </p:cBhvr>
                                      <p:to>
                                        <p:strVal val="visible"/>
                                      </p:to>
                                    </p:set>
                                    <p:anim calcmode="lin" valueType="num">
                                      <p:cBhvr additive="base">
                                        <p:cTn id="61" dur="500" fill="hold"/>
                                        <p:tgtEl>
                                          <p:spTgt spid="4505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505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5059">
                                            <p:txEl>
                                              <p:pRg st="10" end="10"/>
                                            </p:txEl>
                                          </p:spTgt>
                                        </p:tgtEl>
                                        <p:attrNameLst>
                                          <p:attrName>style.visibility</p:attrName>
                                        </p:attrNameLst>
                                      </p:cBhvr>
                                      <p:to>
                                        <p:strVal val="visible"/>
                                      </p:to>
                                    </p:set>
                                    <p:anim calcmode="lin" valueType="num">
                                      <p:cBhvr additive="base">
                                        <p:cTn id="67" dur="500" fill="hold"/>
                                        <p:tgtEl>
                                          <p:spTgt spid="45059">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505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5059">
                                            <p:txEl>
                                              <p:pRg st="11" end="11"/>
                                            </p:txEl>
                                          </p:spTgt>
                                        </p:tgtEl>
                                        <p:attrNameLst>
                                          <p:attrName>style.visibility</p:attrName>
                                        </p:attrNameLst>
                                      </p:cBhvr>
                                      <p:to>
                                        <p:strVal val="visible"/>
                                      </p:to>
                                    </p:set>
                                    <p:anim calcmode="lin" valueType="num">
                                      <p:cBhvr additive="base">
                                        <p:cTn id="73" dur="500" fill="hold"/>
                                        <p:tgtEl>
                                          <p:spTgt spid="45059">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505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Maze BFS</a:t>
            </a:r>
          </a:p>
        </p:txBody>
      </p:sp>
      <p:pic>
        <p:nvPicPr>
          <p:cNvPr id="3" name="MazeWater-B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43671" y="1638276"/>
            <a:ext cx="5141223" cy="5067325"/>
          </a:xfrm>
          <a:prstGeom prst="rect">
            <a:avLst/>
          </a:prstGeom>
        </p:spPr>
      </p:pic>
    </p:spTree>
    <p:extLst>
      <p:ext uri="{BB962C8B-B14F-4D97-AF65-F5344CB8AC3E}">
        <p14:creationId xmlns:p14="http://schemas.microsoft.com/office/powerpoint/2010/main" val="15334630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Maze DFS</a:t>
            </a:r>
          </a:p>
        </p:txBody>
      </p:sp>
      <p:pic>
        <p:nvPicPr>
          <p:cNvPr id="4" name="MazeWater-D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43038" y="1616446"/>
            <a:ext cx="5163372" cy="5089155"/>
          </a:xfrm>
          <a:prstGeom prst="rect">
            <a:avLst/>
          </a:prstGeom>
        </p:spPr>
      </p:pic>
    </p:spTree>
    <p:extLst>
      <p:ext uri="{BB962C8B-B14F-4D97-AF65-F5344CB8AC3E}">
        <p14:creationId xmlns:p14="http://schemas.microsoft.com/office/powerpoint/2010/main" val="20287284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r>
              <a:rPr lang="en-US" dirty="0"/>
              <a:t>Can we have a search strategy that is optimal like BFS and also efficient like DFS? </a:t>
            </a:r>
          </a:p>
        </p:txBody>
      </p:sp>
    </p:spTree>
    <p:extLst>
      <p:ext uri="{BB962C8B-B14F-4D97-AF65-F5344CB8AC3E}">
        <p14:creationId xmlns:p14="http://schemas.microsoft.com/office/powerpoint/2010/main" val="33170278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lstStyle/>
          <a:p>
            <a:r>
              <a:rPr lang="en-US" dirty="0"/>
              <a:t>Use DFS as a subroutine</a:t>
            </a:r>
          </a:p>
          <a:p>
            <a:pPr marL="971550" lvl="1" indent="-514350">
              <a:buFont typeface="+mj-lt"/>
              <a:buAutoNum type="arabicPeriod"/>
            </a:pPr>
            <a:r>
              <a:rPr lang="en-US" dirty="0"/>
              <a:t>Check the root</a:t>
            </a:r>
          </a:p>
          <a:p>
            <a:pPr marL="971550" lvl="1" indent="-514350">
              <a:buFont typeface="+mj-lt"/>
              <a:buAutoNum type="arabicPeriod"/>
            </a:pPr>
            <a:r>
              <a:rPr lang="en-US" dirty="0"/>
              <a:t>Do a DFS search for a solution of length 1</a:t>
            </a:r>
          </a:p>
          <a:p>
            <a:pPr marL="971550" lvl="1" indent="-514350">
              <a:buFont typeface="+mj-lt"/>
              <a:buAutoNum type="arabicPeriod"/>
            </a:pPr>
            <a:r>
              <a:rPr lang="en-US" dirty="0"/>
              <a:t>If there is no solution of length 1, do a DFS search for a solution of length 2</a:t>
            </a:r>
          </a:p>
          <a:p>
            <a:pPr marL="971550" lvl="1" indent="-514350">
              <a:buFont typeface="+mj-lt"/>
              <a:buAutoNum type="arabicPeriod"/>
            </a:pPr>
            <a:r>
              <a:rPr lang="en-US" dirty="0"/>
              <a:t>If there is no solution of length 2, do a DFS search for a solution of length 3…</a:t>
            </a:r>
          </a:p>
        </p:txBody>
      </p:sp>
    </p:spTree>
    <p:extLst>
      <p:ext uri="{BB962C8B-B14F-4D97-AF65-F5344CB8AC3E}">
        <p14:creationId xmlns:p14="http://schemas.microsoft.com/office/powerpoint/2010/main" val="41485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z="4000" dirty="0"/>
              <a:t>Iterative deepening search</a:t>
            </a:r>
          </a:p>
        </p:txBody>
      </p:sp>
      <p:pic>
        <p:nvPicPr>
          <p:cNvPr id="48132" name="Picture 4" descr="ids-progress1c"/>
          <p:cNvPicPr>
            <a:picLocks noChangeAspect="1" noChangeArrowheads="1"/>
          </p:cNvPicPr>
          <p:nvPr/>
        </p:nvPicPr>
        <p:blipFill>
          <a:blip r:embed="rId3" cstate="print"/>
          <a:srcRect/>
          <a:stretch>
            <a:fillRect/>
          </a:stretch>
        </p:blipFill>
        <p:spPr bwMode="auto">
          <a:xfrm>
            <a:off x="762000" y="1657350"/>
            <a:ext cx="7620000" cy="3752850"/>
          </a:xfrm>
          <a:prstGeom prst="rect">
            <a:avLst/>
          </a:prstGeom>
          <a:noFill/>
        </p:spPr>
      </p:pic>
    </p:spTree>
    <p:extLst>
      <p:ext uri="{BB962C8B-B14F-4D97-AF65-F5344CB8AC3E}">
        <p14:creationId xmlns:p14="http://schemas.microsoft.com/office/powerpoint/2010/main" val="14979740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z="4000" dirty="0"/>
              <a:t>Iterative deepening search</a:t>
            </a:r>
          </a:p>
        </p:txBody>
      </p:sp>
      <p:pic>
        <p:nvPicPr>
          <p:cNvPr id="49156" name="Picture 4" descr="ids-progress2c"/>
          <p:cNvPicPr>
            <a:picLocks noChangeAspect="1" noChangeArrowheads="1"/>
          </p:cNvPicPr>
          <p:nvPr/>
        </p:nvPicPr>
        <p:blipFill>
          <a:blip r:embed="rId3" cstate="print"/>
          <a:srcRect/>
          <a:stretch>
            <a:fillRect/>
          </a:stretch>
        </p:blipFill>
        <p:spPr bwMode="auto">
          <a:xfrm>
            <a:off x="762000" y="1638300"/>
            <a:ext cx="7620000" cy="3543300"/>
          </a:xfrm>
          <a:prstGeom prst="rect">
            <a:avLst/>
          </a:prstGeom>
          <a:noFill/>
        </p:spPr>
      </p:pic>
    </p:spTree>
    <p:extLst>
      <p:ext uri="{BB962C8B-B14F-4D97-AF65-F5344CB8AC3E}">
        <p14:creationId xmlns:p14="http://schemas.microsoft.com/office/powerpoint/2010/main" val="3490566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5" name="Oval 4"/>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572000" y="3352800"/>
            <a:ext cx="646443" cy="369332"/>
          </a:xfrm>
          <a:prstGeom prst="rect">
            <a:avLst/>
          </a:prstGeom>
          <a:noFill/>
        </p:spPr>
        <p:txBody>
          <a:bodyPr wrap="none" rtlCol="0">
            <a:spAutoFit/>
          </a:bodyPr>
          <a:lstStyle/>
          <a:p>
            <a:r>
              <a:rPr lang="en-US" dirty="0"/>
              <a:t>start</a:t>
            </a:r>
          </a:p>
        </p:txBody>
      </p:sp>
    </p:spTree>
    <p:extLst>
      <p:ext uri="{BB962C8B-B14F-4D97-AF65-F5344CB8AC3E}">
        <p14:creationId xmlns:p14="http://schemas.microsoft.com/office/powerpoint/2010/main" val="24929012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dirty="0"/>
              <a:t>Iterative deepening search</a:t>
            </a:r>
          </a:p>
        </p:txBody>
      </p:sp>
      <p:pic>
        <p:nvPicPr>
          <p:cNvPr id="50180" name="Picture 4" descr="ids-progress3c"/>
          <p:cNvPicPr>
            <a:picLocks noChangeAspect="1" noChangeArrowheads="1"/>
          </p:cNvPicPr>
          <p:nvPr/>
        </p:nvPicPr>
        <p:blipFill>
          <a:blip r:embed="rId3" cstate="print"/>
          <a:srcRect/>
          <a:stretch>
            <a:fillRect/>
          </a:stretch>
        </p:blipFill>
        <p:spPr bwMode="auto">
          <a:xfrm>
            <a:off x="762000" y="1652588"/>
            <a:ext cx="7620000" cy="3552825"/>
          </a:xfrm>
          <a:prstGeom prst="rect">
            <a:avLst/>
          </a:prstGeom>
          <a:noFill/>
        </p:spPr>
      </p:pic>
    </p:spTree>
    <p:extLst>
      <p:ext uri="{BB962C8B-B14F-4D97-AF65-F5344CB8AC3E}">
        <p14:creationId xmlns:p14="http://schemas.microsoft.com/office/powerpoint/2010/main" val="2328014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4000" dirty="0"/>
              <a:t>Iterative deepening search</a:t>
            </a:r>
          </a:p>
        </p:txBody>
      </p:sp>
      <p:pic>
        <p:nvPicPr>
          <p:cNvPr id="51204" name="Picture 4" descr="ids-progress4c"/>
          <p:cNvPicPr>
            <a:picLocks noChangeAspect="1" noChangeArrowheads="1"/>
          </p:cNvPicPr>
          <p:nvPr/>
        </p:nvPicPr>
        <p:blipFill>
          <a:blip r:embed="rId3" cstate="print"/>
          <a:srcRect/>
          <a:stretch>
            <a:fillRect/>
          </a:stretch>
        </p:blipFill>
        <p:spPr bwMode="auto">
          <a:xfrm>
            <a:off x="762000" y="1657350"/>
            <a:ext cx="7620000" cy="3543300"/>
          </a:xfrm>
          <a:prstGeom prst="rect">
            <a:avLst/>
          </a:prstGeom>
          <a:noFill/>
        </p:spPr>
      </p:pic>
    </p:spTree>
    <p:extLst>
      <p:ext uri="{BB962C8B-B14F-4D97-AF65-F5344CB8AC3E}">
        <p14:creationId xmlns:p14="http://schemas.microsoft.com/office/powerpoint/2010/main" val="41018305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fontScale="90000"/>
          </a:bodyPr>
          <a:lstStyle/>
          <a:p>
            <a:r>
              <a:rPr lang="en-US" dirty="0"/>
              <a:t>Properties of iterative deepening search</a:t>
            </a:r>
          </a:p>
        </p:txBody>
      </p:sp>
      <p:sp>
        <p:nvSpPr>
          <p:cNvPr id="53251" name="Rectangle 3"/>
          <p:cNvSpPr>
            <a:spLocks noGrp="1" noChangeArrowheads="1"/>
          </p:cNvSpPr>
          <p:nvPr>
            <p:ph idx="1"/>
          </p:nvPr>
        </p:nvSpPr>
        <p:spPr/>
        <p:txBody>
          <a:bodyPr/>
          <a:lstStyle/>
          <a:p>
            <a:r>
              <a:rPr lang="en-US" b="1" dirty="0">
                <a:solidFill>
                  <a:srgbClr val="FF0000"/>
                </a:solidFill>
              </a:rPr>
              <a:t>Complete?</a:t>
            </a:r>
          </a:p>
          <a:p>
            <a:pPr lvl="1">
              <a:buNone/>
            </a:pPr>
            <a:r>
              <a:rPr lang="en-US" dirty="0"/>
              <a:t>Yes</a:t>
            </a:r>
          </a:p>
          <a:p>
            <a:r>
              <a:rPr lang="en-US" b="1" dirty="0">
                <a:solidFill>
                  <a:srgbClr val="FF0000"/>
                </a:solidFill>
              </a:rPr>
              <a:t>Optimal?</a:t>
            </a:r>
            <a:endParaRPr lang="en-US" dirty="0">
              <a:solidFill>
                <a:srgbClr val="FF0000"/>
              </a:solidFill>
            </a:endParaRPr>
          </a:p>
          <a:p>
            <a:pPr lvl="1">
              <a:buNone/>
            </a:pPr>
            <a:r>
              <a:rPr lang="en-US" dirty="0"/>
              <a:t>Yes, if step cost = 1</a:t>
            </a:r>
          </a:p>
          <a:p>
            <a:r>
              <a:rPr lang="en-US" b="1" dirty="0">
                <a:solidFill>
                  <a:srgbClr val="FF0000"/>
                </a:solidFill>
              </a:rPr>
              <a:t>Time cost?</a:t>
            </a:r>
          </a:p>
          <a:p>
            <a:pPr lvl="1">
              <a:lnSpc>
                <a:spcPct val="90000"/>
              </a:lnSpc>
              <a:buNone/>
            </a:pPr>
            <a:r>
              <a:rPr lang="en-US" i="1" dirty="0">
                <a:solidFill>
                  <a:srgbClr val="CC0099"/>
                </a:solidFill>
              </a:rPr>
              <a:t>O</a:t>
            </a:r>
            <a:r>
              <a:rPr lang="en-US" dirty="0">
                <a:solidFill>
                  <a:srgbClr val="CC0099"/>
                </a:solidFill>
              </a:rPr>
              <a:t>(</a:t>
            </a:r>
            <a:r>
              <a:rPr lang="en-US" i="1" dirty="0" err="1">
                <a:solidFill>
                  <a:srgbClr val="CC0099"/>
                </a:solidFill>
              </a:rPr>
              <a:t>b</a:t>
            </a:r>
            <a:r>
              <a:rPr lang="en-US" i="1" baseline="30000" dirty="0" err="1">
                <a:solidFill>
                  <a:srgbClr val="CC0099"/>
                </a:solidFill>
              </a:rPr>
              <a:t>d</a:t>
            </a:r>
            <a:r>
              <a:rPr lang="en-US" dirty="0">
                <a:solidFill>
                  <a:srgbClr val="CC0099"/>
                </a:solidFill>
              </a:rPr>
              <a:t>) </a:t>
            </a:r>
            <a:r>
              <a:rPr lang="en-US" dirty="0"/>
              <a:t>(</a:t>
            </a:r>
            <a:r>
              <a:rPr lang="en-US" i="1" dirty="0"/>
              <a:t>d</a:t>
            </a:r>
            <a:r>
              <a:rPr lang="en-US" dirty="0"/>
              <a:t> is the depth of the optimal solution)</a:t>
            </a:r>
          </a:p>
          <a:p>
            <a:pPr lvl="1">
              <a:lnSpc>
                <a:spcPct val="90000"/>
              </a:lnSpc>
              <a:buNone/>
            </a:pPr>
            <a:r>
              <a:rPr lang="en-US" dirty="0">
                <a:solidFill>
                  <a:srgbClr val="CC0099"/>
                </a:solidFill>
              </a:rPr>
              <a:t>Like BFS</a:t>
            </a:r>
          </a:p>
          <a:p>
            <a:pPr lvl="1">
              <a:buNone/>
            </a:pPr>
            <a:endParaRPr lang="en-US" dirty="0">
              <a:solidFill>
                <a:srgbClr val="CC0099"/>
              </a:solidFill>
            </a:endParaRPr>
          </a:p>
          <a:p>
            <a:r>
              <a:rPr lang="en-US" b="1" dirty="0">
                <a:solidFill>
                  <a:srgbClr val="FF0000"/>
                </a:solidFill>
              </a:rPr>
              <a:t>Space cost?</a:t>
            </a:r>
            <a:endParaRPr lang="en-US" dirty="0">
              <a:solidFill>
                <a:srgbClr val="FF0000"/>
              </a:solidFill>
            </a:endParaRPr>
          </a:p>
          <a:p>
            <a:pPr lvl="1">
              <a:buNone/>
            </a:pPr>
            <a:r>
              <a:rPr lang="en-US" i="1" dirty="0">
                <a:solidFill>
                  <a:srgbClr val="CC0099"/>
                </a:solidFill>
              </a:rPr>
              <a:t>O</a:t>
            </a:r>
            <a:r>
              <a:rPr lang="en-US" dirty="0">
                <a:solidFill>
                  <a:srgbClr val="CC0099"/>
                </a:solidFill>
              </a:rPr>
              <a:t>(</a:t>
            </a:r>
            <a:r>
              <a:rPr lang="en-US" i="1" dirty="0" err="1">
                <a:solidFill>
                  <a:srgbClr val="CC0099"/>
                </a:solidFill>
              </a:rPr>
              <a:t>bd</a:t>
            </a:r>
            <a:r>
              <a:rPr lang="en-US" dirty="0">
                <a:solidFill>
                  <a:srgbClr val="CC0099"/>
                </a:solidFill>
              </a:rPr>
              <a:t>)</a:t>
            </a:r>
          </a:p>
          <a:p>
            <a:pPr lvl="1">
              <a:buNone/>
            </a:pPr>
            <a:r>
              <a:rPr lang="en-US" dirty="0">
                <a:solidFill>
                  <a:srgbClr val="CC0099"/>
                </a:solidFill>
              </a:rPr>
              <a:t>Linear cost (even better than DFS)</a:t>
            </a:r>
          </a:p>
          <a:p>
            <a:pPr lvl="1">
              <a:buNone/>
            </a:pPr>
            <a:endParaRPr lang="en-US" dirty="0">
              <a:solidFill>
                <a:srgbClr val="CC0099"/>
              </a:solidFill>
            </a:endParaRPr>
          </a:p>
        </p:txBody>
      </p:sp>
      <p:sp>
        <p:nvSpPr>
          <p:cNvPr id="2" name="Rectangle 1"/>
          <p:cNvSpPr/>
          <p:nvPr/>
        </p:nvSpPr>
        <p:spPr>
          <a:xfrm>
            <a:off x="5562600" y="4419600"/>
            <a:ext cx="10668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58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251">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Cost Search</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91640" y="548640"/>
            <a:ext cx="5852160" cy="5852160"/>
          </a:xfrm>
          <a:prstGeom prst="rect">
            <a:avLst/>
          </a:prstGeom>
          <a:noFill/>
        </p:spPr>
      </p:pic>
    </p:spTree>
    <p:extLst>
      <p:ext uri="{BB962C8B-B14F-4D97-AF65-F5344CB8AC3E}">
        <p14:creationId xmlns:p14="http://schemas.microsoft.com/office/powerpoint/2010/main" val="10229712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Uniform-cost search</a:t>
            </a:r>
          </a:p>
        </p:txBody>
      </p:sp>
      <p:sp>
        <p:nvSpPr>
          <p:cNvPr id="31747" name="Rectangle 3"/>
          <p:cNvSpPr>
            <a:spLocks noGrp="1" noChangeArrowheads="1"/>
          </p:cNvSpPr>
          <p:nvPr>
            <p:ph idx="1"/>
          </p:nvPr>
        </p:nvSpPr>
        <p:spPr>
          <a:xfrm>
            <a:off x="304800" y="1295400"/>
            <a:ext cx="8458200" cy="4419600"/>
          </a:xfrm>
        </p:spPr>
        <p:txBody>
          <a:bodyPr>
            <a:normAutofit/>
          </a:bodyPr>
          <a:lstStyle/>
          <a:p>
            <a:pPr>
              <a:lnSpc>
                <a:spcPct val="110000"/>
              </a:lnSpc>
            </a:pPr>
            <a:r>
              <a:rPr lang="en-US" dirty="0"/>
              <a:t>Rank all the nodes </a:t>
            </a:r>
            <a:r>
              <a:rPr lang="en-US" i="1" dirty="0"/>
              <a:t>on</a:t>
            </a:r>
            <a:r>
              <a:rPr lang="en-US" dirty="0"/>
              <a:t> </a:t>
            </a:r>
            <a:r>
              <a:rPr lang="en-US" i="1" dirty="0">
                <a:solidFill>
                  <a:srgbClr val="CC0099"/>
                </a:solidFill>
              </a:rPr>
              <a:t>g(n)</a:t>
            </a:r>
            <a:r>
              <a:rPr lang="en-US" i="1" dirty="0"/>
              <a:t>, the cost </a:t>
            </a:r>
            <a:r>
              <a:rPr lang="en-US" dirty="0"/>
              <a:t>from initial state to </a:t>
            </a:r>
            <a:r>
              <a:rPr lang="en-US" i="1" dirty="0">
                <a:solidFill>
                  <a:srgbClr val="CC0099"/>
                </a:solidFill>
              </a:rPr>
              <a:t>n, </a:t>
            </a:r>
            <a:r>
              <a:rPr lang="en-US" dirty="0"/>
              <a:t>and expand the node with the lowest </a:t>
            </a:r>
            <a:r>
              <a:rPr lang="en-US" i="1" dirty="0">
                <a:solidFill>
                  <a:srgbClr val="CC0099"/>
                </a:solidFill>
              </a:rPr>
              <a:t>g(n)</a:t>
            </a:r>
            <a:endParaRPr lang="en-US" i="1" dirty="0"/>
          </a:p>
          <a:p>
            <a:pPr>
              <a:lnSpc>
                <a:spcPct val="110000"/>
              </a:lnSpc>
            </a:pPr>
            <a:endParaRPr lang="en-US" dirty="0"/>
          </a:p>
          <a:p>
            <a:pPr>
              <a:lnSpc>
                <a:spcPct val="110000"/>
              </a:lnSpc>
            </a:pPr>
            <a:r>
              <a:rPr lang="en-US" dirty="0"/>
              <a:t>Implementation: </a:t>
            </a:r>
            <a:r>
              <a:rPr lang="en-US" i="1" dirty="0">
                <a:solidFill>
                  <a:srgbClr val="FF0000"/>
                </a:solidFill>
              </a:rPr>
              <a:t>frontier</a:t>
            </a:r>
            <a:r>
              <a:rPr lang="en-US" dirty="0">
                <a:solidFill>
                  <a:srgbClr val="FF0000"/>
                </a:solidFill>
              </a:rPr>
              <a:t> is a priority queue </a:t>
            </a:r>
            <a:r>
              <a:rPr lang="en-US" dirty="0"/>
              <a:t>ordered by </a:t>
            </a:r>
            <a:r>
              <a:rPr lang="en-US" i="1" dirty="0">
                <a:solidFill>
                  <a:srgbClr val="CC0099"/>
                </a:solidFill>
              </a:rPr>
              <a:t>g(n)</a:t>
            </a:r>
            <a:endParaRPr lang="en-US" dirty="0">
              <a:solidFill>
                <a:srgbClr val="CC0099"/>
              </a:solidFill>
            </a:endParaRPr>
          </a:p>
        </p:txBody>
      </p:sp>
    </p:spTree>
    <p:extLst>
      <p:ext uri="{BB962C8B-B14F-4D97-AF65-F5344CB8AC3E}">
        <p14:creationId xmlns:p14="http://schemas.microsoft.com/office/powerpoint/2010/main" val="104565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Grp="1" noChangeArrowheads="1"/>
          </p:cNvSpPr>
          <p:nvPr>
            <p:ph type="title"/>
          </p:nvPr>
        </p:nvSpPr>
        <p:spPr/>
        <p:txBody>
          <a:bodyPr/>
          <a:lstStyle/>
          <a:p>
            <a:r>
              <a:rPr lang="en-US" dirty="0"/>
              <a:t>Uniform-cost search example</a:t>
            </a:r>
          </a:p>
        </p:txBody>
      </p:sp>
      <p:grpSp>
        <p:nvGrpSpPr>
          <p:cNvPr id="28676" name="Group 9"/>
          <p:cNvGrpSpPr>
            <a:grpSpLocks/>
          </p:cNvGrpSpPr>
          <p:nvPr/>
        </p:nvGrpSpPr>
        <p:grpSpPr bwMode="auto">
          <a:xfrm>
            <a:off x="2420541" y="3381374"/>
            <a:ext cx="4114800" cy="3263542"/>
            <a:chOff x="48" y="2332"/>
            <a:chExt cx="3456" cy="2340"/>
          </a:xfrm>
        </p:grpSpPr>
        <p:sp>
          <p:nvSpPr>
            <p:cNvPr id="28766" name="Text Box 10"/>
            <p:cNvSpPr txBox="1">
              <a:spLocks noChangeArrowheads="1"/>
            </p:cNvSpPr>
            <p:nvPr/>
          </p:nvSpPr>
          <p:spPr bwMode="auto">
            <a:xfrm>
              <a:off x="1728" y="2332"/>
              <a:ext cx="624" cy="243"/>
            </a:xfrm>
            <a:prstGeom prst="rect">
              <a:avLst/>
            </a:prstGeom>
            <a:noFill/>
            <a:ln w="9525">
              <a:noFill/>
              <a:miter lim="800000"/>
              <a:headEnd/>
              <a:tailEnd/>
            </a:ln>
          </p:spPr>
          <p:txBody>
            <a:bodyPr>
              <a:spAutoFit/>
            </a:bodyPr>
            <a:lstStyle/>
            <a:p>
              <a:pPr algn="ctr">
                <a:spcBef>
                  <a:spcPct val="50000"/>
                </a:spcBef>
              </a:pPr>
              <a:r>
                <a:rPr lang="en-US" sz="1600" dirty="0">
                  <a:solidFill>
                    <a:schemeClr val="tx1"/>
                  </a:solidFill>
                </a:rPr>
                <a:t>S</a:t>
              </a:r>
            </a:p>
          </p:txBody>
        </p:sp>
        <p:sp>
          <p:nvSpPr>
            <p:cNvPr id="28767" name="Text Box 11"/>
            <p:cNvSpPr txBox="1">
              <a:spLocks noChangeArrowheads="1"/>
            </p:cNvSpPr>
            <p:nvPr/>
          </p:nvSpPr>
          <p:spPr bwMode="auto">
            <a:xfrm>
              <a:off x="48" y="3417"/>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sp>
          <p:nvSpPr>
            <p:cNvPr id="28768" name="Text Box 12"/>
            <p:cNvSpPr txBox="1">
              <a:spLocks noChangeArrowheads="1"/>
            </p:cNvSpPr>
            <p:nvPr/>
          </p:nvSpPr>
          <p:spPr bwMode="auto">
            <a:xfrm>
              <a:off x="48" y="303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b</a:t>
              </a:r>
            </a:p>
          </p:txBody>
        </p:sp>
        <p:sp>
          <p:nvSpPr>
            <p:cNvPr id="28769" name="Text Box 13"/>
            <p:cNvSpPr txBox="1">
              <a:spLocks noChangeArrowheads="1"/>
            </p:cNvSpPr>
            <p:nvPr/>
          </p:nvSpPr>
          <p:spPr bwMode="auto">
            <a:xfrm>
              <a:off x="384" y="268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d</a:t>
              </a:r>
            </a:p>
          </p:txBody>
        </p:sp>
        <p:sp>
          <p:nvSpPr>
            <p:cNvPr id="28770" name="Text Box 14"/>
            <p:cNvSpPr txBox="1">
              <a:spLocks noChangeArrowheads="1"/>
            </p:cNvSpPr>
            <p:nvPr/>
          </p:nvSpPr>
          <p:spPr bwMode="auto">
            <a:xfrm>
              <a:off x="3264" y="2640"/>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p</a:t>
              </a:r>
            </a:p>
          </p:txBody>
        </p:sp>
        <p:sp>
          <p:nvSpPr>
            <p:cNvPr id="28771" name="Text Box 15"/>
            <p:cNvSpPr txBox="1">
              <a:spLocks noChangeArrowheads="1"/>
            </p:cNvSpPr>
            <p:nvPr/>
          </p:nvSpPr>
          <p:spPr bwMode="auto">
            <a:xfrm>
              <a:off x="480" y="3417"/>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sp>
          <p:nvSpPr>
            <p:cNvPr id="28772" name="Text Box 16"/>
            <p:cNvSpPr txBox="1">
              <a:spLocks noChangeArrowheads="1"/>
            </p:cNvSpPr>
            <p:nvPr/>
          </p:nvSpPr>
          <p:spPr bwMode="auto">
            <a:xfrm>
              <a:off x="480" y="303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c</a:t>
              </a:r>
            </a:p>
          </p:txBody>
        </p:sp>
        <p:cxnSp>
          <p:nvCxnSpPr>
            <p:cNvPr id="28773" name="AutoShape 17"/>
            <p:cNvCxnSpPr>
              <a:cxnSpLocks noChangeShapeType="1"/>
              <a:stCxn id="28769" idx="2"/>
              <a:endCxn id="28768" idx="0"/>
            </p:cNvCxnSpPr>
            <p:nvPr/>
          </p:nvCxnSpPr>
          <p:spPr bwMode="auto">
            <a:xfrm flipH="1">
              <a:off x="168" y="2887"/>
              <a:ext cx="336" cy="146"/>
            </a:xfrm>
            <a:prstGeom prst="straightConnector1">
              <a:avLst/>
            </a:prstGeom>
            <a:noFill/>
            <a:ln w="9525">
              <a:solidFill>
                <a:schemeClr val="tx1"/>
              </a:solidFill>
              <a:round/>
              <a:headEnd/>
              <a:tailEnd/>
            </a:ln>
          </p:spPr>
        </p:cxnSp>
        <p:cxnSp>
          <p:nvCxnSpPr>
            <p:cNvPr id="28774" name="AutoShape 18"/>
            <p:cNvCxnSpPr>
              <a:cxnSpLocks noChangeShapeType="1"/>
              <a:stCxn id="28769" idx="2"/>
              <a:endCxn id="28772" idx="0"/>
            </p:cNvCxnSpPr>
            <p:nvPr/>
          </p:nvCxnSpPr>
          <p:spPr bwMode="auto">
            <a:xfrm>
              <a:off x="504" y="2887"/>
              <a:ext cx="96" cy="146"/>
            </a:xfrm>
            <a:prstGeom prst="straightConnector1">
              <a:avLst/>
            </a:prstGeom>
            <a:noFill/>
            <a:ln w="9525">
              <a:solidFill>
                <a:schemeClr val="tx1"/>
              </a:solidFill>
              <a:round/>
              <a:headEnd/>
              <a:tailEnd/>
            </a:ln>
          </p:spPr>
        </p:cxnSp>
        <p:cxnSp>
          <p:nvCxnSpPr>
            <p:cNvPr id="28775" name="AutoShape 19"/>
            <p:cNvCxnSpPr>
              <a:cxnSpLocks noChangeShapeType="1"/>
              <a:stCxn id="28768" idx="2"/>
              <a:endCxn id="28767" idx="0"/>
            </p:cNvCxnSpPr>
            <p:nvPr/>
          </p:nvCxnSpPr>
          <p:spPr bwMode="auto">
            <a:xfrm>
              <a:off x="168" y="3232"/>
              <a:ext cx="0" cy="185"/>
            </a:xfrm>
            <a:prstGeom prst="straightConnector1">
              <a:avLst/>
            </a:prstGeom>
            <a:noFill/>
            <a:ln w="9525">
              <a:solidFill>
                <a:schemeClr val="tx1"/>
              </a:solidFill>
              <a:round/>
              <a:headEnd/>
              <a:tailEnd/>
            </a:ln>
          </p:spPr>
        </p:cxnSp>
        <p:cxnSp>
          <p:nvCxnSpPr>
            <p:cNvPr id="28776" name="AutoShape 20"/>
            <p:cNvCxnSpPr>
              <a:cxnSpLocks noChangeShapeType="1"/>
              <a:stCxn id="28772" idx="2"/>
              <a:endCxn id="28771" idx="0"/>
            </p:cNvCxnSpPr>
            <p:nvPr/>
          </p:nvCxnSpPr>
          <p:spPr bwMode="auto">
            <a:xfrm>
              <a:off x="600" y="3232"/>
              <a:ext cx="0" cy="185"/>
            </a:xfrm>
            <a:prstGeom prst="straightConnector1">
              <a:avLst/>
            </a:prstGeom>
            <a:noFill/>
            <a:ln w="9525">
              <a:solidFill>
                <a:schemeClr val="tx1"/>
              </a:solidFill>
              <a:round/>
              <a:headEnd/>
              <a:tailEnd/>
            </a:ln>
          </p:spPr>
        </p:cxnSp>
        <p:grpSp>
          <p:nvGrpSpPr>
            <p:cNvPr id="28777" name="Group 21"/>
            <p:cNvGrpSpPr>
              <a:grpSpLocks/>
            </p:cNvGrpSpPr>
            <p:nvPr/>
          </p:nvGrpSpPr>
          <p:grpSpPr bwMode="auto">
            <a:xfrm>
              <a:off x="1776" y="2640"/>
              <a:ext cx="1104" cy="1648"/>
              <a:chOff x="1152" y="2640"/>
              <a:chExt cx="1104" cy="1648"/>
            </a:xfrm>
          </p:grpSpPr>
          <p:sp>
            <p:nvSpPr>
              <p:cNvPr id="28804" name="Text Box 22"/>
              <p:cNvSpPr txBox="1">
                <a:spLocks noChangeArrowheads="1"/>
              </p:cNvSpPr>
              <p:nvPr/>
            </p:nvSpPr>
            <p:spPr bwMode="auto">
              <a:xfrm>
                <a:off x="1536" y="2640"/>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e</a:t>
                </a:r>
              </a:p>
            </p:txBody>
          </p:sp>
          <p:sp>
            <p:nvSpPr>
              <p:cNvPr id="28805" name="Text Box 23"/>
              <p:cNvSpPr txBox="1">
                <a:spLocks noChangeArrowheads="1"/>
              </p:cNvSpPr>
              <p:nvPr/>
            </p:nvSpPr>
            <p:spPr bwMode="auto">
              <a:xfrm>
                <a:off x="1152"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p</a:t>
                </a:r>
              </a:p>
            </p:txBody>
          </p:sp>
          <p:sp>
            <p:nvSpPr>
              <p:cNvPr id="28806" name="Text Box 24"/>
              <p:cNvSpPr txBox="1">
                <a:spLocks noChangeArrowheads="1"/>
              </p:cNvSpPr>
              <p:nvPr/>
            </p:nvSpPr>
            <p:spPr bwMode="auto">
              <a:xfrm>
                <a:off x="1296"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h</a:t>
                </a:r>
              </a:p>
            </p:txBody>
          </p:sp>
          <p:sp>
            <p:nvSpPr>
              <p:cNvPr id="28807" name="Text Box 25"/>
              <p:cNvSpPr txBox="1">
                <a:spLocks noChangeArrowheads="1"/>
              </p:cNvSpPr>
              <p:nvPr/>
            </p:nvSpPr>
            <p:spPr bwMode="auto">
              <a:xfrm>
                <a:off x="1728"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f</a:t>
                </a:r>
              </a:p>
            </p:txBody>
          </p:sp>
          <p:sp>
            <p:nvSpPr>
              <p:cNvPr id="28808" name="Text Box 26"/>
              <p:cNvSpPr txBox="1">
                <a:spLocks noChangeArrowheads="1"/>
              </p:cNvSpPr>
              <p:nvPr/>
            </p:nvSpPr>
            <p:spPr bwMode="auto">
              <a:xfrm>
                <a:off x="1728"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r</a:t>
                </a:r>
              </a:p>
            </p:txBody>
          </p:sp>
          <p:sp>
            <p:nvSpPr>
              <p:cNvPr id="28809" name="Text Box 27"/>
              <p:cNvSpPr txBox="1">
                <a:spLocks noChangeArrowheads="1"/>
              </p:cNvSpPr>
              <p:nvPr/>
            </p:nvSpPr>
            <p:spPr bwMode="auto">
              <a:xfrm>
                <a:off x="1440"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28810" name="Text Box 28"/>
              <p:cNvSpPr txBox="1">
                <a:spLocks noChangeArrowheads="1"/>
              </p:cNvSpPr>
              <p:nvPr/>
            </p:nvSpPr>
            <p:spPr bwMode="auto">
              <a:xfrm>
                <a:off x="1152"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28811" name="Text Box 29"/>
              <p:cNvSpPr txBox="1">
                <a:spLocks noChangeArrowheads="1"/>
              </p:cNvSpPr>
              <p:nvPr/>
            </p:nvSpPr>
            <p:spPr bwMode="auto">
              <a:xfrm>
                <a:off x="1584"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c</a:t>
                </a:r>
              </a:p>
            </p:txBody>
          </p:sp>
          <p:sp>
            <p:nvSpPr>
              <p:cNvPr id="28812" name="Text Box 30"/>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solidFill>
                      <a:schemeClr val="tx1"/>
                    </a:solidFill>
                  </a:rPr>
                  <a:t>G</a:t>
                </a:r>
              </a:p>
            </p:txBody>
          </p:sp>
          <p:sp>
            <p:nvSpPr>
              <p:cNvPr id="28813" name="Text Box 31"/>
              <p:cNvSpPr txBox="1">
                <a:spLocks noChangeArrowheads="1"/>
              </p:cNvSpPr>
              <p:nvPr/>
            </p:nvSpPr>
            <p:spPr bwMode="auto">
              <a:xfrm>
                <a:off x="1584" y="4089"/>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cxnSp>
            <p:nvCxnSpPr>
              <p:cNvPr id="28814" name="AutoShape 32"/>
              <p:cNvCxnSpPr>
                <a:cxnSpLocks noChangeShapeType="1"/>
                <a:stCxn id="28804" idx="2"/>
                <a:endCxn id="28806" idx="0"/>
              </p:cNvCxnSpPr>
              <p:nvPr/>
            </p:nvCxnSpPr>
            <p:spPr bwMode="auto">
              <a:xfrm flipH="1">
                <a:off x="1416" y="2839"/>
                <a:ext cx="240" cy="185"/>
              </a:xfrm>
              <a:prstGeom prst="straightConnector1">
                <a:avLst/>
              </a:prstGeom>
              <a:noFill/>
              <a:ln w="9525">
                <a:solidFill>
                  <a:schemeClr val="tx1"/>
                </a:solidFill>
                <a:round/>
                <a:headEnd/>
                <a:tailEnd/>
              </a:ln>
            </p:spPr>
          </p:cxnSp>
          <p:cxnSp>
            <p:nvCxnSpPr>
              <p:cNvPr id="28815" name="AutoShape 33"/>
              <p:cNvCxnSpPr>
                <a:cxnSpLocks noChangeShapeType="1"/>
                <a:stCxn id="28804" idx="2"/>
                <a:endCxn id="28808" idx="0"/>
              </p:cNvCxnSpPr>
              <p:nvPr/>
            </p:nvCxnSpPr>
            <p:spPr bwMode="auto">
              <a:xfrm>
                <a:off x="1656" y="2839"/>
                <a:ext cx="192" cy="185"/>
              </a:xfrm>
              <a:prstGeom prst="straightConnector1">
                <a:avLst/>
              </a:prstGeom>
              <a:noFill/>
              <a:ln w="9525">
                <a:solidFill>
                  <a:schemeClr val="tx1"/>
                </a:solidFill>
                <a:round/>
                <a:headEnd/>
                <a:tailEnd/>
              </a:ln>
            </p:spPr>
          </p:cxnSp>
          <p:cxnSp>
            <p:nvCxnSpPr>
              <p:cNvPr id="28816" name="AutoShape 34"/>
              <p:cNvCxnSpPr>
                <a:cxnSpLocks noChangeShapeType="1"/>
                <a:stCxn id="28806" idx="2"/>
                <a:endCxn id="28805" idx="0"/>
              </p:cNvCxnSpPr>
              <p:nvPr/>
            </p:nvCxnSpPr>
            <p:spPr bwMode="auto">
              <a:xfrm flipH="1">
                <a:off x="1272" y="3223"/>
                <a:ext cx="144" cy="185"/>
              </a:xfrm>
              <a:prstGeom prst="straightConnector1">
                <a:avLst/>
              </a:prstGeom>
              <a:noFill/>
              <a:ln w="9525">
                <a:solidFill>
                  <a:schemeClr val="tx1"/>
                </a:solidFill>
                <a:round/>
                <a:headEnd/>
                <a:tailEnd/>
              </a:ln>
            </p:spPr>
          </p:cxnSp>
          <p:cxnSp>
            <p:nvCxnSpPr>
              <p:cNvPr id="28817" name="AutoShape 35"/>
              <p:cNvCxnSpPr>
                <a:cxnSpLocks noChangeShapeType="1"/>
                <a:stCxn id="28806" idx="2"/>
                <a:endCxn id="28809" idx="0"/>
              </p:cNvCxnSpPr>
              <p:nvPr/>
            </p:nvCxnSpPr>
            <p:spPr bwMode="auto">
              <a:xfrm>
                <a:off x="1416" y="3223"/>
                <a:ext cx="144" cy="185"/>
              </a:xfrm>
              <a:prstGeom prst="straightConnector1">
                <a:avLst/>
              </a:prstGeom>
              <a:noFill/>
              <a:ln w="9525">
                <a:solidFill>
                  <a:schemeClr val="tx1"/>
                </a:solidFill>
                <a:round/>
                <a:headEnd/>
                <a:tailEnd/>
              </a:ln>
            </p:spPr>
          </p:cxnSp>
          <p:cxnSp>
            <p:nvCxnSpPr>
              <p:cNvPr id="28818" name="AutoShape 36"/>
              <p:cNvCxnSpPr>
                <a:cxnSpLocks noChangeShapeType="1"/>
                <a:stCxn id="28808" idx="2"/>
                <a:endCxn id="28807" idx="0"/>
              </p:cNvCxnSpPr>
              <p:nvPr/>
            </p:nvCxnSpPr>
            <p:spPr bwMode="auto">
              <a:xfrm>
                <a:off x="1848" y="3223"/>
                <a:ext cx="0" cy="185"/>
              </a:xfrm>
              <a:prstGeom prst="straightConnector1">
                <a:avLst/>
              </a:prstGeom>
              <a:noFill/>
              <a:ln w="9525">
                <a:solidFill>
                  <a:schemeClr val="tx1"/>
                </a:solidFill>
                <a:round/>
                <a:headEnd/>
                <a:tailEnd/>
              </a:ln>
            </p:spPr>
          </p:cxnSp>
          <p:cxnSp>
            <p:nvCxnSpPr>
              <p:cNvPr id="28819" name="AutoShape 37"/>
              <p:cNvCxnSpPr>
                <a:cxnSpLocks noChangeShapeType="1"/>
                <a:stCxn id="28805" idx="2"/>
                <a:endCxn id="28810" idx="0"/>
              </p:cNvCxnSpPr>
              <p:nvPr/>
            </p:nvCxnSpPr>
            <p:spPr bwMode="auto">
              <a:xfrm>
                <a:off x="1272" y="3607"/>
                <a:ext cx="0" cy="146"/>
              </a:xfrm>
              <a:prstGeom prst="straightConnector1">
                <a:avLst/>
              </a:prstGeom>
              <a:noFill/>
              <a:ln w="9525">
                <a:solidFill>
                  <a:schemeClr val="tx1"/>
                </a:solidFill>
                <a:round/>
                <a:headEnd/>
                <a:tailEnd/>
              </a:ln>
            </p:spPr>
          </p:cxnSp>
          <p:cxnSp>
            <p:nvCxnSpPr>
              <p:cNvPr id="28820" name="AutoShape 38"/>
              <p:cNvCxnSpPr>
                <a:cxnSpLocks noChangeShapeType="1"/>
                <a:stCxn id="28807" idx="2"/>
                <a:endCxn id="28811" idx="0"/>
              </p:cNvCxnSpPr>
              <p:nvPr/>
            </p:nvCxnSpPr>
            <p:spPr bwMode="auto">
              <a:xfrm flipH="1">
                <a:off x="1704" y="3607"/>
                <a:ext cx="144" cy="146"/>
              </a:xfrm>
              <a:prstGeom prst="straightConnector1">
                <a:avLst/>
              </a:prstGeom>
              <a:noFill/>
              <a:ln w="9525">
                <a:solidFill>
                  <a:schemeClr val="tx1"/>
                </a:solidFill>
                <a:round/>
                <a:headEnd/>
                <a:tailEnd/>
              </a:ln>
            </p:spPr>
          </p:cxnSp>
          <p:cxnSp>
            <p:nvCxnSpPr>
              <p:cNvPr id="28821" name="AutoShape 39"/>
              <p:cNvCxnSpPr>
                <a:cxnSpLocks noChangeShapeType="1"/>
                <a:stCxn id="28807" idx="2"/>
                <a:endCxn id="28812" idx="0"/>
              </p:cNvCxnSpPr>
              <p:nvPr/>
            </p:nvCxnSpPr>
            <p:spPr bwMode="auto">
              <a:xfrm>
                <a:off x="1848" y="3607"/>
                <a:ext cx="168" cy="185"/>
              </a:xfrm>
              <a:prstGeom prst="straightConnector1">
                <a:avLst/>
              </a:prstGeom>
              <a:noFill/>
              <a:ln w="9525">
                <a:solidFill>
                  <a:schemeClr val="tx1"/>
                </a:solidFill>
                <a:round/>
                <a:headEnd/>
                <a:tailEnd/>
              </a:ln>
            </p:spPr>
          </p:cxnSp>
          <p:cxnSp>
            <p:nvCxnSpPr>
              <p:cNvPr id="28822" name="AutoShape 40"/>
              <p:cNvCxnSpPr>
                <a:cxnSpLocks noChangeShapeType="1"/>
                <a:stCxn id="28811" idx="2"/>
                <a:endCxn id="28813" idx="0"/>
              </p:cNvCxnSpPr>
              <p:nvPr/>
            </p:nvCxnSpPr>
            <p:spPr bwMode="auto">
              <a:xfrm>
                <a:off x="1704" y="3952"/>
                <a:ext cx="0" cy="137"/>
              </a:xfrm>
              <a:prstGeom prst="straightConnector1">
                <a:avLst/>
              </a:prstGeom>
              <a:noFill/>
              <a:ln w="9525">
                <a:solidFill>
                  <a:schemeClr val="tx1"/>
                </a:solidFill>
                <a:round/>
                <a:headEnd/>
                <a:tailEnd/>
              </a:ln>
            </p:spPr>
          </p:cxnSp>
        </p:grpSp>
        <p:sp>
          <p:nvSpPr>
            <p:cNvPr id="28778" name="Text Box 41"/>
            <p:cNvSpPr txBox="1">
              <a:spLocks noChangeArrowheads="1"/>
            </p:cNvSpPr>
            <p:nvPr/>
          </p:nvSpPr>
          <p:spPr bwMode="auto">
            <a:xfrm>
              <a:off x="3264" y="299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cxnSp>
          <p:nvCxnSpPr>
            <p:cNvPr id="28779" name="AutoShape 42"/>
            <p:cNvCxnSpPr>
              <a:cxnSpLocks noChangeShapeType="1"/>
              <a:stCxn id="28770" idx="2"/>
              <a:endCxn id="28778" idx="0"/>
            </p:cNvCxnSpPr>
            <p:nvPr/>
          </p:nvCxnSpPr>
          <p:spPr bwMode="auto">
            <a:xfrm>
              <a:off x="3384" y="2839"/>
              <a:ext cx="0" cy="155"/>
            </a:xfrm>
            <a:prstGeom prst="straightConnector1">
              <a:avLst/>
            </a:prstGeom>
            <a:noFill/>
            <a:ln w="9525">
              <a:solidFill>
                <a:schemeClr val="tx1"/>
              </a:solidFill>
              <a:round/>
              <a:headEnd/>
              <a:tailEnd/>
            </a:ln>
          </p:spPr>
        </p:cxnSp>
        <p:grpSp>
          <p:nvGrpSpPr>
            <p:cNvPr id="28780" name="Group 43"/>
            <p:cNvGrpSpPr>
              <a:grpSpLocks/>
            </p:cNvGrpSpPr>
            <p:nvPr/>
          </p:nvGrpSpPr>
          <p:grpSpPr bwMode="auto">
            <a:xfrm>
              <a:off x="624" y="3024"/>
              <a:ext cx="1104" cy="1648"/>
              <a:chOff x="1152" y="2640"/>
              <a:chExt cx="1104" cy="1648"/>
            </a:xfrm>
          </p:grpSpPr>
          <p:sp>
            <p:nvSpPr>
              <p:cNvPr id="28785" name="Text Box 44"/>
              <p:cNvSpPr txBox="1">
                <a:spLocks noChangeArrowheads="1"/>
              </p:cNvSpPr>
              <p:nvPr/>
            </p:nvSpPr>
            <p:spPr bwMode="auto">
              <a:xfrm>
                <a:off x="1536" y="2640"/>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e</a:t>
                </a:r>
              </a:p>
            </p:txBody>
          </p:sp>
          <p:sp>
            <p:nvSpPr>
              <p:cNvPr id="28786" name="Text Box 45"/>
              <p:cNvSpPr txBox="1">
                <a:spLocks noChangeArrowheads="1"/>
              </p:cNvSpPr>
              <p:nvPr/>
            </p:nvSpPr>
            <p:spPr bwMode="auto">
              <a:xfrm>
                <a:off x="1152"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p</a:t>
                </a:r>
              </a:p>
            </p:txBody>
          </p:sp>
          <p:sp>
            <p:nvSpPr>
              <p:cNvPr id="28787" name="Text Box 46"/>
              <p:cNvSpPr txBox="1">
                <a:spLocks noChangeArrowheads="1"/>
              </p:cNvSpPr>
              <p:nvPr/>
            </p:nvSpPr>
            <p:spPr bwMode="auto">
              <a:xfrm>
                <a:off x="1296"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h</a:t>
                </a:r>
              </a:p>
            </p:txBody>
          </p:sp>
          <p:sp>
            <p:nvSpPr>
              <p:cNvPr id="28788" name="Text Box 47"/>
              <p:cNvSpPr txBox="1">
                <a:spLocks noChangeArrowheads="1"/>
              </p:cNvSpPr>
              <p:nvPr/>
            </p:nvSpPr>
            <p:spPr bwMode="auto">
              <a:xfrm>
                <a:off x="1728"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f</a:t>
                </a:r>
              </a:p>
            </p:txBody>
          </p:sp>
          <p:sp>
            <p:nvSpPr>
              <p:cNvPr id="28789" name="Text Box 48"/>
              <p:cNvSpPr txBox="1">
                <a:spLocks noChangeArrowheads="1"/>
              </p:cNvSpPr>
              <p:nvPr/>
            </p:nvSpPr>
            <p:spPr bwMode="auto">
              <a:xfrm>
                <a:off x="1728"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r</a:t>
                </a:r>
              </a:p>
            </p:txBody>
          </p:sp>
          <p:sp>
            <p:nvSpPr>
              <p:cNvPr id="28790" name="Text Box 49"/>
              <p:cNvSpPr txBox="1">
                <a:spLocks noChangeArrowheads="1"/>
              </p:cNvSpPr>
              <p:nvPr/>
            </p:nvSpPr>
            <p:spPr bwMode="auto">
              <a:xfrm>
                <a:off x="1440"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28791" name="Text Box 50"/>
              <p:cNvSpPr txBox="1">
                <a:spLocks noChangeArrowheads="1"/>
              </p:cNvSpPr>
              <p:nvPr/>
            </p:nvSpPr>
            <p:spPr bwMode="auto">
              <a:xfrm>
                <a:off x="1152"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28792" name="Text Box 51"/>
              <p:cNvSpPr txBox="1">
                <a:spLocks noChangeArrowheads="1"/>
              </p:cNvSpPr>
              <p:nvPr/>
            </p:nvSpPr>
            <p:spPr bwMode="auto">
              <a:xfrm>
                <a:off x="1584"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c</a:t>
                </a:r>
              </a:p>
            </p:txBody>
          </p:sp>
          <p:sp>
            <p:nvSpPr>
              <p:cNvPr id="28793" name="Text Box 52"/>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solidFill>
                      <a:schemeClr val="tx1"/>
                    </a:solidFill>
                  </a:rPr>
                  <a:t>G</a:t>
                </a:r>
              </a:p>
            </p:txBody>
          </p:sp>
          <p:sp>
            <p:nvSpPr>
              <p:cNvPr id="28794" name="Text Box 53"/>
              <p:cNvSpPr txBox="1">
                <a:spLocks noChangeArrowheads="1"/>
              </p:cNvSpPr>
              <p:nvPr/>
            </p:nvSpPr>
            <p:spPr bwMode="auto">
              <a:xfrm>
                <a:off x="1584" y="4089"/>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cxnSp>
            <p:nvCxnSpPr>
              <p:cNvPr id="28795" name="AutoShape 54"/>
              <p:cNvCxnSpPr>
                <a:cxnSpLocks noChangeShapeType="1"/>
                <a:stCxn id="28785" idx="2"/>
                <a:endCxn id="28787" idx="0"/>
              </p:cNvCxnSpPr>
              <p:nvPr/>
            </p:nvCxnSpPr>
            <p:spPr bwMode="auto">
              <a:xfrm flipH="1">
                <a:off x="1416" y="2839"/>
                <a:ext cx="240" cy="185"/>
              </a:xfrm>
              <a:prstGeom prst="straightConnector1">
                <a:avLst/>
              </a:prstGeom>
              <a:noFill/>
              <a:ln w="9525">
                <a:solidFill>
                  <a:schemeClr val="tx1"/>
                </a:solidFill>
                <a:round/>
                <a:headEnd/>
                <a:tailEnd/>
              </a:ln>
            </p:spPr>
          </p:cxnSp>
          <p:cxnSp>
            <p:nvCxnSpPr>
              <p:cNvPr id="28796" name="AutoShape 55"/>
              <p:cNvCxnSpPr>
                <a:cxnSpLocks noChangeShapeType="1"/>
                <a:stCxn id="28785" idx="2"/>
                <a:endCxn id="28789" idx="0"/>
              </p:cNvCxnSpPr>
              <p:nvPr/>
            </p:nvCxnSpPr>
            <p:spPr bwMode="auto">
              <a:xfrm>
                <a:off x="1656" y="2839"/>
                <a:ext cx="192" cy="185"/>
              </a:xfrm>
              <a:prstGeom prst="straightConnector1">
                <a:avLst/>
              </a:prstGeom>
              <a:noFill/>
              <a:ln w="9525">
                <a:solidFill>
                  <a:schemeClr val="tx1"/>
                </a:solidFill>
                <a:round/>
                <a:headEnd/>
                <a:tailEnd/>
              </a:ln>
            </p:spPr>
          </p:cxnSp>
          <p:cxnSp>
            <p:nvCxnSpPr>
              <p:cNvPr id="28797" name="AutoShape 56"/>
              <p:cNvCxnSpPr>
                <a:cxnSpLocks noChangeShapeType="1"/>
                <a:stCxn id="28787" idx="2"/>
                <a:endCxn id="28786" idx="0"/>
              </p:cNvCxnSpPr>
              <p:nvPr/>
            </p:nvCxnSpPr>
            <p:spPr bwMode="auto">
              <a:xfrm flipH="1">
                <a:off x="1272" y="3223"/>
                <a:ext cx="144" cy="185"/>
              </a:xfrm>
              <a:prstGeom prst="straightConnector1">
                <a:avLst/>
              </a:prstGeom>
              <a:noFill/>
              <a:ln w="9525">
                <a:solidFill>
                  <a:schemeClr val="tx1"/>
                </a:solidFill>
                <a:round/>
                <a:headEnd/>
                <a:tailEnd/>
              </a:ln>
            </p:spPr>
          </p:cxnSp>
          <p:cxnSp>
            <p:nvCxnSpPr>
              <p:cNvPr id="28798" name="AutoShape 57"/>
              <p:cNvCxnSpPr>
                <a:cxnSpLocks noChangeShapeType="1"/>
                <a:stCxn id="28787" idx="2"/>
                <a:endCxn id="28790" idx="0"/>
              </p:cNvCxnSpPr>
              <p:nvPr/>
            </p:nvCxnSpPr>
            <p:spPr bwMode="auto">
              <a:xfrm>
                <a:off x="1416" y="3223"/>
                <a:ext cx="144" cy="185"/>
              </a:xfrm>
              <a:prstGeom prst="straightConnector1">
                <a:avLst/>
              </a:prstGeom>
              <a:noFill/>
              <a:ln w="9525">
                <a:solidFill>
                  <a:schemeClr val="tx1"/>
                </a:solidFill>
                <a:round/>
                <a:headEnd/>
                <a:tailEnd/>
              </a:ln>
            </p:spPr>
          </p:cxnSp>
          <p:cxnSp>
            <p:nvCxnSpPr>
              <p:cNvPr id="28799" name="AutoShape 58"/>
              <p:cNvCxnSpPr>
                <a:cxnSpLocks noChangeShapeType="1"/>
                <a:stCxn id="28789" idx="2"/>
                <a:endCxn id="28788" idx="0"/>
              </p:cNvCxnSpPr>
              <p:nvPr/>
            </p:nvCxnSpPr>
            <p:spPr bwMode="auto">
              <a:xfrm>
                <a:off x="1848" y="3223"/>
                <a:ext cx="0" cy="185"/>
              </a:xfrm>
              <a:prstGeom prst="straightConnector1">
                <a:avLst/>
              </a:prstGeom>
              <a:noFill/>
              <a:ln w="9525">
                <a:solidFill>
                  <a:schemeClr val="tx1"/>
                </a:solidFill>
                <a:round/>
                <a:headEnd/>
                <a:tailEnd/>
              </a:ln>
            </p:spPr>
          </p:cxnSp>
          <p:cxnSp>
            <p:nvCxnSpPr>
              <p:cNvPr id="28800" name="AutoShape 59"/>
              <p:cNvCxnSpPr>
                <a:cxnSpLocks noChangeShapeType="1"/>
                <a:stCxn id="28786" idx="2"/>
                <a:endCxn id="28791" idx="0"/>
              </p:cNvCxnSpPr>
              <p:nvPr/>
            </p:nvCxnSpPr>
            <p:spPr bwMode="auto">
              <a:xfrm>
                <a:off x="1272" y="3607"/>
                <a:ext cx="0" cy="146"/>
              </a:xfrm>
              <a:prstGeom prst="straightConnector1">
                <a:avLst/>
              </a:prstGeom>
              <a:noFill/>
              <a:ln w="9525">
                <a:solidFill>
                  <a:schemeClr val="tx1"/>
                </a:solidFill>
                <a:round/>
                <a:headEnd/>
                <a:tailEnd/>
              </a:ln>
            </p:spPr>
          </p:cxnSp>
          <p:cxnSp>
            <p:nvCxnSpPr>
              <p:cNvPr id="28801" name="AutoShape 60"/>
              <p:cNvCxnSpPr>
                <a:cxnSpLocks noChangeShapeType="1"/>
                <a:stCxn id="28788" idx="2"/>
                <a:endCxn id="28792" idx="0"/>
              </p:cNvCxnSpPr>
              <p:nvPr/>
            </p:nvCxnSpPr>
            <p:spPr bwMode="auto">
              <a:xfrm flipH="1">
                <a:off x="1704" y="3607"/>
                <a:ext cx="144" cy="146"/>
              </a:xfrm>
              <a:prstGeom prst="straightConnector1">
                <a:avLst/>
              </a:prstGeom>
              <a:noFill/>
              <a:ln w="9525">
                <a:solidFill>
                  <a:schemeClr val="tx1"/>
                </a:solidFill>
                <a:round/>
                <a:headEnd/>
                <a:tailEnd/>
              </a:ln>
            </p:spPr>
          </p:cxnSp>
          <p:cxnSp>
            <p:nvCxnSpPr>
              <p:cNvPr id="28802" name="AutoShape 61"/>
              <p:cNvCxnSpPr>
                <a:cxnSpLocks noChangeShapeType="1"/>
                <a:stCxn id="28788" idx="2"/>
                <a:endCxn id="28793" idx="0"/>
              </p:cNvCxnSpPr>
              <p:nvPr/>
            </p:nvCxnSpPr>
            <p:spPr bwMode="auto">
              <a:xfrm>
                <a:off x="1848" y="3607"/>
                <a:ext cx="168" cy="185"/>
              </a:xfrm>
              <a:prstGeom prst="straightConnector1">
                <a:avLst/>
              </a:prstGeom>
              <a:noFill/>
              <a:ln w="9525">
                <a:solidFill>
                  <a:schemeClr val="tx1"/>
                </a:solidFill>
                <a:round/>
                <a:headEnd/>
                <a:tailEnd/>
              </a:ln>
            </p:spPr>
          </p:cxnSp>
          <p:cxnSp>
            <p:nvCxnSpPr>
              <p:cNvPr id="28803" name="AutoShape 62"/>
              <p:cNvCxnSpPr>
                <a:cxnSpLocks noChangeShapeType="1"/>
                <a:stCxn id="28792" idx="2"/>
                <a:endCxn id="28794" idx="0"/>
              </p:cNvCxnSpPr>
              <p:nvPr/>
            </p:nvCxnSpPr>
            <p:spPr bwMode="auto">
              <a:xfrm>
                <a:off x="1704" y="3952"/>
                <a:ext cx="0" cy="137"/>
              </a:xfrm>
              <a:prstGeom prst="straightConnector1">
                <a:avLst/>
              </a:prstGeom>
              <a:noFill/>
              <a:ln w="9525">
                <a:solidFill>
                  <a:schemeClr val="tx1"/>
                </a:solidFill>
                <a:round/>
                <a:headEnd/>
                <a:tailEnd/>
              </a:ln>
            </p:spPr>
          </p:cxnSp>
        </p:grpSp>
        <p:cxnSp>
          <p:nvCxnSpPr>
            <p:cNvPr id="28781" name="AutoShape 63"/>
            <p:cNvCxnSpPr>
              <a:cxnSpLocks noChangeShapeType="1"/>
              <a:stCxn id="28769" idx="2"/>
              <a:endCxn id="28785" idx="0"/>
            </p:cNvCxnSpPr>
            <p:nvPr/>
          </p:nvCxnSpPr>
          <p:spPr bwMode="auto">
            <a:xfrm>
              <a:off x="504" y="2887"/>
              <a:ext cx="624" cy="137"/>
            </a:xfrm>
            <a:prstGeom prst="straightConnector1">
              <a:avLst/>
            </a:prstGeom>
            <a:noFill/>
            <a:ln w="9525">
              <a:solidFill>
                <a:schemeClr val="tx1"/>
              </a:solidFill>
              <a:round/>
              <a:headEnd/>
              <a:tailEnd/>
            </a:ln>
          </p:spPr>
        </p:cxnSp>
        <p:cxnSp>
          <p:nvCxnSpPr>
            <p:cNvPr id="28782" name="AutoShape 64"/>
            <p:cNvCxnSpPr>
              <a:cxnSpLocks noChangeShapeType="1"/>
              <a:stCxn id="28766" idx="2"/>
              <a:endCxn id="28769" idx="0"/>
            </p:cNvCxnSpPr>
            <p:nvPr/>
          </p:nvCxnSpPr>
          <p:spPr bwMode="auto">
            <a:xfrm flipH="1">
              <a:off x="504" y="2575"/>
              <a:ext cx="1536" cy="113"/>
            </a:xfrm>
            <a:prstGeom prst="straightConnector1">
              <a:avLst/>
            </a:prstGeom>
            <a:noFill/>
            <a:ln w="9525">
              <a:solidFill>
                <a:schemeClr val="tx1"/>
              </a:solidFill>
              <a:round/>
              <a:headEnd/>
              <a:tailEnd/>
            </a:ln>
          </p:spPr>
        </p:cxnSp>
        <p:cxnSp>
          <p:nvCxnSpPr>
            <p:cNvPr id="28783" name="AutoShape 65"/>
            <p:cNvCxnSpPr>
              <a:cxnSpLocks noChangeShapeType="1"/>
              <a:stCxn id="28766" idx="2"/>
              <a:endCxn id="28804" idx="0"/>
            </p:cNvCxnSpPr>
            <p:nvPr/>
          </p:nvCxnSpPr>
          <p:spPr bwMode="auto">
            <a:xfrm>
              <a:off x="2040" y="2575"/>
              <a:ext cx="240" cy="65"/>
            </a:xfrm>
            <a:prstGeom prst="straightConnector1">
              <a:avLst/>
            </a:prstGeom>
            <a:noFill/>
            <a:ln w="9525">
              <a:solidFill>
                <a:schemeClr val="tx1"/>
              </a:solidFill>
              <a:round/>
              <a:headEnd/>
              <a:tailEnd/>
            </a:ln>
          </p:spPr>
        </p:cxnSp>
        <p:cxnSp>
          <p:nvCxnSpPr>
            <p:cNvPr id="28784" name="AutoShape 66"/>
            <p:cNvCxnSpPr>
              <a:cxnSpLocks noChangeShapeType="1"/>
              <a:stCxn id="28766" idx="2"/>
              <a:endCxn id="28770" idx="0"/>
            </p:cNvCxnSpPr>
            <p:nvPr/>
          </p:nvCxnSpPr>
          <p:spPr bwMode="auto">
            <a:xfrm>
              <a:off x="2040" y="2575"/>
              <a:ext cx="1344" cy="65"/>
            </a:xfrm>
            <a:prstGeom prst="straightConnector1">
              <a:avLst/>
            </a:prstGeom>
            <a:noFill/>
            <a:ln w="9525">
              <a:solidFill>
                <a:schemeClr val="tx1"/>
              </a:solidFill>
              <a:round/>
              <a:headEnd/>
              <a:tailEnd/>
            </a:ln>
          </p:spPr>
        </p:cxnSp>
      </p:grpSp>
      <p:sp>
        <p:nvSpPr>
          <p:cNvPr id="28677" name="Line 67"/>
          <p:cNvSpPr>
            <a:spLocks noChangeShapeType="1"/>
          </p:cNvSpPr>
          <p:nvPr/>
        </p:nvSpPr>
        <p:spPr bwMode="auto">
          <a:xfrm>
            <a:off x="3" y="3276600"/>
            <a:ext cx="9143999" cy="0"/>
          </a:xfrm>
          <a:prstGeom prst="line">
            <a:avLst/>
          </a:prstGeom>
          <a:noFill/>
          <a:ln w="9525">
            <a:solidFill>
              <a:schemeClr val="tx1"/>
            </a:solidFill>
            <a:round/>
            <a:headEnd/>
            <a:tailEnd/>
          </a:ln>
        </p:spPr>
        <p:txBody>
          <a:bodyPr lIns="91432" tIns="45718" rIns="91432" bIns="45718"/>
          <a:lstStyle/>
          <a:p>
            <a:endParaRPr lang="en-US"/>
          </a:p>
        </p:txBody>
      </p:sp>
      <p:sp>
        <p:nvSpPr>
          <p:cNvPr id="805956" name="Oval 68"/>
          <p:cNvSpPr>
            <a:spLocks noChangeArrowheads="1"/>
          </p:cNvSpPr>
          <p:nvPr/>
        </p:nvSpPr>
        <p:spPr bwMode="auto">
          <a:xfrm>
            <a:off x="4682729" y="3425826"/>
            <a:ext cx="217884"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8679" name="Oval 69"/>
          <p:cNvSpPr>
            <a:spLocks noChangeArrowheads="1"/>
          </p:cNvSpPr>
          <p:nvPr/>
        </p:nvSpPr>
        <p:spPr bwMode="auto">
          <a:xfrm>
            <a:off x="4683923" y="3427411"/>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5958" name="Oval 70"/>
          <p:cNvSpPr>
            <a:spLocks noChangeArrowheads="1"/>
          </p:cNvSpPr>
          <p:nvPr/>
        </p:nvSpPr>
        <p:spPr bwMode="auto">
          <a:xfrm>
            <a:off x="2875361" y="3921127"/>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5959" name="Oval 71"/>
          <p:cNvSpPr>
            <a:spLocks noChangeArrowheads="1"/>
          </p:cNvSpPr>
          <p:nvPr/>
        </p:nvSpPr>
        <p:spPr bwMode="auto">
          <a:xfrm>
            <a:off x="4970861" y="3854451"/>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5960" name="Oval 72"/>
          <p:cNvSpPr>
            <a:spLocks noChangeArrowheads="1"/>
          </p:cNvSpPr>
          <p:nvPr/>
        </p:nvSpPr>
        <p:spPr bwMode="auto">
          <a:xfrm>
            <a:off x="6279360" y="3870327"/>
            <a:ext cx="217885"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8683" name="Text Box 73"/>
          <p:cNvSpPr txBox="1">
            <a:spLocks noChangeArrowheads="1"/>
          </p:cNvSpPr>
          <p:nvPr/>
        </p:nvSpPr>
        <p:spPr bwMode="auto">
          <a:xfrm>
            <a:off x="285752" y="1447800"/>
            <a:ext cx="2534839" cy="1446546"/>
          </a:xfrm>
          <a:prstGeom prst="rect">
            <a:avLst/>
          </a:prstGeom>
          <a:noFill/>
          <a:ln w="9525">
            <a:noFill/>
            <a:miter lim="800000"/>
            <a:headEnd/>
            <a:tailEnd/>
          </a:ln>
        </p:spPr>
        <p:txBody>
          <a:bodyPr wrap="square" lIns="91432" tIns="45718" rIns="91432" bIns="45718">
            <a:spAutoFit/>
          </a:bodyPr>
          <a:lstStyle/>
          <a:p>
            <a:pPr>
              <a:spcBef>
                <a:spcPct val="50000"/>
              </a:spcBef>
            </a:pPr>
            <a:r>
              <a:rPr lang="en-US" sz="1600" i="1" dirty="0">
                <a:solidFill>
                  <a:schemeClr val="tx1"/>
                </a:solidFill>
              </a:rPr>
              <a:t>Strategy: </a:t>
            </a:r>
            <a:r>
              <a:rPr lang="en-US" sz="1600" i="1" dirty="0">
                <a:solidFill>
                  <a:srgbClr val="FF0000"/>
                </a:solidFill>
              </a:rPr>
              <a:t>expand a cheapest node first</a:t>
            </a:r>
            <a:r>
              <a:rPr lang="en-US" sz="1600" i="1" dirty="0">
                <a:solidFill>
                  <a:schemeClr val="tx1"/>
                </a:solidFill>
              </a:rPr>
              <a:t>:</a:t>
            </a:r>
          </a:p>
          <a:p>
            <a:pPr>
              <a:spcBef>
                <a:spcPct val="50000"/>
              </a:spcBef>
            </a:pPr>
            <a:r>
              <a:rPr lang="en-US" sz="1600" i="1" dirty="0">
                <a:solidFill>
                  <a:schemeClr val="tx1"/>
                </a:solidFill>
              </a:rPr>
              <a:t>Frontier is a priority queue (priority: g-value (cumulative cost))</a:t>
            </a:r>
          </a:p>
        </p:txBody>
      </p:sp>
      <p:grpSp>
        <p:nvGrpSpPr>
          <p:cNvPr id="28684" name="Group 74"/>
          <p:cNvGrpSpPr>
            <a:grpSpLocks/>
          </p:cNvGrpSpPr>
          <p:nvPr/>
        </p:nvGrpSpPr>
        <p:grpSpPr bwMode="auto">
          <a:xfrm>
            <a:off x="3429001" y="1373699"/>
            <a:ext cx="2403872" cy="1768475"/>
            <a:chOff x="816" y="1056"/>
            <a:chExt cx="4176" cy="2304"/>
          </a:xfrm>
        </p:grpSpPr>
        <p:grpSp>
          <p:nvGrpSpPr>
            <p:cNvPr id="28736" name="Group 75"/>
            <p:cNvGrpSpPr>
              <a:grpSpLocks/>
            </p:cNvGrpSpPr>
            <p:nvPr/>
          </p:nvGrpSpPr>
          <p:grpSpPr bwMode="auto">
            <a:xfrm>
              <a:off x="816" y="1056"/>
              <a:ext cx="4176" cy="2304"/>
              <a:chOff x="336" y="576"/>
              <a:chExt cx="4848" cy="2784"/>
            </a:xfrm>
          </p:grpSpPr>
          <p:sp>
            <p:nvSpPr>
              <p:cNvPr id="28738" name="AutoShape 76"/>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a:solidFill>
                      <a:schemeClr val="tx1"/>
                    </a:solidFill>
                  </a:rPr>
                  <a:t>S</a:t>
                </a:r>
              </a:p>
            </p:txBody>
          </p:sp>
          <p:sp>
            <p:nvSpPr>
              <p:cNvPr id="28739" name="AutoShape 77"/>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a:solidFill>
                      <a:schemeClr val="tx1"/>
                    </a:solidFill>
                  </a:rPr>
                  <a:t>G</a:t>
                </a:r>
              </a:p>
            </p:txBody>
          </p:sp>
          <p:sp>
            <p:nvSpPr>
              <p:cNvPr id="28740"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d</a:t>
                </a:r>
              </a:p>
            </p:txBody>
          </p:sp>
          <p:sp>
            <p:nvSpPr>
              <p:cNvPr id="28741" name="AutoShape 79"/>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b</a:t>
                </a:r>
              </a:p>
            </p:txBody>
          </p:sp>
          <p:sp>
            <p:nvSpPr>
              <p:cNvPr id="28742"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p</a:t>
                </a:r>
              </a:p>
            </p:txBody>
          </p:sp>
          <p:sp>
            <p:nvSpPr>
              <p:cNvPr id="28743"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q</a:t>
                </a:r>
              </a:p>
            </p:txBody>
          </p:sp>
          <p:sp>
            <p:nvSpPr>
              <p:cNvPr id="28744"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c</a:t>
                </a:r>
              </a:p>
            </p:txBody>
          </p:sp>
          <p:sp>
            <p:nvSpPr>
              <p:cNvPr id="28745"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e</a:t>
                </a:r>
              </a:p>
            </p:txBody>
          </p:sp>
          <p:sp>
            <p:nvSpPr>
              <p:cNvPr id="28746"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h</a:t>
                </a:r>
              </a:p>
            </p:txBody>
          </p:sp>
          <p:sp>
            <p:nvSpPr>
              <p:cNvPr id="28747" name="AutoShape 85"/>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a</a:t>
                </a:r>
              </a:p>
            </p:txBody>
          </p:sp>
          <p:sp>
            <p:nvSpPr>
              <p:cNvPr id="28748"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f</a:t>
                </a:r>
              </a:p>
            </p:txBody>
          </p:sp>
          <p:sp>
            <p:nvSpPr>
              <p:cNvPr id="28749"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r</a:t>
                </a:r>
              </a:p>
            </p:txBody>
          </p:sp>
          <p:cxnSp>
            <p:nvCxnSpPr>
              <p:cNvPr id="28750" name="AutoShape 88"/>
              <p:cNvCxnSpPr>
                <a:cxnSpLocks noChangeShapeType="1"/>
                <a:stCxn id="28738" idx="5"/>
                <a:endCxn id="28742" idx="2"/>
              </p:cNvCxnSpPr>
              <p:nvPr/>
            </p:nvCxnSpPr>
            <p:spPr bwMode="auto">
              <a:xfrm>
                <a:off x="746" y="2618"/>
                <a:ext cx="454" cy="358"/>
              </a:xfrm>
              <a:prstGeom prst="straightConnector1">
                <a:avLst/>
              </a:prstGeom>
              <a:noFill/>
              <a:ln w="9525">
                <a:solidFill>
                  <a:schemeClr val="tx1"/>
                </a:solidFill>
                <a:round/>
                <a:headEnd/>
                <a:tailEnd type="triangle" w="med" len="med"/>
              </a:ln>
            </p:spPr>
          </p:cxnSp>
          <p:cxnSp>
            <p:nvCxnSpPr>
              <p:cNvPr id="28751" name="AutoShape 89"/>
              <p:cNvCxnSpPr>
                <a:cxnSpLocks noChangeShapeType="1"/>
                <a:stCxn id="28742" idx="5"/>
                <a:endCxn id="28743" idx="2"/>
              </p:cNvCxnSpPr>
              <p:nvPr/>
            </p:nvCxnSpPr>
            <p:spPr bwMode="auto">
              <a:xfrm flipV="1">
                <a:off x="1610" y="3120"/>
                <a:ext cx="742" cy="26"/>
              </a:xfrm>
              <a:prstGeom prst="straightConnector1">
                <a:avLst/>
              </a:prstGeom>
              <a:noFill/>
              <a:ln w="9525">
                <a:solidFill>
                  <a:schemeClr val="tx1"/>
                </a:solidFill>
                <a:round/>
                <a:headEnd/>
                <a:tailEnd type="triangle" w="med" len="med"/>
              </a:ln>
            </p:spPr>
          </p:cxnSp>
          <p:cxnSp>
            <p:nvCxnSpPr>
              <p:cNvPr id="28752" name="AutoShape 90"/>
              <p:cNvCxnSpPr>
                <a:cxnSpLocks noChangeShapeType="1"/>
                <a:stCxn id="28746" idx="3"/>
                <a:endCxn id="28743" idx="7"/>
              </p:cNvCxnSpPr>
              <p:nvPr/>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28753" name="AutoShape 91"/>
              <p:cNvCxnSpPr>
                <a:cxnSpLocks noChangeShapeType="1"/>
                <a:stCxn id="28746" idx="2"/>
                <a:endCxn id="28742" idx="6"/>
              </p:cNvCxnSpPr>
              <p:nvPr/>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28754" name="AutoShape 92"/>
              <p:cNvCxnSpPr>
                <a:cxnSpLocks noChangeShapeType="1"/>
                <a:stCxn id="28745" idx="4"/>
                <a:endCxn id="28746" idx="7"/>
              </p:cNvCxnSpPr>
              <p:nvPr/>
            </p:nvCxnSpPr>
            <p:spPr bwMode="auto">
              <a:xfrm flipH="1">
                <a:off x="3578" y="2064"/>
                <a:ext cx="214" cy="262"/>
              </a:xfrm>
              <a:prstGeom prst="straightConnector1">
                <a:avLst/>
              </a:prstGeom>
              <a:noFill/>
              <a:ln w="9525">
                <a:solidFill>
                  <a:schemeClr val="tx1"/>
                </a:solidFill>
                <a:round/>
                <a:headEnd/>
                <a:tailEnd type="triangle" w="med" len="med"/>
              </a:ln>
            </p:spPr>
          </p:cxnSp>
          <p:cxnSp>
            <p:nvCxnSpPr>
              <p:cNvPr id="28755" name="AutoShape 93"/>
              <p:cNvCxnSpPr>
                <a:cxnSpLocks noChangeShapeType="1"/>
                <a:stCxn id="28745" idx="5"/>
                <a:endCxn id="28749" idx="1"/>
              </p:cNvCxnSpPr>
              <p:nvPr/>
            </p:nvCxnSpPr>
            <p:spPr bwMode="auto">
              <a:xfrm>
                <a:off x="3962" y="1994"/>
                <a:ext cx="476" cy="812"/>
              </a:xfrm>
              <a:prstGeom prst="straightConnector1">
                <a:avLst/>
              </a:prstGeom>
              <a:noFill/>
              <a:ln w="9525">
                <a:solidFill>
                  <a:schemeClr val="tx1"/>
                </a:solidFill>
                <a:round/>
                <a:headEnd/>
                <a:tailEnd type="triangle" w="med" len="med"/>
              </a:ln>
            </p:spPr>
          </p:cxnSp>
          <p:cxnSp>
            <p:nvCxnSpPr>
              <p:cNvPr id="28756" name="AutoShape 94"/>
              <p:cNvCxnSpPr>
                <a:cxnSpLocks noChangeShapeType="1"/>
                <a:stCxn id="28749" idx="0"/>
                <a:endCxn id="28748" idx="4"/>
              </p:cNvCxnSpPr>
              <p:nvPr/>
            </p:nvCxnSpPr>
            <p:spPr bwMode="auto">
              <a:xfrm flipV="1">
                <a:off x="4608" y="2352"/>
                <a:ext cx="192" cy="384"/>
              </a:xfrm>
              <a:prstGeom prst="straightConnector1">
                <a:avLst/>
              </a:prstGeom>
              <a:noFill/>
              <a:ln w="9525">
                <a:solidFill>
                  <a:schemeClr val="tx1"/>
                </a:solidFill>
                <a:round/>
                <a:headEnd/>
                <a:tailEnd type="triangle" w="med" len="med"/>
              </a:ln>
            </p:spPr>
          </p:cxnSp>
          <p:cxnSp>
            <p:nvCxnSpPr>
              <p:cNvPr id="28757" name="AutoShape 95"/>
              <p:cNvCxnSpPr>
                <a:cxnSpLocks noChangeShapeType="1"/>
                <a:stCxn id="28748" idx="0"/>
                <a:endCxn id="28739" idx="4"/>
              </p:cNvCxnSpPr>
              <p:nvPr/>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28758" name="AutoShape 96"/>
              <p:cNvCxnSpPr>
                <a:cxnSpLocks noChangeShapeType="1"/>
                <a:stCxn id="28738" idx="7"/>
              </p:cNvCxnSpPr>
              <p:nvPr/>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28759" name="AutoShape 97"/>
              <p:cNvCxnSpPr>
                <a:cxnSpLocks noChangeShapeType="1"/>
                <a:stCxn id="28740" idx="1"/>
                <a:endCxn id="28741" idx="5"/>
              </p:cNvCxnSpPr>
              <p:nvPr/>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28760" name="AutoShape 98"/>
              <p:cNvCxnSpPr>
                <a:cxnSpLocks noChangeShapeType="1"/>
                <a:endCxn id="28747" idx="2"/>
              </p:cNvCxnSpPr>
              <p:nvPr/>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28761" name="AutoShape 99"/>
              <p:cNvCxnSpPr>
                <a:cxnSpLocks noChangeShapeType="1"/>
                <a:stCxn id="28744" idx="2"/>
                <a:endCxn id="28747" idx="6"/>
              </p:cNvCxnSpPr>
              <p:nvPr/>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28762" name="AutoShape 100"/>
              <p:cNvCxnSpPr>
                <a:cxnSpLocks noChangeShapeType="1"/>
                <a:stCxn id="28740" idx="7"/>
                <a:endCxn id="28744" idx="3"/>
              </p:cNvCxnSpPr>
              <p:nvPr/>
            </p:nvCxnSpPr>
            <p:spPr bwMode="auto">
              <a:xfrm flipV="1">
                <a:off x="2138" y="1418"/>
                <a:ext cx="812" cy="428"/>
              </a:xfrm>
              <a:prstGeom prst="straightConnector1">
                <a:avLst/>
              </a:prstGeom>
              <a:noFill/>
              <a:ln w="9525">
                <a:solidFill>
                  <a:schemeClr val="tx1"/>
                </a:solidFill>
                <a:round/>
                <a:headEnd/>
                <a:tailEnd type="triangle" w="med" len="med"/>
              </a:ln>
            </p:spPr>
          </p:cxnSp>
          <p:cxnSp>
            <p:nvCxnSpPr>
              <p:cNvPr id="28763" name="AutoShape 101"/>
              <p:cNvCxnSpPr>
                <a:cxnSpLocks noChangeShapeType="1"/>
                <a:stCxn id="28740" idx="6"/>
                <a:endCxn id="28745" idx="2"/>
              </p:cNvCxnSpPr>
              <p:nvPr/>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28764" name="AutoShape 102"/>
              <p:cNvCxnSpPr>
                <a:cxnSpLocks noChangeShapeType="1"/>
                <a:stCxn id="28748" idx="1"/>
                <a:endCxn id="28744" idx="6"/>
              </p:cNvCxnSpPr>
              <p:nvPr/>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28765" name="AutoShape 103"/>
              <p:cNvCxnSpPr>
                <a:cxnSpLocks noChangeShapeType="1"/>
                <a:stCxn id="28738" idx="6"/>
                <a:endCxn id="28745" idx="3"/>
              </p:cNvCxnSpPr>
              <p:nvPr/>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28737" name="AutoShape 104"/>
            <p:cNvCxnSpPr>
              <a:cxnSpLocks noChangeShapeType="1"/>
              <a:stCxn id="28743" idx="6"/>
              <a:endCxn id="28749" idx="2"/>
            </p:cNvCxnSpPr>
            <p:nvPr/>
          </p:nvCxnSpPr>
          <p:spPr bwMode="auto">
            <a:xfrm flipV="1">
              <a:off x="2966" y="3043"/>
              <a:ext cx="1323" cy="119"/>
            </a:xfrm>
            <a:prstGeom prst="straightConnector1">
              <a:avLst/>
            </a:prstGeom>
            <a:noFill/>
            <a:ln w="9525">
              <a:solidFill>
                <a:schemeClr val="bg1"/>
              </a:solidFill>
              <a:round/>
              <a:headEnd/>
              <a:tailEnd type="triangle" w="med" len="med"/>
            </a:ln>
          </p:spPr>
        </p:cxnSp>
      </p:grpSp>
      <p:sp>
        <p:nvSpPr>
          <p:cNvPr id="805993" name="Text Box 105"/>
          <p:cNvSpPr txBox="1">
            <a:spLocks noChangeArrowheads="1"/>
          </p:cNvSpPr>
          <p:nvPr/>
        </p:nvSpPr>
        <p:spPr bwMode="auto">
          <a:xfrm>
            <a:off x="3200401" y="3868738"/>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3</a:t>
            </a:r>
          </a:p>
        </p:txBody>
      </p:sp>
      <p:sp>
        <p:nvSpPr>
          <p:cNvPr id="805994" name="Text Box 106"/>
          <p:cNvSpPr txBox="1">
            <a:spLocks noChangeArrowheads="1"/>
          </p:cNvSpPr>
          <p:nvPr/>
        </p:nvSpPr>
        <p:spPr bwMode="auto">
          <a:xfrm>
            <a:off x="5268517" y="3798887"/>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9</a:t>
            </a:r>
          </a:p>
        </p:txBody>
      </p:sp>
      <p:sp>
        <p:nvSpPr>
          <p:cNvPr id="805995" name="Text Box 107"/>
          <p:cNvSpPr txBox="1">
            <a:spLocks noChangeArrowheads="1"/>
          </p:cNvSpPr>
          <p:nvPr/>
        </p:nvSpPr>
        <p:spPr bwMode="auto">
          <a:xfrm>
            <a:off x="6550822" y="3795714"/>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1</a:t>
            </a:r>
          </a:p>
        </p:txBody>
      </p:sp>
      <p:sp>
        <p:nvSpPr>
          <p:cNvPr id="805996" name="Oval 108"/>
          <p:cNvSpPr>
            <a:spLocks noChangeArrowheads="1"/>
          </p:cNvSpPr>
          <p:nvPr/>
        </p:nvSpPr>
        <p:spPr bwMode="auto">
          <a:xfrm>
            <a:off x="6278166" y="3868735"/>
            <a:ext cx="217884"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5997" name="Oval 109"/>
          <p:cNvSpPr>
            <a:spLocks noChangeArrowheads="1"/>
          </p:cNvSpPr>
          <p:nvPr/>
        </p:nvSpPr>
        <p:spPr bwMode="auto">
          <a:xfrm>
            <a:off x="6291267" y="4381503"/>
            <a:ext cx="217885"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5998" name="Text Box 110"/>
          <p:cNvSpPr txBox="1">
            <a:spLocks noChangeArrowheads="1"/>
          </p:cNvSpPr>
          <p:nvPr/>
        </p:nvSpPr>
        <p:spPr bwMode="auto">
          <a:xfrm>
            <a:off x="6569872" y="4303714"/>
            <a:ext cx="490804" cy="276995"/>
          </a:xfrm>
          <a:prstGeom prst="rect">
            <a:avLst/>
          </a:prstGeom>
          <a:noFill/>
          <a:ln w="9525">
            <a:noFill/>
            <a:miter lim="800000"/>
            <a:headEnd/>
            <a:tailEnd/>
          </a:ln>
        </p:spPr>
        <p:txBody>
          <a:bodyPr wrap="square" lIns="91432" tIns="45718" rIns="91432" bIns="45718">
            <a:spAutoFit/>
          </a:bodyPr>
          <a:lstStyle/>
          <a:p>
            <a:pPr>
              <a:spcBef>
                <a:spcPct val="50000"/>
              </a:spcBef>
            </a:pPr>
            <a:r>
              <a:rPr lang="en-US" dirty="0">
                <a:solidFill>
                  <a:schemeClr val="tx1"/>
                </a:solidFill>
              </a:rPr>
              <a:t>16</a:t>
            </a:r>
          </a:p>
        </p:txBody>
      </p:sp>
      <p:sp>
        <p:nvSpPr>
          <p:cNvPr id="805999" name="Oval 111"/>
          <p:cNvSpPr>
            <a:spLocks noChangeArrowheads="1"/>
          </p:cNvSpPr>
          <p:nvPr/>
        </p:nvSpPr>
        <p:spPr bwMode="auto">
          <a:xfrm>
            <a:off x="2457455" y="4398961"/>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00" name="Oval 112"/>
          <p:cNvSpPr>
            <a:spLocks noChangeArrowheads="1"/>
          </p:cNvSpPr>
          <p:nvPr/>
        </p:nvSpPr>
        <p:spPr bwMode="auto">
          <a:xfrm>
            <a:off x="2970611" y="4397379"/>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01" name="Oval 113"/>
          <p:cNvSpPr>
            <a:spLocks noChangeArrowheads="1"/>
          </p:cNvSpPr>
          <p:nvPr/>
        </p:nvSpPr>
        <p:spPr bwMode="auto">
          <a:xfrm>
            <a:off x="3592116" y="4389435"/>
            <a:ext cx="217884"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02" name="Text Box 114"/>
          <p:cNvSpPr txBox="1">
            <a:spLocks noChangeArrowheads="1"/>
          </p:cNvSpPr>
          <p:nvPr/>
        </p:nvSpPr>
        <p:spPr bwMode="auto">
          <a:xfrm>
            <a:off x="2674147" y="4354514"/>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4</a:t>
            </a:r>
          </a:p>
        </p:txBody>
      </p:sp>
      <p:sp>
        <p:nvSpPr>
          <p:cNvPr id="806003" name="Text Box 115"/>
          <p:cNvSpPr txBox="1">
            <a:spLocks noChangeArrowheads="1"/>
          </p:cNvSpPr>
          <p:nvPr/>
        </p:nvSpPr>
        <p:spPr bwMode="auto">
          <a:xfrm>
            <a:off x="3115867" y="4506914"/>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11</a:t>
            </a:r>
          </a:p>
        </p:txBody>
      </p:sp>
      <p:sp>
        <p:nvSpPr>
          <p:cNvPr id="806004" name="Text Box 116"/>
          <p:cNvSpPr txBox="1">
            <a:spLocks noChangeArrowheads="1"/>
          </p:cNvSpPr>
          <p:nvPr/>
        </p:nvSpPr>
        <p:spPr bwMode="auto">
          <a:xfrm>
            <a:off x="3813574" y="4327526"/>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5</a:t>
            </a:r>
          </a:p>
        </p:txBody>
      </p:sp>
      <p:sp>
        <p:nvSpPr>
          <p:cNvPr id="806005" name="Oval 117"/>
          <p:cNvSpPr>
            <a:spLocks noChangeArrowheads="1"/>
          </p:cNvSpPr>
          <p:nvPr/>
        </p:nvSpPr>
        <p:spPr bwMode="auto">
          <a:xfrm>
            <a:off x="2875361" y="3921127"/>
            <a:ext cx="217884"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06" name="Oval 118"/>
          <p:cNvSpPr>
            <a:spLocks noChangeArrowheads="1"/>
          </p:cNvSpPr>
          <p:nvPr/>
        </p:nvSpPr>
        <p:spPr bwMode="auto">
          <a:xfrm>
            <a:off x="2457455" y="4398961"/>
            <a:ext cx="217885"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07" name="Oval 119"/>
          <p:cNvSpPr>
            <a:spLocks noChangeArrowheads="1"/>
          </p:cNvSpPr>
          <p:nvPr/>
        </p:nvSpPr>
        <p:spPr bwMode="auto">
          <a:xfrm>
            <a:off x="2443167" y="4945061"/>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08" name="Oval 120"/>
          <p:cNvSpPr>
            <a:spLocks noChangeArrowheads="1"/>
          </p:cNvSpPr>
          <p:nvPr/>
        </p:nvSpPr>
        <p:spPr bwMode="auto">
          <a:xfrm>
            <a:off x="2444354" y="4945061"/>
            <a:ext cx="217884"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09" name="Oval 121"/>
          <p:cNvSpPr>
            <a:spLocks noChangeArrowheads="1"/>
          </p:cNvSpPr>
          <p:nvPr/>
        </p:nvSpPr>
        <p:spPr bwMode="auto">
          <a:xfrm>
            <a:off x="3590930" y="4391027"/>
            <a:ext cx="217885"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10" name="Oval 122"/>
          <p:cNvSpPr>
            <a:spLocks noChangeArrowheads="1"/>
          </p:cNvSpPr>
          <p:nvPr/>
        </p:nvSpPr>
        <p:spPr bwMode="auto">
          <a:xfrm>
            <a:off x="3327797" y="4918079"/>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11" name="Oval 123"/>
          <p:cNvSpPr>
            <a:spLocks noChangeArrowheads="1"/>
          </p:cNvSpPr>
          <p:nvPr/>
        </p:nvSpPr>
        <p:spPr bwMode="auto">
          <a:xfrm>
            <a:off x="3835004" y="4926011"/>
            <a:ext cx="217884"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12" name="Text Box 124"/>
          <p:cNvSpPr txBox="1">
            <a:spLocks noChangeArrowheads="1"/>
          </p:cNvSpPr>
          <p:nvPr/>
        </p:nvSpPr>
        <p:spPr bwMode="auto">
          <a:xfrm>
            <a:off x="4040983" y="4862514"/>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7</a:t>
            </a:r>
          </a:p>
        </p:txBody>
      </p:sp>
      <p:sp>
        <p:nvSpPr>
          <p:cNvPr id="806013" name="Text Box 125"/>
          <p:cNvSpPr txBox="1">
            <a:spLocks noChangeArrowheads="1"/>
          </p:cNvSpPr>
          <p:nvPr/>
        </p:nvSpPr>
        <p:spPr bwMode="auto">
          <a:xfrm>
            <a:off x="3514726" y="4868863"/>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13</a:t>
            </a:r>
          </a:p>
        </p:txBody>
      </p:sp>
      <p:sp>
        <p:nvSpPr>
          <p:cNvPr id="806014" name="Oval 126"/>
          <p:cNvSpPr>
            <a:spLocks noChangeArrowheads="1"/>
          </p:cNvSpPr>
          <p:nvPr/>
        </p:nvSpPr>
        <p:spPr bwMode="auto">
          <a:xfrm>
            <a:off x="3836198" y="4927603"/>
            <a:ext cx="217885"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15" name="Oval 127"/>
          <p:cNvSpPr>
            <a:spLocks noChangeArrowheads="1"/>
          </p:cNvSpPr>
          <p:nvPr/>
        </p:nvSpPr>
        <p:spPr bwMode="auto">
          <a:xfrm>
            <a:off x="3833817" y="5453061"/>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16" name="Text Box 128"/>
          <p:cNvSpPr txBox="1">
            <a:spLocks noChangeArrowheads="1"/>
          </p:cNvSpPr>
          <p:nvPr/>
        </p:nvSpPr>
        <p:spPr bwMode="auto">
          <a:xfrm>
            <a:off x="4032649" y="5397502"/>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8</a:t>
            </a:r>
          </a:p>
        </p:txBody>
      </p:sp>
      <p:sp>
        <p:nvSpPr>
          <p:cNvPr id="806017" name="Oval 129"/>
          <p:cNvSpPr>
            <a:spLocks noChangeArrowheads="1"/>
          </p:cNvSpPr>
          <p:nvPr/>
        </p:nvSpPr>
        <p:spPr bwMode="auto">
          <a:xfrm>
            <a:off x="3835004" y="5454654"/>
            <a:ext cx="217884"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18" name="Oval 130"/>
          <p:cNvSpPr>
            <a:spLocks noChangeArrowheads="1"/>
          </p:cNvSpPr>
          <p:nvPr/>
        </p:nvSpPr>
        <p:spPr bwMode="auto">
          <a:xfrm>
            <a:off x="4031460" y="5981703"/>
            <a:ext cx="217885"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19" name="Text Box 131"/>
          <p:cNvSpPr txBox="1">
            <a:spLocks noChangeArrowheads="1"/>
          </p:cNvSpPr>
          <p:nvPr/>
        </p:nvSpPr>
        <p:spPr bwMode="auto">
          <a:xfrm>
            <a:off x="4231483" y="5924550"/>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10</a:t>
            </a:r>
          </a:p>
        </p:txBody>
      </p:sp>
      <p:sp>
        <p:nvSpPr>
          <p:cNvPr id="806020" name="Text Box 132"/>
          <p:cNvSpPr txBox="1">
            <a:spLocks noChangeArrowheads="1"/>
          </p:cNvSpPr>
          <p:nvPr/>
        </p:nvSpPr>
        <p:spPr bwMode="auto">
          <a:xfrm>
            <a:off x="3361135" y="5924550"/>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11</a:t>
            </a:r>
          </a:p>
        </p:txBody>
      </p:sp>
      <p:sp>
        <p:nvSpPr>
          <p:cNvPr id="806021" name="Oval 133"/>
          <p:cNvSpPr>
            <a:spLocks noChangeArrowheads="1"/>
          </p:cNvSpPr>
          <p:nvPr/>
        </p:nvSpPr>
        <p:spPr bwMode="auto">
          <a:xfrm>
            <a:off x="3645698" y="5962654"/>
            <a:ext cx="217885"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22" name="Oval 134"/>
          <p:cNvSpPr>
            <a:spLocks noChangeArrowheads="1"/>
          </p:cNvSpPr>
          <p:nvPr/>
        </p:nvSpPr>
        <p:spPr bwMode="auto">
          <a:xfrm>
            <a:off x="4967292" y="3856035"/>
            <a:ext cx="217885"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23" name="Oval 135"/>
          <p:cNvSpPr>
            <a:spLocks noChangeArrowheads="1"/>
          </p:cNvSpPr>
          <p:nvPr/>
        </p:nvSpPr>
        <p:spPr bwMode="auto">
          <a:xfrm>
            <a:off x="5216129" y="4384679"/>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24" name="Oval 136"/>
          <p:cNvSpPr>
            <a:spLocks noChangeArrowheads="1"/>
          </p:cNvSpPr>
          <p:nvPr/>
        </p:nvSpPr>
        <p:spPr bwMode="auto">
          <a:xfrm>
            <a:off x="4689872" y="4383085"/>
            <a:ext cx="217884"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806025" name="Text Box 137"/>
          <p:cNvSpPr txBox="1">
            <a:spLocks noChangeArrowheads="1"/>
          </p:cNvSpPr>
          <p:nvPr/>
        </p:nvSpPr>
        <p:spPr bwMode="auto">
          <a:xfrm>
            <a:off x="4866085" y="4327526"/>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17</a:t>
            </a:r>
          </a:p>
        </p:txBody>
      </p:sp>
      <p:sp>
        <p:nvSpPr>
          <p:cNvPr id="806026" name="Text Box 138"/>
          <p:cNvSpPr txBox="1">
            <a:spLocks noChangeArrowheads="1"/>
          </p:cNvSpPr>
          <p:nvPr/>
        </p:nvSpPr>
        <p:spPr bwMode="auto">
          <a:xfrm>
            <a:off x="5403058" y="4316414"/>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11</a:t>
            </a:r>
          </a:p>
        </p:txBody>
      </p:sp>
      <p:sp>
        <p:nvSpPr>
          <p:cNvPr id="806027" name="Oval 139"/>
          <p:cNvSpPr>
            <a:spLocks noChangeArrowheads="1"/>
          </p:cNvSpPr>
          <p:nvPr/>
        </p:nvSpPr>
        <p:spPr bwMode="auto">
          <a:xfrm>
            <a:off x="4031460" y="5983285"/>
            <a:ext cx="217885"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8720" name="Text Box 140"/>
          <p:cNvSpPr txBox="1">
            <a:spLocks noChangeArrowheads="1"/>
          </p:cNvSpPr>
          <p:nvPr/>
        </p:nvSpPr>
        <p:spPr bwMode="auto">
          <a:xfrm>
            <a:off x="4912522" y="3352802"/>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dirty="0">
                <a:solidFill>
                  <a:schemeClr val="tx1"/>
                </a:solidFill>
              </a:rPr>
              <a:t>0</a:t>
            </a:r>
          </a:p>
        </p:txBody>
      </p:sp>
      <p:sp>
        <p:nvSpPr>
          <p:cNvPr id="806029" name="Text Box 141"/>
          <p:cNvSpPr txBox="1">
            <a:spLocks noChangeArrowheads="1"/>
          </p:cNvSpPr>
          <p:nvPr/>
        </p:nvSpPr>
        <p:spPr bwMode="auto">
          <a:xfrm>
            <a:off x="2665810" y="4867275"/>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6</a:t>
            </a:r>
          </a:p>
        </p:txBody>
      </p:sp>
      <p:sp>
        <p:nvSpPr>
          <p:cNvPr id="28722" name="Text Box 142"/>
          <p:cNvSpPr txBox="1">
            <a:spLocks noChangeArrowheads="1"/>
          </p:cNvSpPr>
          <p:nvPr/>
        </p:nvSpPr>
        <p:spPr bwMode="auto">
          <a:xfrm>
            <a:off x="3663553" y="2078551"/>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3</a:t>
            </a:r>
          </a:p>
        </p:txBody>
      </p:sp>
      <p:sp>
        <p:nvSpPr>
          <p:cNvPr id="28723" name="Text Box 143"/>
          <p:cNvSpPr txBox="1">
            <a:spLocks noChangeArrowheads="1"/>
          </p:cNvSpPr>
          <p:nvPr/>
        </p:nvSpPr>
        <p:spPr bwMode="auto">
          <a:xfrm>
            <a:off x="4408885" y="2232536"/>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9</a:t>
            </a:r>
          </a:p>
        </p:txBody>
      </p:sp>
      <p:sp>
        <p:nvSpPr>
          <p:cNvPr id="28724" name="Text Box 144"/>
          <p:cNvSpPr txBox="1">
            <a:spLocks noChangeArrowheads="1"/>
          </p:cNvSpPr>
          <p:nvPr/>
        </p:nvSpPr>
        <p:spPr bwMode="auto">
          <a:xfrm>
            <a:off x="3551635" y="2726251"/>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1</a:t>
            </a:r>
          </a:p>
        </p:txBody>
      </p:sp>
      <p:sp>
        <p:nvSpPr>
          <p:cNvPr id="28725" name="Text Box 145"/>
          <p:cNvSpPr txBox="1">
            <a:spLocks noChangeArrowheads="1"/>
          </p:cNvSpPr>
          <p:nvPr/>
        </p:nvSpPr>
        <p:spPr bwMode="auto">
          <a:xfrm>
            <a:off x="3918346" y="1761051"/>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1</a:t>
            </a:r>
          </a:p>
        </p:txBody>
      </p:sp>
      <p:sp>
        <p:nvSpPr>
          <p:cNvPr id="28726" name="Text Box 146"/>
          <p:cNvSpPr txBox="1">
            <a:spLocks noChangeArrowheads="1"/>
          </p:cNvSpPr>
          <p:nvPr/>
        </p:nvSpPr>
        <p:spPr bwMode="auto">
          <a:xfrm>
            <a:off x="3776662" y="1322899"/>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2</a:t>
            </a:r>
          </a:p>
        </p:txBody>
      </p:sp>
      <p:sp>
        <p:nvSpPr>
          <p:cNvPr id="28727" name="Text Box 147"/>
          <p:cNvSpPr txBox="1">
            <a:spLocks noChangeArrowheads="1"/>
          </p:cNvSpPr>
          <p:nvPr/>
        </p:nvSpPr>
        <p:spPr bwMode="auto">
          <a:xfrm>
            <a:off x="4314826" y="1743587"/>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8</a:t>
            </a:r>
          </a:p>
        </p:txBody>
      </p:sp>
      <p:sp>
        <p:nvSpPr>
          <p:cNvPr id="28728" name="Text Box 148"/>
          <p:cNvSpPr txBox="1">
            <a:spLocks noChangeArrowheads="1"/>
          </p:cNvSpPr>
          <p:nvPr/>
        </p:nvSpPr>
        <p:spPr bwMode="auto">
          <a:xfrm>
            <a:off x="5012533" y="2356363"/>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8</a:t>
            </a:r>
          </a:p>
        </p:txBody>
      </p:sp>
      <p:sp>
        <p:nvSpPr>
          <p:cNvPr id="28729" name="Text Box 149"/>
          <p:cNvSpPr txBox="1">
            <a:spLocks noChangeArrowheads="1"/>
          </p:cNvSpPr>
          <p:nvPr/>
        </p:nvSpPr>
        <p:spPr bwMode="auto">
          <a:xfrm>
            <a:off x="5260180" y="2229363"/>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2</a:t>
            </a:r>
          </a:p>
        </p:txBody>
      </p:sp>
      <p:sp>
        <p:nvSpPr>
          <p:cNvPr id="28730" name="Text Box 150"/>
          <p:cNvSpPr txBox="1">
            <a:spLocks noChangeArrowheads="1"/>
          </p:cNvSpPr>
          <p:nvPr/>
        </p:nvSpPr>
        <p:spPr bwMode="auto">
          <a:xfrm>
            <a:off x="4100515" y="2954851"/>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15</a:t>
            </a:r>
          </a:p>
        </p:txBody>
      </p:sp>
      <p:sp>
        <p:nvSpPr>
          <p:cNvPr id="28731" name="Text Box 151"/>
          <p:cNvSpPr txBox="1">
            <a:spLocks noChangeArrowheads="1"/>
          </p:cNvSpPr>
          <p:nvPr/>
        </p:nvSpPr>
        <p:spPr bwMode="auto">
          <a:xfrm>
            <a:off x="5655469" y="2475424"/>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1</a:t>
            </a:r>
          </a:p>
        </p:txBody>
      </p:sp>
      <p:sp>
        <p:nvSpPr>
          <p:cNvPr id="28732" name="Text Box 152"/>
          <p:cNvSpPr txBox="1">
            <a:spLocks noChangeArrowheads="1"/>
          </p:cNvSpPr>
          <p:nvPr/>
        </p:nvSpPr>
        <p:spPr bwMode="auto">
          <a:xfrm>
            <a:off x="5667376" y="1824551"/>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2</a:t>
            </a:r>
          </a:p>
        </p:txBody>
      </p:sp>
      <p:sp>
        <p:nvSpPr>
          <p:cNvPr id="28735" name="Text Box 155"/>
          <p:cNvSpPr txBox="1">
            <a:spLocks noChangeArrowheads="1"/>
          </p:cNvSpPr>
          <p:nvPr/>
        </p:nvSpPr>
        <p:spPr bwMode="auto">
          <a:xfrm>
            <a:off x="4600576" y="1930912"/>
            <a:ext cx="403622"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2</a:t>
            </a:r>
          </a:p>
        </p:txBody>
      </p:sp>
      <p:sp>
        <p:nvSpPr>
          <p:cNvPr id="156" name="Oval 155"/>
          <p:cNvSpPr/>
          <p:nvPr/>
        </p:nvSpPr>
        <p:spPr>
          <a:xfrm>
            <a:off x="3903595" y="5885573"/>
            <a:ext cx="476885" cy="500464"/>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42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56"/>
                                        </p:tgtEl>
                                        <p:attrNameLst>
                                          <p:attrName>style.visibility</p:attrName>
                                        </p:attrNameLst>
                                      </p:cBhvr>
                                      <p:to>
                                        <p:strVal val="visible"/>
                                      </p:to>
                                    </p:set>
                                    <p:anim calcmode="lin" valueType="num">
                                      <p:cBhvr additive="base">
                                        <p:cTn id="107" dur="500" fill="hold"/>
                                        <p:tgtEl>
                                          <p:spTgt spid="156"/>
                                        </p:tgtEl>
                                        <p:attrNameLst>
                                          <p:attrName>ppt_x</p:attrName>
                                        </p:attrNameLst>
                                      </p:cBhvr>
                                      <p:tavLst>
                                        <p:tav tm="0">
                                          <p:val>
                                            <p:strVal val="#ppt_x"/>
                                          </p:val>
                                        </p:tav>
                                        <p:tav tm="100000">
                                          <p:val>
                                            <p:strVal val="#ppt_x"/>
                                          </p:val>
                                        </p:tav>
                                      </p:tavLst>
                                    </p:anim>
                                    <p:anim calcmode="lin" valueType="num">
                                      <p:cBhvr additive="base">
                                        <p:cTn id="108"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15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UCS vs BFS</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BFS is a special case of UCS when all step costs are equal</a:t>
            </a:r>
          </a:p>
          <a:p>
            <a:endParaRPr lang="en-US" dirty="0"/>
          </a:p>
        </p:txBody>
      </p:sp>
    </p:spTree>
    <p:extLst>
      <p:ext uri="{BB962C8B-B14F-4D97-AF65-F5344CB8AC3E}">
        <p14:creationId xmlns:p14="http://schemas.microsoft.com/office/powerpoint/2010/main" val="39752472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UCS == </a:t>
            </a:r>
            <a:r>
              <a:rPr lang="en-US" dirty="0" err="1"/>
              <a:t>Dijkstra's</a:t>
            </a:r>
            <a:r>
              <a:rPr lang="en-US" dirty="0"/>
              <a:t> algorithm </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400" dirty="0"/>
              <a:t>UCS is equivalent to </a:t>
            </a:r>
            <a:r>
              <a:rPr lang="en-US" sz="2400" dirty="0" err="1"/>
              <a:t>Dijkstra's</a:t>
            </a:r>
            <a:r>
              <a:rPr lang="en-US" sz="2400" dirty="0"/>
              <a:t> algorithm except that </a:t>
            </a:r>
            <a:r>
              <a:rPr lang="en-US" sz="2400" dirty="0" err="1"/>
              <a:t>Dijkstra's</a:t>
            </a:r>
            <a:r>
              <a:rPr lang="en-US" sz="2400" dirty="0"/>
              <a:t> algorithm is used to find </a:t>
            </a:r>
            <a:r>
              <a:rPr lang="en-US" sz="2400" i="1" dirty="0"/>
              <a:t>shortest paths </a:t>
            </a:r>
            <a:r>
              <a:rPr lang="en-US" sz="2400" i="1" dirty="0">
                <a:solidFill>
                  <a:srgbClr val="FF0000"/>
                </a:solidFill>
              </a:rPr>
              <a:t>from initial node to every other nodes</a:t>
            </a:r>
            <a:r>
              <a:rPr lang="en-US" sz="2400" dirty="0"/>
              <a:t> in a graph, whereas UCS is only used to find the </a:t>
            </a:r>
            <a:r>
              <a:rPr lang="en-US" sz="2400" i="1" dirty="0"/>
              <a:t>shortest path </a:t>
            </a:r>
            <a:r>
              <a:rPr lang="en-US" sz="2400" i="1" dirty="0">
                <a:solidFill>
                  <a:srgbClr val="FF0000"/>
                </a:solidFill>
              </a:rPr>
              <a:t>from initial node to a goal node</a:t>
            </a:r>
            <a:r>
              <a:rPr lang="en-US" sz="2400" dirty="0"/>
              <a:t>.</a:t>
            </a:r>
          </a:p>
          <a:p>
            <a:pPr marL="0" indent="0"/>
            <a:endParaRPr lang="en-US" sz="2400" dirty="0"/>
          </a:p>
        </p:txBody>
      </p:sp>
    </p:spTree>
    <p:extLst>
      <p:ext uri="{BB962C8B-B14F-4D97-AF65-F5344CB8AC3E}">
        <p14:creationId xmlns:p14="http://schemas.microsoft.com/office/powerpoint/2010/main" val="22546842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p:txBody>
          <a:bodyPr>
            <a:normAutofit/>
          </a:bodyPr>
          <a:lstStyle/>
          <a:p>
            <a:pPr eaLnBrk="1" hangingPunct="1"/>
            <a:r>
              <a:rPr lang="en-US" dirty="0"/>
              <a:t>Uniform Cost Search (UCS) Properties</a:t>
            </a:r>
          </a:p>
        </p:txBody>
      </p:sp>
      <p:sp>
        <p:nvSpPr>
          <p:cNvPr id="38" name="Content Placeholder 37"/>
          <p:cNvSpPr>
            <a:spLocks noGrp="1"/>
          </p:cNvSpPr>
          <p:nvPr>
            <p:ph idx="1"/>
          </p:nvPr>
        </p:nvSpPr>
        <p:spPr>
          <a:xfrm>
            <a:off x="609600" y="1588294"/>
            <a:ext cx="8305800" cy="4729164"/>
          </a:xfrm>
        </p:spPr>
        <p:txBody>
          <a:bodyPr>
            <a:normAutofit/>
          </a:bodyPr>
          <a:lstStyle/>
          <a:p>
            <a:pPr marL="1371600" lvl="3" indent="0">
              <a:buNone/>
            </a:pPr>
            <a:endParaRPr lang="en-US" sz="1200" dirty="0"/>
          </a:p>
          <a:p>
            <a:r>
              <a:rPr lang="en-US" sz="2400" dirty="0">
                <a:solidFill>
                  <a:srgbClr val="FF0000"/>
                </a:solidFill>
              </a:rPr>
              <a:t>Is it complete?</a:t>
            </a:r>
          </a:p>
          <a:p>
            <a:pPr lvl="1"/>
            <a:r>
              <a:rPr lang="en-US" dirty="0"/>
              <a:t>Yes!  </a:t>
            </a:r>
            <a:endParaRPr lang="en-US" sz="2000" dirty="0"/>
          </a:p>
          <a:p>
            <a:pPr lvl="2"/>
            <a:endParaRPr lang="en-US" sz="800" dirty="0"/>
          </a:p>
          <a:p>
            <a:r>
              <a:rPr lang="en-US" sz="2400" dirty="0">
                <a:solidFill>
                  <a:srgbClr val="FF0000"/>
                </a:solidFill>
              </a:rPr>
              <a:t>Is it optimal?</a:t>
            </a:r>
          </a:p>
          <a:p>
            <a:pPr lvl="1"/>
            <a:r>
              <a:rPr lang="en-US" dirty="0"/>
              <a:t>Yes! </a:t>
            </a:r>
          </a:p>
          <a:p>
            <a:endParaRPr lang="en-US" sz="2000" dirty="0">
              <a:solidFill>
                <a:srgbClr val="FF0000"/>
              </a:solidFill>
            </a:endParaRPr>
          </a:p>
          <a:p>
            <a:r>
              <a:rPr lang="en-US" sz="2400" dirty="0">
                <a:solidFill>
                  <a:srgbClr val="FF0000"/>
                </a:solidFill>
              </a:rPr>
              <a:t>Time and space cost?</a:t>
            </a:r>
          </a:p>
          <a:p>
            <a:pPr lvl="1"/>
            <a:r>
              <a:rPr lang="en-US" dirty="0"/>
              <a:t>Expand all nodes with cost less than optimal solution (</a:t>
            </a:r>
            <a:r>
              <a:rPr lang="en-US" dirty="0">
                <a:solidFill>
                  <a:srgbClr val="CC0099"/>
                </a:solidFill>
                <a:latin typeface="Calibri"/>
              </a:rPr>
              <a:t>g(n) </a:t>
            </a:r>
            <a:r>
              <a:rPr lang="en-US" dirty="0">
                <a:solidFill>
                  <a:prstClr val="black"/>
                </a:solidFill>
                <a:cs typeface="Arial" pitchFamily="34" charset="0"/>
              </a:rPr>
              <a:t>≤</a:t>
            </a:r>
            <a:r>
              <a:rPr lang="en-US" dirty="0">
                <a:solidFill>
                  <a:prstClr val="black"/>
                </a:solidFill>
                <a:latin typeface="Calibri"/>
              </a:rPr>
              <a:t> C*)</a:t>
            </a:r>
            <a:endParaRPr lang="en-US" dirty="0"/>
          </a:p>
          <a:p>
            <a:pPr lvl="1"/>
            <a:endParaRPr lang="en-US" dirty="0"/>
          </a:p>
        </p:txBody>
      </p:sp>
    </p:spTree>
    <p:extLst>
      <p:ext uri="{BB962C8B-B14F-4D97-AF65-F5344CB8AC3E}">
        <p14:creationId xmlns:p14="http://schemas.microsoft.com/office/powerpoint/2010/main" val="2167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anim calcmode="lin" valueType="num">
                                      <p:cBhvr additive="base">
                                        <p:cTn id="7" dur="500" fill="hold"/>
                                        <p:tgtEl>
                                          <p:spTgt spid="3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xEl>
                                              <p:pRg st="2" end="2"/>
                                            </p:txEl>
                                          </p:spTgt>
                                        </p:tgtEl>
                                        <p:attrNameLst>
                                          <p:attrName>style.visibility</p:attrName>
                                        </p:attrNameLst>
                                      </p:cBhvr>
                                      <p:to>
                                        <p:strVal val="visible"/>
                                      </p:to>
                                    </p:set>
                                    <p:anim calcmode="lin" valueType="num">
                                      <p:cBhvr additive="base">
                                        <p:cTn id="13" dur="500" fill="hold"/>
                                        <p:tgtEl>
                                          <p:spTgt spid="3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
                                            <p:txEl>
                                              <p:pRg st="4" end="4"/>
                                            </p:txEl>
                                          </p:spTgt>
                                        </p:tgtEl>
                                        <p:attrNameLst>
                                          <p:attrName>style.visibility</p:attrName>
                                        </p:attrNameLst>
                                      </p:cBhvr>
                                      <p:to>
                                        <p:strVal val="visible"/>
                                      </p:to>
                                    </p:set>
                                    <p:anim calcmode="lin" valueType="num">
                                      <p:cBhvr additive="base">
                                        <p:cTn id="19" dur="500" fill="hold"/>
                                        <p:tgtEl>
                                          <p:spTgt spid="3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8">
                                            <p:txEl>
                                              <p:pRg st="5" end="5"/>
                                            </p:txEl>
                                          </p:spTgt>
                                        </p:tgtEl>
                                        <p:attrNameLst>
                                          <p:attrName>style.visibility</p:attrName>
                                        </p:attrNameLst>
                                      </p:cBhvr>
                                      <p:to>
                                        <p:strVal val="visible"/>
                                      </p:to>
                                    </p:set>
                                    <p:anim calcmode="lin" valueType="num">
                                      <p:cBhvr additive="base">
                                        <p:cTn id="25" dur="500" fill="hold"/>
                                        <p:tgtEl>
                                          <p:spTgt spid="3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xEl>
                                              <p:pRg st="7" end="7"/>
                                            </p:txEl>
                                          </p:spTgt>
                                        </p:tgtEl>
                                        <p:attrNameLst>
                                          <p:attrName>style.visibility</p:attrName>
                                        </p:attrNameLst>
                                      </p:cBhvr>
                                      <p:to>
                                        <p:strVal val="visible"/>
                                      </p:to>
                                    </p:set>
                                    <p:anim calcmode="lin" valueType="num">
                                      <p:cBhvr additive="base">
                                        <p:cTn id="31" dur="500" fill="hold"/>
                                        <p:tgtEl>
                                          <p:spTgt spid="38">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8">
                                            <p:txEl>
                                              <p:pRg st="8" end="8"/>
                                            </p:txEl>
                                          </p:spTgt>
                                        </p:tgtEl>
                                        <p:attrNameLst>
                                          <p:attrName>style.visibility</p:attrName>
                                        </p:attrNameLst>
                                      </p:cBhvr>
                                      <p:to>
                                        <p:strVal val="visible"/>
                                      </p:to>
                                    </p:set>
                                    <p:anim calcmode="lin" valueType="num">
                                      <p:cBhvr additive="base">
                                        <p:cTn id="37" dur="500" fill="hold"/>
                                        <p:tgtEl>
                                          <p:spTgt spid="3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Grp="1" noChangeArrowheads="1"/>
          </p:cNvSpPr>
          <p:nvPr>
            <p:ph type="title"/>
          </p:nvPr>
        </p:nvSpPr>
        <p:spPr/>
        <p:txBody>
          <a:bodyPr/>
          <a:lstStyle/>
          <a:p>
            <a:pPr eaLnBrk="1" hangingPunct="1"/>
            <a:r>
              <a:rPr lang="en-US" dirty="0"/>
              <a:t>Pros and cons of uniform cost search</a:t>
            </a:r>
          </a:p>
        </p:txBody>
      </p:sp>
      <p:sp>
        <p:nvSpPr>
          <p:cNvPr id="31749" name="Rectangle 5"/>
          <p:cNvSpPr>
            <a:spLocks noGrp="1" noChangeArrowheads="1"/>
          </p:cNvSpPr>
          <p:nvPr>
            <p:ph idx="1"/>
          </p:nvPr>
        </p:nvSpPr>
        <p:spPr>
          <a:xfrm>
            <a:off x="342903" y="1447802"/>
            <a:ext cx="7962897" cy="4525963"/>
          </a:xfrm>
        </p:spPr>
        <p:txBody>
          <a:bodyPr>
            <a:normAutofit/>
          </a:bodyPr>
          <a:lstStyle/>
          <a:p>
            <a:pPr eaLnBrk="1" hangingPunct="1">
              <a:lnSpc>
                <a:spcPct val="80000"/>
              </a:lnSpc>
            </a:pPr>
            <a:r>
              <a:rPr lang="en-US" sz="2800" dirty="0"/>
              <a:t>The good: UCS is complete and optimal!</a:t>
            </a:r>
          </a:p>
          <a:p>
            <a:pPr lvl="1">
              <a:lnSpc>
                <a:spcPct val="80000"/>
              </a:lnSpc>
            </a:pPr>
            <a:endParaRPr lang="en-US" sz="2400" dirty="0"/>
          </a:p>
          <a:p>
            <a:pPr lvl="1">
              <a:lnSpc>
                <a:spcPct val="80000"/>
              </a:lnSpc>
            </a:pPr>
            <a:endParaRPr lang="en-US" sz="2400" dirty="0"/>
          </a:p>
          <a:p>
            <a:pPr eaLnBrk="1" hangingPunct="1">
              <a:lnSpc>
                <a:spcPct val="80000"/>
              </a:lnSpc>
            </a:pPr>
            <a:r>
              <a:rPr lang="en-US" sz="2800" dirty="0"/>
              <a:t>The bad:</a:t>
            </a:r>
          </a:p>
          <a:p>
            <a:pPr lvl="1" eaLnBrk="1" hangingPunct="1">
              <a:lnSpc>
                <a:spcPct val="80000"/>
              </a:lnSpc>
            </a:pPr>
            <a:r>
              <a:rPr lang="en-US" sz="2400" dirty="0"/>
              <a:t>Explores nodes in every “direction”</a:t>
            </a:r>
          </a:p>
          <a:p>
            <a:pPr lvl="1" eaLnBrk="1" hangingPunct="1">
              <a:lnSpc>
                <a:spcPct val="80000"/>
              </a:lnSpc>
            </a:pPr>
            <a:r>
              <a:rPr lang="en-US" sz="2400" dirty="0"/>
              <a:t>Expensive </a:t>
            </a:r>
          </a:p>
          <a:p>
            <a:pPr marL="457200" lvl="1" indent="0" eaLnBrk="1" hangingPunct="1">
              <a:lnSpc>
                <a:spcPct val="80000"/>
              </a:lnSpc>
              <a:buNone/>
            </a:pPr>
            <a:endParaRPr lang="en-US" sz="2400" dirty="0"/>
          </a:p>
          <a:p>
            <a:pPr eaLnBrk="1" hangingPunct="1">
              <a:lnSpc>
                <a:spcPct val="80000"/>
              </a:lnSpc>
            </a:pPr>
            <a:endParaRPr lang="en-US" sz="2800" dirty="0"/>
          </a:p>
        </p:txBody>
      </p:sp>
    </p:spTree>
    <p:extLst>
      <p:ext uri="{BB962C8B-B14F-4D97-AF65-F5344CB8AC3E}">
        <p14:creationId xmlns:p14="http://schemas.microsoft.com/office/powerpoint/2010/main" val="82693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6" name="Oval 5"/>
          <p:cNvSpPr/>
          <p:nvPr/>
        </p:nvSpPr>
        <p:spPr>
          <a:xfrm>
            <a:off x="3733800" y="30480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81400" y="4267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91000" y="4648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800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05400" y="3886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endCxn id="6" idx="5"/>
          </p:cNvCxnSpPr>
          <p:nvPr/>
        </p:nvCxnSpPr>
        <p:spPr>
          <a:xfrm flipH="1" flipV="1">
            <a:off x="3928922" y="3243122"/>
            <a:ext cx="4479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3"/>
          </p:cNvCxnSpPr>
          <p:nvPr/>
        </p:nvCxnSpPr>
        <p:spPr>
          <a:xfrm flipV="1">
            <a:off x="4538522" y="3166922"/>
            <a:ext cx="295556"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7" idx="7"/>
          </p:cNvCxnSpPr>
          <p:nvPr/>
        </p:nvCxnSpPr>
        <p:spPr>
          <a:xfrm flipH="1">
            <a:off x="3776522" y="3852722"/>
            <a:ext cx="6003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0"/>
          </p:cNvCxnSpPr>
          <p:nvPr/>
        </p:nvCxnSpPr>
        <p:spPr>
          <a:xfrm flipH="1">
            <a:off x="4305300" y="3886200"/>
            <a:ext cx="152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1"/>
          </p:cNvCxnSpPr>
          <p:nvPr/>
        </p:nvCxnSpPr>
        <p:spPr>
          <a:xfrm>
            <a:off x="4572000" y="3771900"/>
            <a:ext cx="566878" cy="147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3602770" y="2976776"/>
            <a:ext cx="1649304" cy="1810581"/>
          </a:xfrm>
          <a:custGeom>
            <a:avLst/>
            <a:gdLst>
              <a:gd name="connsiteX0" fmla="*/ 64954 w 1510638"/>
              <a:gd name="connsiteY0" fmla="*/ 196546 h 1597234"/>
              <a:gd name="connsiteX1" fmla="*/ 1149070 w 1510638"/>
              <a:gd name="connsiteY1" fmla="*/ 1590344 h 1597234"/>
              <a:gd name="connsiteX2" fmla="*/ 1510442 w 1510638"/>
              <a:gd name="connsiteY2" fmla="*/ 702443 h 1597234"/>
              <a:gd name="connsiteX3" fmla="*/ 1180045 w 1510638"/>
              <a:gd name="connsiteY3" fmla="*/ 31356 h 1597234"/>
              <a:gd name="connsiteX4" fmla="*/ 75279 w 1510638"/>
              <a:gd name="connsiteY4" fmla="*/ 124275 h 1597234"/>
              <a:gd name="connsiteX5" fmla="*/ 95929 w 1510638"/>
              <a:gd name="connsiteY5" fmla="*/ 248168 h 1597234"/>
              <a:gd name="connsiteX0" fmla="*/ 131766 w 1643766"/>
              <a:gd name="connsiteY0" fmla="*/ 196546 h 1321409"/>
              <a:gd name="connsiteX1" fmla="*/ 49167 w 1643766"/>
              <a:gd name="connsiteY1" fmla="*/ 1311584 h 1321409"/>
              <a:gd name="connsiteX2" fmla="*/ 1577254 w 1643766"/>
              <a:gd name="connsiteY2" fmla="*/ 702443 h 1321409"/>
              <a:gd name="connsiteX3" fmla="*/ 1246857 w 1643766"/>
              <a:gd name="connsiteY3" fmla="*/ 31356 h 1321409"/>
              <a:gd name="connsiteX4" fmla="*/ 142091 w 1643766"/>
              <a:gd name="connsiteY4" fmla="*/ 124275 h 1321409"/>
              <a:gd name="connsiteX5" fmla="*/ 162741 w 1643766"/>
              <a:gd name="connsiteY5" fmla="*/ 248168 h 1321409"/>
              <a:gd name="connsiteX0" fmla="*/ 167794 w 1679794"/>
              <a:gd name="connsiteY0" fmla="*/ 210329 h 1335192"/>
              <a:gd name="connsiteX1" fmla="*/ 85195 w 1679794"/>
              <a:gd name="connsiteY1" fmla="*/ 1325367 h 1335192"/>
              <a:gd name="connsiteX2" fmla="*/ 1613282 w 1679794"/>
              <a:gd name="connsiteY2" fmla="*/ 716226 h 1335192"/>
              <a:gd name="connsiteX3" fmla="*/ 1282885 w 1679794"/>
              <a:gd name="connsiteY3" fmla="*/ 45139 h 1335192"/>
              <a:gd name="connsiteX4" fmla="*/ 178119 w 1679794"/>
              <a:gd name="connsiteY4" fmla="*/ 138058 h 1335192"/>
              <a:gd name="connsiteX5" fmla="*/ 2596 w 1679794"/>
              <a:gd name="connsiteY5" fmla="*/ 757524 h 1335192"/>
              <a:gd name="connsiteX0" fmla="*/ 232147 w 1744147"/>
              <a:gd name="connsiteY0" fmla="*/ 210329 h 1325659"/>
              <a:gd name="connsiteX1" fmla="*/ 66949 w 1744147"/>
              <a:gd name="connsiteY1" fmla="*/ 788498 h 1325659"/>
              <a:gd name="connsiteX2" fmla="*/ 149548 w 1744147"/>
              <a:gd name="connsiteY2" fmla="*/ 1325367 h 1325659"/>
              <a:gd name="connsiteX3" fmla="*/ 1677635 w 1744147"/>
              <a:gd name="connsiteY3" fmla="*/ 716226 h 1325659"/>
              <a:gd name="connsiteX4" fmla="*/ 1347238 w 1744147"/>
              <a:gd name="connsiteY4" fmla="*/ 45139 h 1325659"/>
              <a:gd name="connsiteX5" fmla="*/ 242472 w 1744147"/>
              <a:gd name="connsiteY5" fmla="*/ 138058 h 1325659"/>
              <a:gd name="connsiteX6" fmla="*/ 66949 w 1744147"/>
              <a:gd name="connsiteY6" fmla="*/ 757524 h 1325659"/>
              <a:gd name="connsiteX0" fmla="*/ 167795 w 1638455"/>
              <a:gd name="connsiteY0" fmla="*/ 210329 h 1759128"/>
              <a:gd name="connsiteX1" fmla="*/ 2597 w 1638455"/>
              <a:gd name="connsiteY1" fmla="*/ 788498 h 1759128"/>
              <a:gd name="connsiteX2" fmla="*/ 715016 w 1638455"/>
              <a:gd name="connsiteY2" fmla="*/ 1758993 h 1759128"/>
              <a:gd name="connsiteX3" fmla="*/ 1613283 w 1638455"/>
              <a:gd name="connsiteY3" fmla="*/ 716226 h 1759128"/>
              <a:gd name="connsiteX4" fmla="*/ 1282886 w 1638455"/>
              <a:gd name="connsiteY4" fmla="*/ 45139 h 1759128"/>
              <a:gd name="connsiteX5" fmla="*/ 178120 w 1638455"/>
              <a:gd name="connsiteY5" fmla="*/ 138058 h 1759128"/>
              <a:gd name="connsiteX6" fmla="*/ 2597 w 1638455"/>
              <a:gd name="connsiteY6" fmla="*/ 757524 h 1759128"/>
              <a:gd name="connsiteX0" fmla="*/ 0 w 1801057"/>
              <a:gd name="connsiteY0" fmla="*/ 354871 h 1759128"/>
              <a:gd name="connsiteX1" fmla="*/ 165199 w 1801057"/>
              <a:gd name="connsiteY1" fmla="*/ 788498 h 1759128"/>
              <a:gd name="connsiteX2" fmla="*/ 877618 w 1801057"/>
              <a:gd name="connsiteY2" fmla="*/ 1758993 h 1759128"/>
              <a:gd name="connsiteX3" fmla="*/ 1775885 w 1801057"/>
              <a:gd name="connsiteY3" fmla="*/ 716226 h 1759128"/>
              <a:gd name="connsiteX4" fmla="*/ 1445488 w 1801057"/>
              <a:gd name="connsiteY4" fmla="*/ 45139 h 1759128"/>
              <a:gd name="connsiteX5" fmla="*/ 340722 w 1801057"/>
              <a:gd name="connsiteY5" fmla="*/ 138058 h 1759128"/>
              <a:gd name="connsiteX6" fmla="*/ 165199 w 1801057"/>
              <a:gd name="connsiteY6" fmla="*/ 757524 h 1759128"/>
              <a:gd name="connsiteX0" fmla="*/ 175523 w 1976580"/>
              <a:gd name="connsiteY0" fmla="*/ 338127 h 1742384"/>
              <a:gd name="connsiteX1" fmla="*/ 340722 w 1976580"/>
              <a:gd name="connsiteY1" fmla="*/ 771754 h 1742384"/>
              <a:gd name="connsiteX2" fmla="*/ 1053141 w 1976580"/>
              <a:gd name="connsiteY2" fmla="*/ 1742249 h 1742384"/>
              <a:gd name="connsiteX3" fmla="*/ 1951408 w 1976580"/>
              <a:gd name="connsiteY3" fmla="*/ 699482 h 1742384"/>
              <a:gd name="connsiteX4" fmla="*/ 1621011 w 1976580"/>
              <a:gd name="connsiteY4" fmla="*/ 28395 h 1742384"/>
              <a:gd name="connsiteX5" fmla="*/ 516245 w 1976580"/>
              <a:gd name="connsiteY5" fmla="*/ 121314 h 1742384"/>
              <a:gd name="connsiteX6" fmla="*/ 0 w 1976580"/>
              <a:gd name="connsiteY6" fmla="*/ 90341 h 1742384"/>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7" fmla="*/ 0 w 1801057"/>
              <a:gd name="connsiteY7" fmla="*/ 342889 h 1747146"/>
              <a:gd name="connsiteX0" fmla="*/ 1001 w 1802058"/>
              <a:gd name="connsiteY0" fmla="*/ 34288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342889 h 1747146"/>
              <a:gd name="connsiteX0" fmla="*/ 1001 w 1802058"/>
              <a:gd name="connsiteY0" fmla="*/ 87975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879759 h 1747146"/>
              <a:gd name="connsiteX0" fmla="*/ 0 w 1780407"/>
              <a:gd name="connsiteY0" fmla="*/ 332565 h 1747146"/>
              <a:gd name="connsiteX1" fmla="*/ 144549 w 1780407"/>
              <a:gd name="connsiteY1" fmla="*/ 776516 h 1747146"/>
              <a:gd name="connsiteX2" fmla="*/ 856968 w 1780407"/>
              <a:gd name="connsiteY2" fmla="*/ 1747011 h 1747146"/>
              <a:gd name="connsiteX3" fmla="*/ 1755235 w 1780407"/>
              <a:gd name="connsiteY3" fmla="*/ 704244 h 1747146"/>
              <a:gd name="connsiteX4" fmla="*/ 1424838 w 1780407"/>
              <a:gd name="connsiteY4" fmla="*/ 33157 h 1747146"/>
              <a:gd name="connsiteX5" fmla="*/ 320072 w 1780407"/>
              <a:gd name="connsiteY5" fmla="*/ 126076 h 1747146"/>
              <a:gd name="connsiteX6" fmla="*/ 0 w 1780407"/>
              <a:gd name="connsiteY6" fmla="*/ 332565 h 1747146"/>
              <a:gd name="connsiteX0" fmla="*/ 0 w 1780407"/>
              <a:gd name="connsiteY0" fmla="*/ 332565 h 1763397"/>
              <a:gd name="connsiteX1" fmla="*/ 144549 w 1780407"/>
              <a:gd name="connsiteY1" fmla="*/ 1292738 h 1763397"/>
              <a:gd name="connsiteX2" fmla="*/ 856968 w 1780407"/>
              <a:gd name="connsiteY2" fmla="*/ 1747011 h 1763397"/>
              <a:gd name="connsiteX3" fmla="*/ 1755235 w 1780407"/>
              <a:gd name="connsiteY3" fmla="*/ 704244 h 1763397"/>
              <a:gd name="connsiteX4" fmla="*/ 1424838 w 1780407"/>
              <a:gd name="connsiteY4" fmla="*/ 33157 h 1763397"/>
              <a:gd name="connsiteX5" fmla="*/ 320072 w 1780407"/>
              <a:gd name="connsiteY5" fmla="*/ 126076 h 1763397"/>
              <a:gd name="connsiteX6" fmla="*/ 0 w 1780407"/>
              <a:gd name="connsiteY6" fmla="*/ 332565 h 1763397"/>
              <a:gd name="connsiteX0" fmla="*/ 0 w 1780407"/>
              <a:gd name="connsiteY0" fmla="*/ 332565 h 1769716"/>
              <a:gd name="connsiteX1" fmla="*/ 144549 w 1780407"/>
              <a:gd name="connsiteY1" fmla="*/ 1292738 h 1769716"/>
              <a:gd name="connsiteX2" fmla="*/ 856968 w 1780407"/>
              <a:gd name="connsiteY2" fmla="*/ 1747011 h 1769716"/>
              <a:gd name="connsiteX3" fmla="*/ 1755235 w 1780407"/>
              <a:gd name="connsiteY3" fmla="*/ 704244 h 1769716"/>
              <a:gd name="connsiteX4" fmla="*/ 1424838 w 1780407"/>
              <a:gd name="connsiteY4" fmla="*/ 33157 h 1769716"/>
              <a:gd name="connsiteX5" fmla="*/ 320072 w 1780407"/>
              <a:gd name="connsiteY5" fmla="*/ 126076 h 1769716"/>
              <a:gd name="connsiteX6" fmla="*/ 0 w 1780407"/>
              <a:gd name="connsiteY6" fmla="*/ 332565 h 1769716"/>
              <a:gd name="connsiteX0" fmla="*/ 0 w 1780407"/>
              <a:gd name="connsiteY0" fmla="*/ 332565 h 1770380"/>
              <a:gd name="connsiteX1" fmla="*/ 144549 w 1780407"/>
              <a:gd name="connsiteY1" fmla="*/ 1292738 h 1770380"/>
              <a:gd name="connsiteX2" fmla="*/ 856968 w 1780407"/>
              <a:gd name="connsiteY2" fmla="*/ 1747011 h 1770380"/>
              <a:gd name="connsiteX3" fmla="*/ 1755235 w 1780407"/>
              <a:gd name="connsiteY3" fmla="*/ 704244 h 1770380"/>
              <a:gd name="connsiteX4" fmla="*/ 1424838 w 1780407"/>
              <a:gd name="connsiteY4" fmla="*/ 33157 h 1770380"/>
              <a:gd name="connsiteX5" fmla="*/ 320072 w 1780407"/>
              <a:gd name="connsiteY5" fmla="*/ 126076 h 1770380"/>
              <a:gd name="connsiteX6" fmla="*/ 0 w 1780407"/>
              <a:gd name="connsiteY6" fmla="*/ 332565 h 1770380"/>
              <a:gd name="connsiteX0" fmla="*/ 0 w 1751930"/>
              <a:gd name="connsiteY0" fmla="*/ 352362 h 1775716"/>
              <a:gd name="connsiteX1" fmla="*/ 144549 w 1751930"/>
              <a:gd name="connsiteY1" fmla="*/ 1312535 h 1775716"/>
              <a:gd name="connsiteX2" fmla="*/ 856968 w 1751930"/>
              <a:gd name="connsiteY2" fmla="*/ 1766808 h 1775716"/>
              <a:gd name="connsiteX3" fmla="*/ 1724260 w 1751930"/>
              <a:gd name="connsiteY3" fmla="*/ 1002801 h 1775716"/>
              <a:gd name="connsiteX4" fmla="*/ 1424838 w 1751930"/>
              <a:gd name="connsiteY4" fmla="*/ 52954 h 1775716"/>
              <a:gd name="connsiteX5" fmla="*/ 320072 w 1751930"/>
              <a:gd name="connsiteY5" fmla="*/ 145873 h 1775716"/>
              <a:gd name="connsiteX6" fmla="*/ 0 w 1751930"/>
              <a:gd name="connsiteY6" fmla="*/ 352362 h 1775716"/>
              <a:gd name="connsiteX0" fmla="*/ 217446 w 1649304"/>
              <a:gd name="connsiteY0" fmla="*/ 182496 h 1810581"/>
              <a:gd name="connsiteX1" fmla="*/ 41923 w 1649304"/>
              <a:gd name="connsiteY1" fmla="*/ 1349158 h 1810581"/>
              <a:gd name="connsiteX2" fmla="*/ 754342 w 1649304"/>
              <a:gd name="connsiteY2" fmla="*/ 1803431 h 1810581"/>
              <a:gd name="connsiteX3" fmla="*/ 1621634 w 1649304"/>
              <a:gd name="connsiteY3" fmla="*/ 1039424 h 1810581"/>
              <a:gd name="connsiteX4" fmla="*/ 1322212 w 1649304"/>
              <a:gd name="connsiteY4" fmla="*/ 89577 h 1810581"/>
              <a:gd name="connsiteX5" fmla="*/ 217446 w 1649304"/>
              <a:gd name="connsiteY5" fmla="*/ 182496 h 181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9304" h="1810581">
                <a:moveTo>
                  <a:pt x="217446" y="182496"/>
                </a:moveTo>
                <a:cubicBezTo>
                  <a:pt x="4065" y="392426"/>
                  <a:pt x="-47560" y="1079002"/>
                  <a:pt x="41923" y="1349158"/>
                </a:cubicBezTo>
                <a:cubicBezTo>
                  <a:pt x="131406" y="1619314"/>
                  <a:pt x="491057" y="1855053"/>
                  <a:pt x="754342" y="1803431"/>
                </a:cubicBezTo>
                <a:cubicBezTo>
                  <a:pt x="1017627" y="1751809"/>
                  <a:pt x="1526989" y="1325066"/>
                  <a:pt x="1621634" y="1039424"/>
                </a:cubicBezTo>
                <a:cubicBezTo>
                  <a:pt x="1716279" y="753782"/>
                  <a:pt x="1556243" y="232398"/>
                  <a:pt x="1322212" y="89577"/>
                </a:cubicBezTo>
                <a:cubicBezTo>
                  <a:pt x="1088181" y="-53244"/>
                  <a:pt x="430827" y="-27434"/>
                  <a:pt x="217446" y="182496"/>
                </a:cubicBezTo>
                <a:close/>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Oval 64"/>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8576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Uniform-cost search</a:t>
            </a:r>
            <a:endParaRPr lang="en-US" sz="3100" dirty="0"/>
          </a:p>
        </p:txBody>
      </p:sp>
      <p:pic>
        <p:nvPicPr>
          <p:cNvPr id="1026" name="Picture 2" descr="File:Dijkstras progress anima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76400"/>
            <a:ext cx="4191000" cy="4191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6139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Review: Uninformed search strategies</a:t>
            </a:r>
          </a:p>
        </p:txBody>
      </p:sp>
      <p:graphicFrame>
        <p:nvGraphicFramePr>
          <p:cNvPr id="7" name="Table 6"/>
          <p:cNvGraphicFramePr>
            <a:graphicFrameLocks noGrp="1"/>
          </p:cNvGraphicFramePr>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UCS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524000" y="5304472"/>
            <a:ext cx="7162800" cy="1384995"/>
          </a:xfrm>
          <a:prstGeom prst="rect">
            <a:avLst/>
          </a:prstGeom>
        </p:spPr>
        <p:txBody>
          <a:bodyPr wrap="square">
            <a:spAutoFit/>
          </a:bodyPr>
          <a:lstStyle/>
          <a:p>
            <a:pPr lvl="1"/>
            <a:r>
              <a:rPr lang="en-US" dirty="0">
                <a:solidFill>
                  <a:prstClr val="black"/>
                </a:solidFill>
                <a:latin typeface="Calibri"/>
              </a:rPr>
              <a:t>b:    maximum branching factor of the search tree</a:t>
            </a:r>
          </a:p>
          <a:p>
            <a:pPr lvl="1"/>
            <a:r>
              <a:rPr lang="en-US" dirty="0">
                <a:solidFill>
                  <a:prstClr val="black"/>
                </a:solidFill>
                <a:latin typeface="Calibri"/>
              </a:rPr>
              <a:t>d:    depth of the optimal solution</a:t>
            </a:r>
          </a:p>
          <a:p>
            <a:pPr lvl="1"/>
            <a:r>
              <a:rPr lang="en-US" dirty="0">
                <a:solidFill>
                  <a:prstClr val="black"/>
                </a:solidFill>
                <a:latin typeface="Calibri"/>
              </a:rPr>
              <a:t>m:   maximum length of any path in the search tree</a:t>
            </a:r>
          </a:p>
          <a:p>
            <a:pPr lvl="1"/>
            <a:r>
              <a:rPr lang="en-US" dirty="0">
                <a:solidFill>
                  <a:prstClr val="black"/>
                </a:solidFill>
                <a:latin typeface="Calibri"/>
              </a:rPr>
              <a:t>C*:  cost of optimal solution</a:t>
            </a:r>
          </a:p>
          <a:p>
            <a:pPr lvl="1"/>
            <a:r>
              <a:rPr lang="en-US" dirty="0">
                <a:solidFill>
                  <a:prstClr val="black"/>
                </a:solidFill>
                <a:latin typeface="Calibri"/>
              </a:rPr>
              <a:t>g(n): cost of path from initial state to node 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solidFill>
                  <a:prstClr val="black"/>
                </a:solidFill>
                <a:latin typeface="Calibri"/>
              </a:rPr>
              <a:t>Yes</a:t>
            </a:r>
          </a:p>
        </p:txBody>
      </p:sp>
      <p:sp>
        <p:nvSpPr>
          <p:cNvPr id="8" name="TextBox 7"/>
          <p:cNvSpPr txBox="1"/>
          <p:nvPr/>
        </p:nvSpPr>
        <p:spPr>
          <a:xfrm>
            <a:off x="2590800" y="4507468"/>
            <a:ext cx="485519" cy="369332"/>
          </a:xfrm>
          <a:prstGeom prst="rect">
            <a:avLst/>
          </a:prstGeom>
          <a:noFill/>
        </p:spPr>
        <p:txBody>
          <a:bodyPr wrap="none" rtlCol="0">
            <a:spAutoFit/>
          </a:bodyPr>
          <a:lstStyle/>
          <a:p>
            <a:pPr algn="ctr"/>
            <a:r>
              <a:rPr lang="en-US" dirty="0">
                <a:solidFill>
                  <a:prstClr val="black"/>
                </a:solidFill>
                <a:latin typeface="Calibri"/>
              </a:rPr>
              <a:t>Yes</a:t>
            </a:r>
          </a:p>
        </p:txBody>
      </p:sp>
      <p:sp>
        <p:nvSpPr>
          <p:cNvPr id="9" name="TextBox 8"/>
          <p:cNvSpPr txBox="1"/>
          <p:nvPr/>
        </p:nvSpPr>
        <p:spPr>
          <a:xfrm>
            <a:off x="2590800" y="2831068"/>
            <a:ext cx="463588" cy="369332"/>
          </a:xfrm>
          <a:prstGeom prst="rect">
            <a:avLst/>
          </a:prstGeom>
          <a:noFill/>
        </p:spPr>
        <p:txBody>
          <a:bodyPr wrap="none" rtlCol="0">
            <a:spAutoFit/>
          </a:bodyPr>
          <a:lstStyle/>
          <a:p>
            <a:r>
              <a:rPr lang="en-US" dirty="0">
                <a:solidFill>
                  <a:prstClr val="black"/>
                </a:solidFill>
                <a:latin typeface="Calibri"/>
              </a:rPr>
              <a:t>No</a:t>
            </a:r>
          </a:p>
        </p:txBody>
      </p:sp>
      <p:sp>
        <p:nvSpPr>
          <p:cNvPr id="10" name="TextBox 9"/>
          <p:cNvSpPr txBox="1"/>
          <p:nvPr/>
        </p:nvSpPr>
        <p:spPr>
          <a:xfrm>
            <a:off x="2590800" y="3669268"/>
            <a:ext cx="485518" cy="369332"/>
          </a:xfrm>
          <a:prstGeom prst="rect">
            <a:avLst/>
          </a:prstGeom>
          <a:noFill/>
        </p:spPr>
        <p:txBody>
          <a:bodyPr wrap="none" rtlCol="0">
            <a:spAutoFit/>
          </a:bodyPr>
          <a:lstStyle/>
          <a:p>
            <a:r>
              <a:rPr lang="en-US" dirty="0">
                <a:solidFill>
                  <a:prstClr val="black"/>
                </a:solidFill>
                <a:latin typeface="Calibri"/>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solidFill>
                  <a:prstClr val="black"/>
                </a:solidFill>
                <a:latin typeface="Calibri"/>
              </a:rPr>
              <a:t>If all step </a:t>
            </a:r>
            <a:br>
              <a:rPr lang="en-US" dirty="0">
                <a:solidFill>
                  <a:prstClr val="black"/>
                </a:solidFill>
                <a:latin typeface="Calibri"/>
              </a:rPr>
            </a:br>
            <a:r>
              <a:rPr lang="en-US" dirty="0">
                <a:solidFill>
                  <a:prstClr val="black"/>
                </a:solidFill>
                <a:latin typeface="Calibri"/>
              </a:rPr>
              <a:t>costs are equal</a:t>
            </a:r>
          </a:p>
        </p:txBody>
      </p:sp>
      <p:sp>
        <p:nvSpPr>
          <p:cNvPr id="13" name="TextBox 12"/>
          <p:cNvSpPr txBox="1"/>
          <p:nvPr/>
        </p:nvSpPr>
        <p:spPr>
          <a:xfrm>
            <a:off x="3581400" y="3544669"/>
            <a:ext cx="2052285" cy="646331"/>
          </a:xfrm>
          <a:prstGeom prst="rect">
            <a:avLst/>
          </a:prstGeom>
          <a:noFill/>
        </p:spPr>
        <p:txBody>
          <a:bodyPr wrap="square" rtlCol="0">
            <a:spAutoFit/>
          </a:bodyPr>
          <a:lstStyle/>
          <a:p>
            <a:pPr algn="ctr"/>
            <a:r>
              <a:rPr lang="en-US" dirty="0">
                <a:solidFill>
                  <a:prstClr val="black"/>
                </a:solidFill>
                <a:latin typeface="Calibri"/>
              </a:rPr>
              <a:t>If all step </a:t>
            </a:r>
            <a:br>
              <a:rPr lang="en-US" dirty="0">
                <a:solidFill>
                  <a:prstClr val="black"/>
                </a:solidFill>
                <a:latin typeface="Calibri"/>
              </a:rPr>
            </a:br>
            <a:r>
              <a:rPr lang="en-US" dirty="0">
                <a:solidFill>
                  <a:prstClr val="black"/>
                </a:solidFill>
                <a:latin typeface="Calibri"/>
              </a:rPr>
              <a:t>costs are equal</a:t>
            </a:r>
          </a:p>
        </p:txBody>
      </p:sp>
      <p:sp>
        <p:nvSpPr>
          <p:cNvPr id="14" name="TextBox 13"/>
          <p:cNvSpPr txBox="1"/>
          <p:nvPr/>
        </p:nvSpPr>
        <p:spPr>
          <a:xfrm>
            <a:off x="4267200" y="4495800"/>
            <a:ext cx="485518" cy="369332"/>
          </a:xfrm>
          <a:prstGeom prst="rect">
            <a:avLst/>
          </a:prstGeom>
          <a:noFill/>
        </p:spPr>
        <p:txBody>
          <a:bodyPr wrap="none" rtlCol="0">
            <a:spAutoFit/>
          </a:bodyPr>
          <a:lstStyle/>
          <a:p>
            <a:r>
              <a:rPr lang="en-US" dirty="0">
                <a:solidFill>
                  <a:prstClr val="black"/>
                </a:solidFill>
                <a:latin typeface="Calibri"/>
              </a:rPr>
              <a:t>Yes</a:t>
            </a:r>
          </a:p>
        </p:txBody>
      </p:sp>
      <p:sp>
        <p:nvSpPr>
          <p:cNvPr id="15" name="TextBox 14"/>
          <p:cNvSpPr txBox="1"/>
          <p:nvPr/>
        </p:nvSpPr>
        <p:spPr>
          <a:xfrm>
            <a:off x="4337012" y="2819400"/>
            <a:ext cx="463588" cy="369332"/>
          </a:xfrm>
          <a:prstGeom prst="rect">
            <a:avLst/>
          </a:prstGeom>
          <a:noFill/>
        </p:spPr>
        <p:txBody>
          <a:bodyPr wrap="none" rtlCol="0">
            <a:spAutoFit/>
          </a:bodyPr>
          <a:lstStyle/>
          <a:p>
            <a:r>
              <a:rPr lang="en-US" dirty="0">
                <a:solidFill>
                  <a:prstClr val="black"/>
                </a:solidFill>
                <a:latin typeface="Calibri"/>
              </a:rPr>
              <a:t>No</a:t>
            </a:r>
          </a:p>
        </p:txBody>
      </p:sp>
      <p:sp>
        <p:nvSpPr>
          <p:cNvPr id="16" name="Rectangle 15"/>
          <p:cNvSpPr/>
          <p:nvPr/>
        </p:nvSpPr>
        <p:spPr>
          <a:xfrm>
            <a:off x="5972453" y="2057400"/>
            <a:ext cx="679994" cy="369332"/>
          </a:xfrm>
          <a:prstGeom prst="rect">
            <a:avLst/>
          </a:prstGeom>
        </p:spPr>
        <p:txBody>
          <a:bodyPr wrap="none">
            <a:spAutoFit/>
          </a:bodyPr>
          <a:lstStyle/>
          <a:p>
            <a:pPr algn="ctr"/>
            <a:r>
              <a:rPr lang="en-US" dirty="0">
                <a:solidFill>
                  <a:prstClr val="black"/>
                </a:solidFill>
                <a:latin typeface="Calibri"/>
              </a:rPr>
              <a:t>O(</a:t>
            </a:r>
            <a:r>
              <a:rPr lang="en-US" dirty="0" err="1">
                <a:solidFill>
                  <a:prstClr val="black"/>
                </a:solidFill>
                <a:latin typeface="Calibri"/>
              </a:rPr>
              <a:t>b</a:t>
            </a:r>
            <a:r>
              <a:rPr lang="en-US" baseline="30000" dirty="0" err="1">
                <a:solidFill>
                  <a:prstClr val="black"/>
                </a:solidFill>
                <a:latin typeface="Calibri"/>
              </a:rPr>
              <a:t>d</a:t>
            </a:r>
            <a:r>
              <a:rPr lang="en-US" dirty="0">
                <a:solidFill>
                  <a:prstClr val="black"/>
                </a:solidFill>
                <a:latin typeface="Calibri"/>
              </a:rPr>
              <a:t>)</a:t>
            </a:r>
          </a:p>
        </p:txBody>
      </p:sp>
      <p:sp>
        <p:nvSpPr>
          <p:cNvPr id="18" name="Rectangle 17"/>
          <p:cNvSpPr/>
          <p:nvPr/>
        </p:nvSpPr>
        <p:spPr>
          <a:xfrm>
            <a:off x="5952669" y="2831068"/>
            <a:ext cx="723275" cy="369332"/>
          </a:xfrm>
          <a:prstGeom prst="rect">
            <a:avLst/>
          </a:prstGeom>
        </p:spPr>
        <p:txBody>
          <a:bodyPr wrap="none">
            <a:spAutoFit/>
          </a:bodyPr>
          <a:lstStyle/>
          <a:p>
            <a:pPr algn="ctr" eaLnBrk="1" fontAlgn="auto" hangingPunct="1">
              <a:spcBef>
                <a:spcPts val="0"/>
              </a:spcBef>
              <a:spcAft>
                <a:spcPts val="0"/>
              </a:spcAft>
              <a:defRPr/>
            </a:pPr>
            <a:r>
              <a:rPr lang="en-US" dirty="0">
                <a:solidFill>
                  <a:prstClr val="black"/>
                </a:solidFill>
                <a:latin typeface="Calibri"/>
              </a:rPr>
              <a:t>O(</a:t>
            </a:r>
            <a:r>
              <a:rPr lang="en-US" dirty="0" err="1">
                <a:solidFill>
                  <a:prstClr val="black"/>
                </a:solidFill>
                <a:latin typeface="Calibri"/>
              </a:rPr>
              <a:t>b</a:t>
            </a:r>
            <a:r>
              <a:rPr lang="en-US" baseline="30000" dirty="0" err="1">
                <a:solidFill>
                  <a:prstClr val="black"/>
                </a:solidFill>
                <a:latin typeface="Calibri"/>
              </a:rPr>
              <a:t>m</a:t>
            </a:r>
            <a:r>
              <a:rPr lang="en-US" dirty="0">
                <a:solidFill>
                  <a:prstClr val="black"/>
                </a:solidFill>
                <a:latin typeface="Calibri"/>
              </a:rPr>
              <a:t>)</a:t>
            </a:r>
          </a:p>
        </p:txBody>
      </p:sp>
      <p:sp>
        <p:nvSpPr>
          <p:cNvPr id="19" name="Rectangle 18"/>
          <p:cNvSpPr/>
          <p:nvPr/>
        </p:nvSpPr>
        <p:spPr>
          <a:xfrm>
            <a:off x="5972453" y="3669268"/>
            <a:ext cx="679994" cy="369332"/>
          </a:xfrm>
          <a:prstGeom prst="rect">
            <a:avLst/>
          </a:prstGeom>
        </p:spPr>
        <p:txBody>
          <a:bodyPr wrap="none">
            <a:spAutoFit/>
          </a:bodyPr>
          <a:lstStyle/>
          <a:p>
            <a:pPr algn="ctr" eaLnBrk="1" fontAlgn="auto" hangingPunct="1">
              <a:spcBef>
                <a:spcPts val="0"/>
              </a:spcBef>
              <a:spcAft>
                <a:spcPts val="0"/>
              </a:spcAft>
              <a:defRPr/>
            </a:pPr>
            <a:r>
              <a:rPr lang="en-US" dirty="0">
                <a:solidFill>
                  <a:prstClr val="black"/>
                </a:solidFill>
                <a:latin typeface="Calibri"/>
              </a:rPr>
              <a:t>O(</a:t>
            </a:r>
            <a:r>
              <a:rPr lang="en-US" dirty="0" err="1">
                <a:solidFill>
                  <a:prstClr val="black"/>
                </a:solidFill>
                <a:latin typeface="Calibri"/>
              </a:rPr>
              <a:t>b</a:t>
            </a:r>
            <a:r>
              <a:rPr lang="en-US" baseline="30000" dirty="0" err="1">
                <a:solidFill>
                  <a:prstClr val="black"/>
                </a:solidFill>
                <a:latin typeface="Calibri"/>
              </a:rPr>
              <a:t>d</a:t>
            </a:r>
            <a:r>
              <a:rPr lang="en-US" dirty="0">
                <a:solidFill>
                  <a:prstClr val="black"/>
                </a:solidFill>
                <a:latin typeface="Calibri"/>
              </a:rPr>
              <a:t>)</a:t>
            </a:r>
          </a:p>
        </p:txBody>
      </p:sp>
      <p:sp>
        <p:nvSpPr>
          <p:cNvPr id="20" name="Rectangle 19"/>
          <p:cNvSpPr/>
          <p:nvPr/>
        </p:nvSpPr>
        <p:spPr>
          <a:xfrm>
            <a:off x="7725053" y="2057400"/>
            <a:ext cx="679994" cy="369332"/>
          </a:xfrm>
          <a:prstGeom prst="rect">
            <a:avLst/>
          </a:prstGeom>
        </p:spPr>
        <p:txBody>
          <a:bodyPr wrap="none">
            <a:spAutoFit/>
          </a:bodyPr>
          <a:lstStyle/>
          <a:p>
            <a:pPr algn="ctr"/>
            <a:r>
              <a:rPr lang="en-US" dirty="0">
                <a:solidFill>
                  <a:prstClr val="black"/>
                </a:solidFill>
                <a:latin typeface="Calibri"/>
              </a:rPr>
              <a:t>O(</a:t>
            </a:r>
            <a:r>
              <a:rPr lang="en-US" dirty="0" err="1">
                <a:solidFill>
                  <a:prstClr val="black"/>
                </a:solidFill>
                <a:latin typeface="Calibri"/>
              </a:rPr>
              <a:t>b</a:t>
            </a:r>
            <a:r>
              <a:rPr lang="en-US" baseline="30000" dirty="0" err="1">
                <a:solidFill>
                  <a:prstClr val="black"/>
                </a:solidFill>
                <a:latin typeface="Calibri"/>
              </a:rPr>
              <a:t>d</a:t>
            </a:r>
            <a:r>
              <a:rPr lang="en-US" dirty="0">
                <a:solidFill>
                  <a:prstClr val="black"/>
                </a:solidFill>
                <a:latin typeface="Calibri"/>
              </a:rPr>
              <a:t>)</a:t>
            </a:r>
          </a:p>
        </p:txBody>
      </p:sp>
      <p:sp>
        <p:nvSpPr>
          <p:cNvPr id="22" name="Rectangle 21"/>
          <p:cNvSpPr/>
          <p:nvPr/>
        </p:nvSpPr>
        <p:spPr>
          <a:xfrm>
            <a:off x="7651259" y="2831068"/>
            <a:ext cx="784189" cy="369332"/>
          </a:xfrm>
          <a:prstGeom prst="rect">
            <a:avLst/>
          </a:prstGeom>
        </p:spPr>
        <p:txBody>
          <a:bodyPr wrap="none">
            <a:spAutoFit/>
          </a:bodyPr>
          <a:lstStyle/>
          <a:p>
            <a:pPr algn="ctr" eaLnBrk="1" fontAlgn="auto" hangingPunct="1">
              <a:spcBef>
                <a:spcPts val="0"/>
              </a:spcBef>
              <a:spcAft>
                <a:spcPts val="0"/>
              </a:spcAft>
              <a:defRPr/>
            </a:pPr>
            <a:r>
              <a:rPr lang="en-US" dirty="0">
                <a:solidFill>
                  <a:prstClr val="black"/>
                </a:solidFill>
                <a:latin typeface="Calibri"/>
              </a:rPr>
              <a:t>O(</a:t>
            </a:r>
            <a:r>
              <a:rPr lang="en-US" dirty="0" err="1">
                <a:solidFill>
                  <a:prstClr val="black"/>
                </a:solidFill>
                <a:latin typeface="Calibri"/>
              </a:rPr>
              <a:t>bm</a:t>
            </a:r>
            <a:r>
              <a:rPr lang="en-US" dirty="0">
                <a:solidFill>
                  <a:prstClr val="black"/>
                </a:solidFill>
                <a:latin typeface="Calibri"/>
              </a:rPr>
              <a:t>)</a:t>
            </a:r>
          </a:p>
        </p:txBody>
      </p:sp>
      <p:sp>
        <p:nvSpPr>
          <p:cNvPr id="24" name="Rectangle 23"/>
          <p:cNvSpPr/>
          <p:nvPr/>
        </p:nvSpPr>
        <p:spPr>
          <a:xfrm>
            <a:off x="7682516" y="3657600"/>
            <a:ext cx="721672" cy="369332"/>
          </a:xfrm>
          <a:prstGeom prst="rect">
            <a:avLst/>
          </a:prstGeom>
        </p:spPr>
        <p:txBody>
          <a:bodyPr wrap="none">
            <a:spAutoFit/>
          </a:bodyPr>
          <a:lstStyle/>
          <a:p>
            <a:pPr algn="ctr" eaLnBrk="1" fontAlgn="auto" hangingPunct="1">
              <a:spcBef>
                <a:spcPts val="0"/>
              </a:spcBef>
              <a:spcAft>
                <a:spcPts val="0"/>
              </a:spcAft>
              <a:defRPr/>
            </a:pPr>
            <a:r>
              <a:rPr lang="en-US" dirty="0">
                <a:solidFill>
                  <a:prstClr val="black"/>
                </a:solidFill>
                <a:latin typeface="Calibri"/>
              </a:rPr>
              <a:t>O(</a:t>
            </a:r>
            <a:r>
              <a:rPr lang="en-US" dirty="0" err="1">
                <a:solidFill>
                  <a:prstClr val="black"/>
                </a:solidFill>
                <a:latin typeface="Calibri"/>
              </a:rPr>
              <a:t>bd</a:t>
            </a:r>
            <a:r>
              <a:rPr lang="en-US" dirty="0">
                <a:solidFill>
                  <a:prstClr val="black"/>
                </a:solidFill>
                <a:latin typeface="Calibri"/>
              </a:rPr>
              <a:t>)</a:t>
            </a:r>
          </a:p>
        </p:txBody>
      </p:sp>
      <p:sp>
        <p:nvSpPr>
          <p:cNvPr id="25" name="Rectangle 24"/>
          <p:cNvSpPr/>
          <p:nvPr/>
        </p:nvSpPr>
        <p:spPr>
          <a:xfrm>
            <a:off x="5562600" y="4495800"/>
            <a:ext cx="3288991" cy="369332"/>
          </a:xfrm>
          <a:prstGeom prst="rect">
            <a:avLst/>
          </a:prstGeom>
        </p:spPr>
        <p:txBody>
          <a:bodyPr wrap="square">
            <a:spAutoFit/>
          </a:bodyPr>
          <a:lstStyle/>
          <a:p>
            <a:pPr algn="ctr" eaLnBrk="1" fontAlgn="auto" hangingPunct="1">
              <a:spcBef>
                <a:spcPts val="0"/>
              </a:spcBef>
              <a:spcAft>
                <a:spcPts val="0"/>
              </a:spcAft>
              <a:defRPr/>
            </a:pPr>
            <a:r>
              <a:rPr lang="en-US" dirty="0">
                <a:solidFill>
                  <a:prstClr val="black"/>
                </a:solidFill>
                <a:latin typeface="Calibri"/>
              </a:rPr>
              <a:t>Number of nodes with g(n) </a:t>
            </a:r>
            <a:r>
              <a:rPr lang="en-US" dirty="0">
                <a:solidFill>
                  <a:prstClr val="black"/>
                </a:solidFill>
                <a:cs typeface="Arial" pitchFamily="34" charset="0"/>
              </a:rPr>
              <a:t>≤</a:t>
            </a:r>
            <a:r>
              <a:rPr lang="en-US" dirty="0">
                <a:solidFill>
                  <a:prstClr val="black"/>
                </a:solidFill>
                <a:latin typeface="Calibri"/>
              </a:rPr>
              <a:t> C*</a:t>
            </a:r>
          </a:p>
        </p:txBody>
      </p:sp>
    </p:spTree>
    <p:extLst>
      <p:ext uri="{BB962C8B-B14F-4D97-AF65-F5344CB8AC3E}">
        <p14:creationId xmlns:p14="http://schemas.microsoft.com/office/powerpoint/2010/main" val="170026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153400" cy="838200"/>
          </a:xfrm>
        </p:spPr>
        <p:txBody>
          <a:bodyPr/>
          <a:lstStyle/>
          <a:p>
            <a:r>
              <a:rPr lang="en-US" sz="2400" dirty="0"/>
              <a:t>How to choose between uninformed </a:t>
            </a:r>
            <a:r>
              <a:rPr lang="en-US" altLang="zh-CN" sz="2400" dirty="0"/>
              <a:t>search strategies </a:t>
            </a:r>
            <a:endParaRPr lang="en-US" sz="2400"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t>Uniform Cost Search will reach the goal in the </a:t>
            </a:r>
            <a:r>
              <a:rPr lang="en-US" sz="2400" dirty="0">
                <a:solidFill>
                  <a:srgbClr val="FF0000"/>
                </a:solidFill>
              </a:rPr>
              <a:t>cheapest way possible</a:t>
            </a:r>
            <a:r>
              <a:rPr lang="en-US" sz="2400" dirty="0"/>
              <a:t>. </a:t>
            </a:r>
          </a:p>
          <a:p>
            <a:pPr marL="457200" indent="-457200">
              <a:buFont typeface="Arial" panose="020B0604020202020204" pitchFamily="34" charset="0"/>
              <a:buChar char="•"/>
            </a:pPr>
            <a:r>
              <a:rPr lang="en-US" sz="2400" dirty="0"/>
              <a:t>Breadth-First Search will reach the goal in the </a:t>
            </a:r>
            <a:r>
              <a:rPr lang="en-US" sz="2400" dirty="0">
                <a:solidFill>
                  <a:srgbClr val="FF0000"/>
                </a:solidFill>
              </a:rPr>
              <a:t>shortest way possible</a:t>
            </a:r>
            <a:r>
              <a:rPr lang="en-US" sz="2400" dirty="0"/>
              <a:t>. </a:t>
            </a:r>
          </a:p>
          <a:p>
            <a:pPr marL="457200" indent="-457200">
              <a:buFont typeface="Arial" panose="020B0604020202020204" pitchFamily="34" charset="0"/>
              <a:buChar char="•"/>
            </a:pPr>
            <a:r>
              <a:rPr lang="en-US" sz="2400" dirty="0"/>
              <a:t>Depth-First Search is </a:t>
            </a:r>
            <a:r>
              <a:rPr lang="en-US" sz="2400" dirty="0">
                <a:solidFill>
                  <a:srgbClr val="FF0000"/>
                </a:solidFill>
              </a:rPr>
              <a:t>not optimal</a:t>
            </a:r>
            <a:r>
              <a:rPr lang="en-US" sz="2400" dirty="0"/>
              <a:t> but it may run much faster when multiple solutions exists. </a:t>
            </a:r>
          </a:p>
          <a:p>
            <a:pPr marL="457200" indent="-457200">
              <a:buFont typeface="Arial" panose="020B0604020202020204" pitchFamily="34" charset="0"/>
              <a:buChar char="•"/>
            </a:pPr>
            <a:r>
              <a:rPr lang="en-US" sz="2400" dirty="0"/>
              <a:t>Iterative deepening search (IDS) </a:t>
            </a:r>
            <a:r>
              <a:rPr lang="en-US" sz="2400" dirty="0">
                <a:solidFill>
                  <a:srgbClr val="FF0000"/>
                </a:solidFill>
              </a:rPr>
              <a:t>mixed BFS with DFS</a:t>
            </a:r>
            <a:endParaRPr lang="en-US" sz="2400" dirty="0"/>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22658731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pPr eaLnBrk="1" hangingPunct="1"/>
            <a:r>
              <a:rPr lang="en-US" dirty="0"/>
              <a:t>The One Queue for All Strategies</a:t>
            </a:r>
          </a:p>
        </p:txBody>
      </p:sp>
      <p:sp>
        <p:nvSpPr>
          <p:cNvPr id="29711" name="Rectangle 15"/>
          <p:cNvSpPr>
            <a:spLocks noGrp="1" noChangeArrowheads="1"/>
          </p:cNvSpPr>
          <p:nvPr>
            <p:ph idx="1"/>
          </p:nvPr>
        </p:nvSpPr>
        <p:spPr>
          <a:xfrm>
            <a:off x="285750" y="1143000"/>
            <a:ext cx="4591050" cy="5029200"/>
          </a:xfrm>
        </p:spPr>
        <p:txBody>
          <a:bodyPr>
            <a:normAutofit/>
          </a:bodyPr>
          <a:lstStyle/>
          <a:p>
            <a:pPr eaLnBrk="1" hangingPunct="1"/>
            <a:r>
              <a:rPr lang="en-US" sz="2800" dirty="0"/>
              <a:t>   All search algorithms are the same except for frontier strategies</a:t>
            </a:r>
          </a:p>
          <a:p>
            <a:pPr lvl="1"/>
            <a:r>
              <a:rPr lang="en-US" sz="2400" dirty="0">
                <a:solidFill>
                  <a:srgbClr val="FF0000"/>
                </a:solidFill>
              </a:rPr>
              <a:t>Conceptually, all frontiers are </a:t>
            </a:r>
            <a:r>
              <a:rPr lang="en-US" sz="2400" b="1" dirty="0">
                <a:solidFill>
                  <a:srgbClr val="FF0000"/>
                </a:solidFill>
              </a:rPr>
              <a:t>priority queues</a:t>
            </a:r>
            <a:r>
              <a:rPr lang="en-US" sz="2400" dirty="0">
                <a:solidFill>
                  <a:srgbClr val="FF0000"/>
                </a:solidFill>
              </a:rPr>
              <a:t>.</a:t>
            </a:r>
          </a:p>
          <a:p>
            <a:pPr lvl="1"/>
            <a:r>
              <a:rPr lang="en-US" sz="2400" dirty="0"/>
              <a:t>Practically, for DFS and BFS, you can avoid the overhead from an priority queue by using stacks and queues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05400" y="1600200"/>
            <a:ext cx="3728016" cy="3866090"/>
          </a:xfrm>
          <a:prstGeom prst="rect">
            <a:avLst/>
          </a:prstGeom>
          <a:noFill/>
        </p:spPr>
      </p:pic>
    </p:spTree>
    <p:extLst>
      <p:ext uri="{BB962C8B-B14F-4D97-AF65-F5344CB8AC3E}">
        <p14:creationId xmlns:p14="http://schemas.microsoft.com/office/powerpoint/2010/main" val="38713748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634664"/>
          </a:xfrm>
        </p:spPr>
        <p:txBody>
          <a:bodyPr>
            <a:normAutofit/>
          </a:bodyPr>
          <a:lstStyle/>
          <a:p>
            <a:r>
              <a:rPr lang="en-US" dirty="0">
                <a:latin typeface="+mn-lt"/>
              </a:rPr>
              <a:t>Recap: All search strategies so far…</a:t>
            </a:r>
          </a:p>
        </p:txBody>
      </p:sp>
      <p:graphicFrame>
        <p:nvGraphicFramePr>
          <p:cNvPr id="7" name="Table 6"/>
          <p:cNvGraphicFramePr>
            <a:graphicFrameLocks noGrp="1"/>
          </p:cNvGraphicFramePr>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UCS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25" name="TextBox 24"/>
          <p:cNvSpPr txBox="1"/>
          <p:nvPr/>
        </p:nvSpPr>
        <p:spPr>
          <a:xfrm>
            <a:off x="2627669" y="5334000"/>
            <a:ext cx="389850" cy="276999"/>
          </a:xfrm>
          <a:prstGeom prst="rect">
            <a:avLst/>
          </a:prstGeom>
          <a:noFill/>
        </p:spPr>
        <p:txBody>
          <a:bodyPr wrap="none" rtlCol="0">
            <a:spAutoFit/>
          </a:bodyPr>
          <a:lstStyle/>
          <a:p>
            <a:r>
              <a:rPr lang="en-US" dirty="0">
                <a:solidFill>
                  <a:schemeClr val="tx1"/>
                </a:solidFill>
                <a:latin typeface="+mn-lt"/>
              </a:rPr>
              <a:t>No</a:t>
            </a:r>
          </a:p>
        </p:txBody>
      </p:sp>
      <p:sp>
        <p:nvSpPr>
          <p:cNvPr id="26" name="TextBox 25"/>
          <p:cNvSpPr txBox="1"/>
          <p:nvPr/>
        </p:nvSpPr>
        <p:spPr>
          <a:xfrm>
            <a:off x="4437690" y="5334000"/>
            <a:ext cx="389850" cy="276999"/>
          </a:xfrm>
          <a:prstGeom prst="rect">
            <a:avLst/>
          </a:prstGeom>
          <a:noFill/>
        </p:spPr>
        <p:txBody>
          <a:bodyPr wrap="none" rtlCol="0">
            <a:spAutoFit/>
          </a:bodyPr>
          <a:lstStyle/>
          <a:p>
            <a:r>
              <a:rPr lang="en-US" dirty="0">
                <a:solidFill>
                  <a:schemeClr val="tx1"/>
                </a:solidFill>
                <a:latin typeface="+mn-lt"/>
              </a:rPr>
              <a:t>No</a:t>
            </a:r>
          </a:p>
        </p:txBody>
      </p:sp>
      <p:sp>
        <p:nvSpPr>
          <p:cNvPr id="27" name="Rectangle 26"/>
          <p:cNvSpPr/>
          <p:nvPr/>
        </p:nvSpPr>
        <p:spPr>
          <a:xfrm>
            <a:off x="6546959" y="5181600"/>
            <a:ext cx="1504386" cy="276999"/>
          </a:xfrm>
          <a:prstGeom prst="rect">
            <a:avLst/>
          </a:prstGeom>
        </p:spPr>
        <p:txBody>
          <a:bodyPr wrap="none">
            <a:spAutoFit/>
          </a:bodyPr>
          <a:lstStyle/>
          <a:p>
            <a:pPr algn="ctr" eaLnBrk="1" fontAlgn="auto" hangingPunct="1">
              <a:spcBef>
                <a:spcPts val="0"/>
              </a:spcBef>
              <a:spcAft>
                <a:spcPts val="0"/>
              </a:spcAft>
              <a:defRPr/>
            </a:pPr>
            <a:r>
              <a:rPr lang="en-US" dirty="0">
                <a:solidFill>
                  <a:schemeClr val="tx1"/>
                </a:solidFill>
                <a:latin typeface="+mn-lt"/>
              </a:rPr>
              <a:t>Worst case: O(</a:t>
            </a:r>
            <a:r>
              <a:rPr lang="en-US" dirty="0" err="1">
                <a:solidFill>
                  <a:schemeClr val="tx1"/>
                </a:solidFill>
                <a:latin typeface="+mn-lt"/>
              </a:rPr>
              <a:t>b</a:t>
            </a:r>
            <a:r>
              <a:rPr lang="en-US" baseline="30000" dirty="0" err="1">
                <a:solidFill>
                  <a:schemeClr val="tx1"/>
                </a:solidFill>
                <a:latin typeface="+mn-lt"/>
              </a:rPr>
              <a:t>m</a:t>
            </a:r>
            <a:r>
              <a:rPr lang="en-US" dirty="0">
                <a:solidFill>
                  <a:schemeClr val="tx1"/>
                </a:solidFill>
                <a:latin typeface="+mn-lt"/>
              </a:rPr>
              <a:t>)</a:t>
            </a:r>
          </a:p>
        </p:txBody>
      </p:sp>
      <p:sp>
        <p:nvSpPr>
          <p:cNvPr id="28" name="TextBox 27"/>
          <p:cNvSpPr txBox="1"/>
          <p:nvPr/>
        </p:nvSpPr>
        <p:spPr>
          <a:xfrm>
            <a:off x="2609202" y="6172200"/>
            <a:ext cx="448713" cy="276999"/>
          </a:xfrm>
          <a:prstGeom prst="rect">
            <a:avLst/>
          </a:prstGeom>
          <a:noFill/>
        </p:spPr>
        <p:txBody>
          <a:bodyPr wrap="none" rtlCol="0">
            <a:spAutoFit/>
          </a:bodyPr>
          <a:lstStyle/>
          <a:p>
            <a:r>
              <a:rPr lang="en-US" dirty="0">
                <a:solidFill>
                  <a:schemeClr val="tx1"/>
                </a:solidFill>
                <a:latin typeface="+mn-lt"/>
              </a:rPr>
              <a:t>Yes</a:t>
            </a:r>
          </a:p>
        </p:txBody>
      </p:sp>
      <p:sp>
        <p:nvSpPr>
          <p:cNvPr id="29" name="TextBox 28"/>
          <p:cNvSpPr txBox="1"/>
          <p:nvPr/>
        </p:nvSpPr>
        <p:spPr>
          <a:xfrm>
            <a:off x="4012756" y="5943600"/>
            <a:ext cx="1229824" cy="738664"/>
          </a:xfrm>
          <a:prstGeom prst="rect">
            <a:avLst/>
          </a:prstGeom>
          <a:noFill/>
        </p:spPr>
        <p:txBody>
          <a:bodyPr wrap="none" rtlCol="0">
            <a:spAutoFit/>
          </a:bodyPr>
          <a:lstStyle/>
          <a:p>
            <a:pPr algn="ctr"/>
            <a:r>
              <a:rPr lang="en-US" dirty="0">
                <a:solidFill>
                  <a:schemeClr val="tx1"/>
                </a:solidFill>
                <a:latin typeface="+mn-lt"/>
              </a:rPr>
              <a:t>Yes</a:t>
            </a:r>
            <a:br>
              <a:rPr lang="en-US" dirty="0">
                <a:solidFill>
                  <a:schemeClr val="tx1"/>
                </a:solidFill>
                <a:latin typeface="+mn-lt"/>
              </a:rPr>
            </a:br>
            <a:r>
              <a:rPr lang="en-US" dirty="0">
                <a:solidFill>
                  <a:schemeClr val="tx1"/>
                </a:solidFill>
                <a:latin typeface="+mn-lt"/>
              </a:rPr>
              <a:t>(if heuristic is </a:t>
            </a:r>
          </a:p>
          <a:p>
            <a:pPr algn="ctr"/>
            <a:r>
              <a:rPr lang="en-US" dirty="0">
                <a:solidFill>
                  <a:schemeClr val="tx1"/>
                </a:solidFill>
                <a:latin typeface="+mn-lt"/>
              </a:rPr>
              <a:t>admissible)</a:t>
            </a:r>
          </a:p>
        </p:txBody>
      </p:sp>
      <p:sp>
        <p:nvSpPr>
          <p:cNvPr id="30" name="Rectangle 29"/>
          <p:cNvSpPr/>
          <p:nvPr/>
        </p:nvSpPr>
        <p:spPr>
          <a:xfrm>
            <a:off x="6600516" y="5498068"/>
            <a:ext cx="1406154" cy="276999"/>
          </a:xfrm>
          <a:prstGeom prst="rect">
            <a:avLst/>
          </a:prstGeom>
        </p:spPr>
        <p:txBody>
          <a:bodyPr wrap="none">
            <a:spAutoFit/>
          </a:bodyPr>
          <a:lstStyle/>
          <a:p>
            <a:pPr algn="ctr" eaLnBrk="1" fontAlgn="auto" hangingPunct="1">
              <a:spcBef>
                <a:spcPts val="0"/>
              </a:spcBef>
              <a:spcAft>
                <a:spcPts val="0"/>
              </a:spcAft>
              <a:defRPr/>
            </a:pPr>
            <a:r>
              <a:rPr lang="en-US" dirty="0">
                <a:solidFill>
                  <a:schemeClr val="tx1"/>
                </a:solidFill>
                <a:latin typeface="+mn-lt"/>
              </a:rPr>
              <a:t>Best case: O(</a:t>
            </a:r>
            <a:r>
              <a:rPr lang="en-US" dirty="0" err="1">
                <a:solidFill>
                  <a:schemeClr val="tx1"/>
                </a:solidFill>
                <a:latin typeface="+mn-lt"/>
              </a:rPr>
              <a:t>bd</a:t>
            </a:r>
            <a:r>
              <a:rPr lang="en-US" dirty="0">
                <a:solidFill>
                  <a:schemeClr val="tx1"/>
                </a:solidFill>
                <a:latin typeface="+mn-lt"/>
              </a:rPr>
              <a:t>)</a:t>
            </a:r>
          </a:p>
        </p:txBody>
      </p:sp>
      <p:sp>
        <p:nvSpPr>
          <p:cNvPr id="35" name="Rectangle 34"/>
          <p:cNvSpPr/>
          <p:nvPr/>
        </p:nvSpPr>
        <p:spPr>
          <a:xfrm>
            <a:off x="5474009" y="6183868"/>
            <a:ext cx="3746191" cy="276999"/>
          </a:xfrm>
          <a:prstGeom prst="rect">
            <a:avLst/>
          </a:prstGeom>
        </p:spPr>
        <p:txBody>
          <a:bodyPr wrap="square">
            <a:spAutoFit/>
          </a:bodyPr>
          <a:lstStyle/>
          <a:p>
            <a:pPr algn="ctr" eaLnBrk="1" fontAlgn="auto" hangingPunct="1">
              <a:spcBef>
                <a:spcPts val="0"/>
              </a:spcBef>
              <a:spcAft>
                <a:spcPts val="0"/>
              </a:spcAft>
              <a:defRPr/>
            </a:pPr>
            <a:r>
              <a:rPr lang="en-US" dirty="0">
                <a:solidFill>
                  <a:schemeClr val="tx1"/>
                </a:solidFill>
                <a:latin typeface="+mn-lt"/>
              </a:rPr>
              <a:t>Number of nodes with g(n)+h(n) </a:t>
            </a:r>
            <a:r>
              <a:rPr lang="en-US" dirty="0">
                <a:solidFill>
                  <a:schemeClr val="tx1"/>
                </a:solidFill>
                <a:cs typeface="Arial" pitchFamily="34" charset="0"/>
              </a:rPr>
              <a:t>≤</a:t>
            </a:r>
            <a:r>
              <a:rPr lang="en-US" dirty="0">
                <a:solidFill>
                  <a:schemeClr val="tx1"/>
                </a:solidFill>
                <a:latin typeface="+mn-lt"/>
              </a:rPr>
              <a:t> C* </a:t>
            </a:r>
          </a:p>
        </p:txBody>
      </p:sp>
      <p:sp>
        <p:nvSpPr>
          <p:cNvPr id="32" name="TextBox 31"/>
          <p:cNvSpPr txBox="1"/>
          <p:nvPr/>
        </p:nvSpPr>
        <p:spPr>
          <a:xfrm>
            <a:off x="2609202" y="2057400"/>
            <a:ext cx="448713" cy="276999"/>
          </a:xfrm>
          <a:prstGeom prst="rect">
            <a:avLst/>
          </a:prstGeom>
          <a:noFill/>
        </p:spPr>
        <p:txBody>
          <a:bodyPr wrap="none" rtlCol="0">
            <a:spAutoFit/>
          </a:bodyPr>
          <a:lstStyle/>
          <a:p>
            <a:r>
              <a:rPr lang="en-US" dirty="0">
                <a:solidFill>
                  <a:schemeClr val="tx1"/>
                </a:solidFill>
                <a:latin typeface="+mn-lt"/>
              </a:rPr>
              <a:t>Yes</a:t>
            </a:r>
          </a:p>
        </p:txBody>
      </p:sp>
      <p:sp>
        <p:nvSpPr>
          <p:cNvPr id="33" name="TextBox 32"/>
          <p:cNvSpPr txBox="1"/>
          <p:nvPr/>
        </p:nvSpPr>
        <p:spPr>
          <a:xfrm>
            <a:off x="2609203" y="4507468"/>
            <a:ext cx="448713" cy="276999"/>
          </a:xfrm>
          <a:prstGeom prst="rect">
            <a:avLst/>
          </a:prstGeom>
          <a:noFill/>
        </p:spPr>
        <p:txBody>
          <a:bodyPr wrap="none" rtlCol="0">
            <a:spAutoFit/>
          </a:bodyPr>
          <a:lstStyle/>
          <a:p>
            <a:pPr algn="ctr"/>
            <a:r>
              <a:rPr lang="en-US" dirty="0">
                <a:solidFill>
                  <a:schemeClr val="tx1"/>
                </a:solidFill>
                <a:latin typeface="+mn-lt"/>
              </a:rPr>
              <a:t>Yes</a:t>
            </a:r>
          </a:p>
        </p:txBody>
      </p:sp>
      <p:sp>
        <p:nvSpPr>
          <p:cNvPr id="34" name="TextBox 33"/>
          <p:cNvSpPr txBox="1"/>
          <p:nvPr/>
        </p:nvSpPr>
        <p:spPr>
          <a:xfrm>
            <a:off x="2627669" y="2831068"/>
            <a:ext cx="389850" cy="276999"/>
          </a:xfrm>
          <a:prstGeom prst="rect">
            <a:avLst/>
          </a:prstGeom>
          <a:noFill/>
        </p:spPr>
        <p:txBody>
          <a:bodyPr wrap="none" rtlCol="0">
            <a:spAutoFit/>
          </a:bodyPr>
          <a:lstStyle/>
          <a:p>
            <a:r>
              <a:rPr lang="en-US" dirty="0">
                <a:solidFill>
                  <a:schemeClr val="tx1"/>
                </a:solidFill>
                <a:latin typeface="+mn-lt"/>
              </a:rPr>
              <a:t>No</a:t>
            </a:r>
          </a:p>
        </p:txBody>
      </p:sp>
      <p:sp>
        <p:nvSpPr>
          <p:cNvPr id="36" name="TextBox 35"/>
          <p:cNvSpPr txBox="1"/>
          <p:nvPr/>
        </p:nvSpPr>
        <p:spPr>
          <a:xfrm>
            <a:off x="2609202" y="3669268"/>
            <a:ext cx="448713" cy="276999"/>
          </a:xfrm>
          <a:prstGeom prst="rect">
            <a:avLst/>
          </a:prstGeom>
          <a:noFill/>
        </p:spPr>
        <p:txBody>
          <a:bodyPr wrap="none" rtlCol="0">
            <a:spAutoFit/>
          </a:bodyPr>
          <a:lstStyle/>
          <a:p>
            <a:r>
              <a:rPr lang="en-US" dirty="0">
                <a:solidFill>
                  <a:schemeClr val="tx1"/>
                </a:solidFill>
                <a:latin typeface="+mn-lt"/>
              </a:rPr>
              <a:t>Yes</a:t>
            </a:r>
          </a:p>
        </p:txBody>
      </p:sp>
      <p:sp>
        <p:nvSpPr>
          <p:cNvPr id="37" name="TextBox 36"/>
          <p:cNvSpPr txBox="1"/>
          <p:nvPr/>
        </p:nvSpPr>
        <p:spPr>
          <a:xfrm>
            <a:off x="3586515" y="1981200"/>
            <a:ext cx="2052285" cy="461665"/>
          </a:xfrm>
          <a:prstGeom prst="rect">
            <a:avLst/>
          </a:prstGeom>
          <a:noFill/>
        </p:spPr>
        <p:txBody>
          <a:bodyPr wrap="square" rtlCol="0">
            <a:spAutoFit/>
          </a:bodyPr>
          <a:lstStyle/>
          <a:p>
            <a:pPr algn="ctr"/>
            <a:r>
              <a:rPr lang="en-US" dirty="0">
                <a:solidFill>
                  <a:schemeClr val="tx1"/>
                </a:solidFill>
                <a:latin typeface="+mn-lt"/>
              </a:rPr>
              <a:t>If all step </a:t>
            </a:r>
            <a:br>
              <a:rPr lang="en-US" dirty="0">
                <a:solidFill>
                  <a:schemeClr val="tx1"/>
                </a:solidFill>
                <a:latin typeface="+mn-lt"/>
              </a:rPr>
            </a:br>
            <a:r>
              <a:rPr lang="en-US" dirty="0">
                <a:solidFill>
                  <a:schemeClr val="tx1"/>
                </a:solidFill>
                <a:latin typeface="+mn-lt"/>
              </a:rPr>
              <a:t>costs are equal</a:t>
            </a:r>
          </a:p>
        </p:txBody>
      </p:sp>
      <p:sp>
        <p:nvSpPr>
          <p:cNvPr id="38" name="TextBox 37"/>
          <p:cNvSpPr txBox="1"/>
          <p:nvPr/>
        </p:nvSpPr>
        <p:spPr>
          <a:xfrm>
            <a:off x="3581400" y="3544669"/>
            <a:ext cx="2052285" cy="461665"/>
          </a:xfrm>
          <a:prstGeom prst="rect">
            <a:avLst/>
          </a:prstGeom>
          <a:noFill/>
        </p:spPr>
        <p:txBody>
          <a:bodyPr wrap="square" rtlCol="0">
            <a:spAutoFit/>
          </a:bodyPr>
          <a:lstStyle/>
          <a:p>
            <a:pPr algn="ctr"/>
            <a:r>
              <a:rPr lang="en-US" dirty="0">
                <a:solidFill>
                  <a:schemeClr val="tx1"/>
                </a:solidFill>
                <a:latin typeface="+mn-lt"/>
              </a:rPr>
              <a:t>If all step </a:t>
            </a:r>
            <a:br>
              <a:rPr lang="en-US" dirty="0">
                <a:solidFill>
                  <a:schemeClr val="tx1"/>
                </a:solidFill>
                <a:latin typeface="+mn-lt"/>
              </a:rPr>
            </a:br>
            <a:r>
              <a:rPr lang="en-US" dirty="0">
                <a:solidFill>
                  <a:schemeClr val="tx1"/>
                </a:solidFill>
                <a:latin typeface="+mn-lt"/>
              </a:rPr>
              <a:t>costs are equal</a:t>
            </a:r>
          </a:p>
        </p:txBody>
      </p:sp>
      <p:sp>
        <p:nvSpPr>
          <p:cNvPr id="39" name="TextBox 38"/>
          <p:cNvSpPr txBox="1"/>
          <p:nvPr/>
        </p:nvSpPr>
        <p:spPr>
          <a:xfrm>
            <a:off x="4285602" y="4495800"/>
            <a:ext cx="448713" cy="276999"/>
          </a:xfrm>
          <a:prstGeom prst="rect">
            <a:avLst/>
          </a:prstGeom>
          <a:noFill/>
        </p:spPr>
        <p:txBody>
          <a:bodyPr wrap="none" rtlCol="0">
            <a:spAutoFit/>
          </a:bodyPr>
          <a:lstStyle/>
          <a:p>
            <a:r>
              <a:rPr lang="en-US" dirty="0">
                <a:solidFill>
                  <a:schemeClr val="tx1"/>
                </a:solidFill>
                <a:latin typeface="+mn-lt"/>
              </a:rPr>
              <a:t>Yes</a:t>
            </a:r>
          </a:p>
        </p:txBody>
      </p:sp>
      <p:sp>
        <p:nvSpPr>
          <p:cNvPr id="40" name="TextBox 39"/>
          <p:cNvSpPr txBox="1"/>
          <p:nvPr/>
        </p:nvSpPr>
        <p:spPr>
          <a:xfrm>
            <a:off x="4373881" y="2819400"/>
            <a:ext cx="389850" cy="276999"/>
          </a:xfrm>
          <a:prstGeom prst="rect">
            <a:avLst/>
          </a:prstGeom>
          <a:noFill/>
        </p:spPr>
        <p:txBody>
          <a:bodyPr wrap="none" rtlCol="0">
            <a:spAutoFit/>
          </a:bodyPr>
          <a:lstStyle/>
          <a:p>
            <a:r>
              <a:rPr lang="en-US" dirty="0">
                <a:solidFill>
                  <a:schemeClr val="tx1"/>
                </a:solidFill>
                <a:latin typeface="+mn-lt"/>
              </a:rPr>
              <a:t>No</a:t>
            </a:r>
          </a:p>
        </p:txBody>
      </p:sp>
      <p:sp>
        <p:nvSpPr>
          <p:cNvPr id="41" name="Rectangle 40"/>
          <p:cNvSpPr/>
          <p:nvPr/>
        </p:nvSpPr>
        <p:spPr>
          <a:xfrm>
            <a:off x="6030161" y="2057400"/>
            <a:ext cx="564578" cy="276999"/>
          </a:xfrm>
          <a:prstGeom prst="rect">
            <a:avLst/>
          </a:prstGeom>
        </p:spPr>
        <p:txBody>
          <a:bodyPr wrap="none">
            <a:spAutoFit/>
          </a:bodyPr>
          <a:lstStyle/>
          <a:p>
            <a:pPr algn="ctr"/>
            <a:r>
              <a:rPr lang="en-US" dirty="0">
                <a:solidFill>
                  <a:schemeClr val="tx1"/>
                </a:solidFill>
                <a:latin typeface="+mn-lt"/>
              </a:rPr>
              <a:t>O(</a:t>
            </a:r>
            <a:r>
              <a:rPr lang="en-US" dirty="0" err="1">
                <a:solidFill>
                  <a:schemeClr val="tx1"/>
                </a:solidFill>
                <a:latin typeface="+mn-lt"/>
              </a:rPr>
              <a:t>b</a:t>
            </a:r>
            <a:r>
              <a:rPr lang="en-US" baseline="30000" dirty="0" err="1">
                <a:solidFill>
                  <a:schemeClr val="tx1"/>
                </a:solidFill>
                <a:latin typeface="+mn-lt"/>
              </a:rPr>
              <a:t>d</a:t>
            </a:r>
            <a:r>
              <a:rPr lang="en-US" dirty="0">
                <a:solidFill>
                  <a:schemeClr val="tx1"/>
                </a:solidFill>
                <a:latin typeface="+mn-lt"/>
              </a:rPr>
              <a:t>)</a:t>
            </a:r>
          </a:p>
        </p:txBody>
      </p:sp>
      <p:sp>
        <p:nvSpPr>
          <p:cNvPr id="42" name="Rectangle 41"/>
          <p:cNvSpPr/>
          <p:nvPr/>
        </p:nvSpPr>
        <p:spPr>
          <a:xfrm>
            <a:off x="6017590" y="2831068"/>
            <a:ext cx="593432" cy="276999"/>
          </a:xfrm>
          <a:prstGeom prst="rect">
            <a:avLst/>
          </a:prstGeom>
        </p:spPr>
        <p:txBody>
          <a:bodyPr wrap="none">
            <a:spAutoFit/>
          </a:bodyPr>
          <a:lstStyle/>
          <a:p>
            <a:pPr algn="ctr" eaLnBrk="1" fontAlgn="auto" hangingPunct="1">
              <a:spcBef>
                <a:spcPts val="0"/>
              </a:spcBef>
              <a:spcAft>
                <a:spcPts val="0"/>
              </a:spcAft>
              <a:defRPr/>
            </a:pPr>
            <a:r>
              <a:rPr lang="en-US" dirty="0">
                <a:solidFill>
                  <a:schemeClr val="tx1"/>
                </a:solidFill>
                <a:latin typeface="+mn-lt"/>
              </a:rPr>
              <a:t>O(</a:t>
            </a:r>
            <a:r>
              <a:rPr lang="en-US" dirty="0" err="1">
                <a:solidFill>
                  <a:schemeClr val="tx1"/>
                </a:solidFill>
                <a:latin typeface="+mn-lt"/>
              </a:rPr>
              <a:t>b</a:t>
            </a:r>
            <a:r>
              <a:rPr lang="en-US" baseline="30000" dirty="0" err="1">
                <a:solidFill>
                  <a:schemeClr val="tx1"/>
                </a:solidFill>
                <a:latin typeface="+mn-lt"/>
              </a:rPr>
              <a:t>m</a:t>
            </a:r>
            <a:r>
              <a:rPr lang="en-US" dirty="0">
                <a:solidFill>
                  <a:schemeClr val="tx1"/>
                </a:solidFill>
                <a:latin typeface="+mn-lt"/>
              </a:rPr>
              <a:t>)</a:t>
            </a:r>
          </a:p>
        </p:txBody>
      </p:sp>
      <p:sp>
        <p:nvSpPr>
          <p:cNvPr id="43" name="Rectangle 42"/>
          <p:cNvSpPr/>
          <p:nvPr/>
        </p:nvSpPr>
        <p:spPr>
          <a:xfrm>
            <a:off x="6030161" y="3669268"/>
            <a:ext cx="564578" cy="276999"/>
          </a:xfrm>
          <a:prstGeom prst="rect">
            <a:avLst/>
          </a:prstGeom>
        </p:spPr>
        <p:txBody>
          <a:bodyPr wrap="none">
            <a:spAutoFit/>
          </a:bodyPr>
          <a:lstStyle/>
          <a:p>
            <a:pPr algn="ctr" eaLnBrk="1" fontAlgn="auto" hangingPunct="1">
              <a:spcBef>
                <a:spcPts val="0"/>
              </a:spcBef>
              <a:spcAft>
                <a:spcPts val="0"/>
              </a:spcAft>
              <a:defRPr/>
            </a:pPr>
            <a:r>
              <a:rPr lang="en-US" dirty="0">
                <a:solidFill>
                  <a:schemeClr val="tx1"/>
                </a:solidFill>
                <a:latin typeface="+mn-lt"/>
              </a:rPr>
              <a:t>O(</a:t>
            </a:r>
            <a:r>
              <a:rPr lang="en-US" dirty="0" err="1">
                <a:solidFill>
                  <a:schemeClr val="tx1"/>
                </a:solidFill>
                <a:latin typeface="+mn-lt"/>
              </a:rPr>
              <a:t>b</a:t>
            </a:r>
            <a:r>
              <a:rPr lang="en-US" baseline="30000" dirty="0" err="1">
                <a:solidFill>
                  <a:schemeClr val="tx1"/>
                </a:solidFill>
                <a:latin typeface="+mn-lt"/>
              </a:rPr>
              <a:t>d</a:t>
            </a:r>
            <a:r>
              <a:rPr lang="en-US" dirty="0">
                <a:solidFill>
                  <a:schemeClr val="tx1"/>
                </a:solidFill>
                <a:latin typeface="+mn-lt"/>
              </a:rPr>
              <a:t>)</a:t>
            </a:r>
          </a:p>
        </p:txBody>
      </p:sp>
      <p:sp>
        <p:nvSpPr>
          <p:cNvPr id="44" name="Rectangle 43"/>
          <p:cNvSpPr/>
          <p:nvPr/>
        </p:nvSpPr>
        <p:spPr>
          <a:xfrm>
            <a:off x="7782761" y="2057400"/>
            <a:ext cx="564578" cy="276999"/>
          </a:xfrm>
          <a:prstGeom prst="rect">
            <a:avLst/>
          </a:prstGeom>
        </p:spPr>
        <p:txBody>
          <a:bodyPr wrap="none">
            <a:spAutoFit/>
          </a:bodyPr>
          <a:lstStyle/>
          <a:p>
            <a:pPr algn="ctr"/>
            <a:r>
              <a:rPr lang="en-US" dirty="0">
                <a:solidFill>
                  <a:schemeClr val="tx1"/>
                </a:solidFill>
                <a:latin typeface="+mn-lt"/>
              </a:rPr>
              <a:t>O(</a:t>
            </a:r>
            <a:r>
              <a:rPr lang="en-US" dirty="0" err="1">
                <a:solidFill>
                  <a:schemeClr val="tx1"/>
                </a:solidFill>
                <a:latin typeface="+mn-lt"/>
              </a:rPr>
              <a:t>b</a:t>
            </a:r>
            <a:r>
              <a:rPr lang="en-US" baseline="30000" dirty="0" err="1">
                <a:solidFill>
                  <a:schemeClr val="tx1"/>
                </a:solidFill>
                <a:latin typeface="+mn-lt"/>
              </a:rPr>
              <a:t>d</a:t>
            </a:r>
            <a:r>
              <a:rPr lang="en-US" dirty="0">
                <a:solidFill>
                  <a:schemeClr val="tx1"/>
                </a:solidFill>
                <a:latin typeface="+mn-lt"/>
              </a:rPr>
              <a:t>)</a:t>
            </a:r>
          </a:p>
        </p:txBody>
      </p:sp>
      <p:sp>
        <p:nvSpPr>
          <p:cNvPr id="45" name="Rectangle 44"/>
          <p:cNvSpPr/>
          <p:nvPr/>
        </p:nvSpPr>
        <p:spPr>
          <a:xfrm>
            <a:off x="7724196" y="2831068"/>
            <a:ext cx="638315" cy="276999"/>
          </a:xfrm>
          <a:prstGeom prst="rect">
            <a:avLst/>
          </a:prstGeom>
        </p:spPr>
        <p:txBody>
          <a:bodyPr wrap="none">
            <a:spAutoFit/>
          </a:bodyPr>
          <a:lstStyle/>
          <a:p>
            <a:pPr algn="ctr" eaLnBrk="1" fontAlgn="auto" hangingPunct="1">
              <a:spcBef>
                <a:spcPts val="0"/>
              </a:spcBef>
              <a:spcAft>
                <a:spcPts val="0"/>
              </a:spcAft>
              <a:defRPr/>
            </a:pPr>
            <a:r>
              <a:rPr lang="en-US" dirty="0">
                <a:solidFill>
                  <a:schemeClr val="tx1"/>
                </a:solidFill>
                <a:latin typeface="+mn-lt"/>
              </a:rPr>
              <a:t>O(</a:t>
            </a:r>
            <a:r>
              <a:rPr lang="en-US" dirty="0" err="1">
                <a:solidFill>
                  <a:schemeClr val="tx1"/>
                </a:solidFill>
                <a:latin typeface="+mn-lt"/>
              </a:rPr>
              <a:t>bm</a:t>
            </a:r>
            <a:r>
              <a:rPr lang="en-US" dirty="0">
                <a:solidFill>
                  <a:schemeClr val="tx1"/>
                </a:solidFill>
                <a:latin typeface="+mn-lt"/>
              </a:rPr>
              <a:t>)</a:t>
            </a:r>
          </a:p>
        </p:txBody>
      </p:sp>
      <p:sp>
        <p:nvSpPr>
          <p:cNvPr id="46" name="Rectangle 45"/>
          <p:cNvSpPr/>
          <p:nvPr/>
        </p:nvSpPr>
        <p:spPr>
          <a:xfrm>
            <a:off x="7745033" y="3657600"/>
            <a:ext cx="596637" cy="276999"/>
          </a:xfrm>
          <a:prstGeom prst="rect">
            <a:avLst/>
          </a:prstGeom>
        </p:spPr>
        <p:txBody>
          <a:bodyPr wrap="none">
            <a:spAutoFit/>
          </a:bodyPr>
          <a:lstStyle/>
          <a:p>
            <a:pPr algn="ctr" eaLnBrk="1" fontAlgn="auto" hangingPunct="1">
              <a:spcBef>
                <a:spcPts val="0"/>
              </a:spcBef>
              <a:spcAft>
                <a:spcPts val="0"/>
              </a:spcAft>
              <a:defRPr/>
            </a:pPr>
            <a:r>
              <a:rPr lang="en-US" dirty="0">
                <a:solidFill>
                  <a:schemeClr val="tx1"/>
                </a:solidFill>
                <a:latin typeface="+mn-lt"/>
              </a:rPr>
              <a:t>O(</a:t>
            </a:r>
            <a:r>
              <a:rPr lang="en-US" dirty="0" err="1">
                <a:solidFill>
                  <a:schemeClr val="tx1"/>
                </a:solidFill>
                <a:latin typeface="+mn-lt"/>
              </a:rPr>
              <a:t>bd</a:t>
            </a:r>
            <a:r>
              <a:rPr lang="en-US" dirty="0">
                <a:solidFill>
                  <a:schemeClr val="tx1"/>
                </a:solidFill>
                <a:latin typeface="+mn-lt"/>
              </a:rPr>
              <a:t>)</a:t>
            </a:r>
          </a:p>
        </p:txBody>
      </p:sp>
      <p:sp>
        <p:nvSpPr>
          <p:cNvPr id="47" name="Rectangle 46"/>
          <p:cNvSpPr/>
          <p:nvPr/>
        </p:nvSpPr>
        <p:spPr>
          <a:xfrm>
            <a:off x="5562600" y="4495800"/>
            <a:ext cx="3288991" cy="276999"/>
          </a:xfrm>
          <a:prstGeom prst="rect">
            <a:avLst/>
          </a:prstGeom>
        </p:spPr>
        <p:txBody>
          <a:bodyPr wrap="square">
            <a:spAutoFit/>
          </a:bodyPr>
          <a:lstStyle/>
          <a:p>
            <a:pPr algn="ctr" eaLnBrk="1" fontAlgn="auto" hangingPunct="1">
              <a:spcBef>
                <a:spcPts val="0"/>
              </a:spcBef>
              <a:spcAft>
                <a:spcPts val="0"/>
              </a:spcAft>
              <a:defRPr/>
            </a:pPr>
            <a:r>
              <a:rPr lang="en-US" dirty="0">
                <a:solidFill>
                  <a:schemeClr val="tx1"/>
                </a:solidFill>
                <a:latin typeface="+mn-lt"/>
              </a:rPr>
              <a:t>Number of nodes with g(n) </a:t>
            </a:r>
            <a:r>
              <a:rPr lang="en-US" dirty="0">
                <a:solidFill>
                  <a:schemeClr val="tx1"/>
                </a:solidFill>
                <a:cs typeface="Arial" pitchFamily="34" charset="0"/>
              </a:rPr>
              <a:t>≤</a:t>
            </a:r>
            <a:r>
              <a:rPr lang="en-US" dirty="0">
                <a:solidFill>
                  <a:schemeClr val="tx1"/>
                </a:solidFill>
                <a:latin typeface="+mn-lt"/>
              </a:rPr>
              <a:t> C*</a:t>
            </a:r>
          </a:p>
        </p:txBody>
      </p:sp>
    </p:spTree>
    <p:extLst>
      <p:ext uri="{BB962C8B-B14F-4D97-AF65-F5344CB8AC3E}">
        <p14:creationId xmlns:p14="http://schemas.microsoft.com/office/powerpoint/2010/main" val="55143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demos</a:t>
            </a:r>
          </a:p>
        </p:txBody>
      </p:sp>
      <p:sp>
        <p:nvSpPr>
          <p:cNvPr id="3" name="Content Placeholder 2"/>
          <p:cNvSpPr>
            <a:spLocks noGrp="1"/>
          </p:cNvSpPr>
          <p:nvPr>
            <p:ph idx="1"/>
          </p:nvPr>
        </p:nvSpPr>
        <p:spPr/>
        <p:txBody>
          <a:bodyPr/>
          <a:lstStyle/>
          <a:p>
            <a:r>
              <a:rPr lang="en-US" dirty="0">
                <a:hlinkClick r:id="rId2"/>
              </a:rPr>
              <a:t>http://qiao.github.io/PathFinding.js/visual/</a:t>
            </a:r>
            <a:endParaRPr lang="en-US" dirty="0"/>
          </a:p>
          <a:p>
            <a:endParaRPr lang="en-US" dirty="0">
              <a:hlinkClick r:id=""/>
            </a:endParaRPr>
          </a:p>
          <a:p>
            <a:endParaRPr lang="en-US" dirty="0">
              <a:hlinkClick r:id=""/>
            </a:endParaRPr>
          </a:p>
          <a:p>
            <a:r>
              <a:rPr lang="en-US" dirty="0">
                <a:hlinkClick r:id=""/>
              </a:rPr>
              <a:t>http://bryukh.com/labyrinth-algorithms/</a:t>
            </a:r>
            <a:endParaRPr lang="en-US" dirty="0"/>
          </a:p>
          <a:p>
            <a:endParaRPr lang="en-US" dirty="0"/>
          </a:p>
          <a:p>
            <a:endParaRPr lang="en-US" dirty="0"/>
          </a:p>
        </p:txBody>
      </p:sp>
    </p:spTree>
    <p:extLst>
      <p:ext uri="{BB962C8B-B14F-4D97-AF65-F5344CB8AC3E}">
        <p14:creationId xmlns:p14="http://schemas.microsoft.com/office/powerpoint/2010/main" val="8912363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00200"/>
            <a:ext cx="7772400" cy="1470025"/>
          </a:xfrm>
        </p:spPr>
        <p:txBody>
          <a:bodyPr/>
          <a:lstStyle/>
          <a:p>
            <a:r>
              <a:rPr lang="en-US" dirty="0"/>
              <a:t>Lecture 9 </a:t>
            </a:r>
            <a:br>
              <a:rPr lang="en-US" dirty="0"/>
            </a:br>
            <a:r>
              <a:rPr lang="en-US" dirty="0"/>
              <a:t>Games and Adversarial Search</a:t>
            </a:r>
            <a:br>
              <a:rPr lang="en-US" b="1" dirty="0"/>
            </a:br>
            <a:endParaRPr lang="en-US" dirty="0"/>
          </a:p>
        </p:txBody>
      </p:sp>
      <p:sp>
        <p:nvSpPr>
          <p:cNvPr id="3" name="Subtitle 2"/>
          <p:cNvSpPr>
            <a:spLocks noGrp="1"/>
          </p:cNvSpPr>
          <p:nvPr>
            <p:ph type="subTitle" idx="1"/>
          </p:nvPr>
        </p:nvSpPr>
        <p:spPr>
          <a:xfrm>
            <a:off x="1222745" y="3600450"/>
            <a:ext cx="6400800" cy="1752600"/>
          </a:xfrm>
        </p:spPr>
        <p:txBody>
          <a:bodyPr/>
          <a:lstStyle/>
          <a:p>
            <a:r>
              <a:rPr lang="en-US" b="1" dirty="0">
                <a:ea typeface="inherit"/>
                <a:cs typeface="inherit"/>
              </a:rPr>
              <a:t>CS 180 – Intelligent Systems</a:t>
            </a:r>
            <a:endParaRPr lang="en-US" dirty="0"/>
          </a:p>
          <a:p>
            <a:endParaRPr lang="en-US" dirty="0"/>
          </a:p>
        </p:txBody>
      </p:sp>
      <p:sp>
        <p:nvSpPr>
          <p:cNvPr id="4" name="Rectangle 3"/>
          <p:cNvSpPr/>
          <p:nvPr/>
        </p:nvSpPr>
        <p:spPr>
          <a:xfrm>
            <a:off x="1981200" y="5361801"/>
            <a:ext cx="4572000" cy="1107996"/>
          </a:xfrm>
          <a:prstGeom prst="rect">
            <a:avLst/>
          </a:prstGeom>
        </p:spPr>
        <p:txBody>
          <a:bodyPr>
            <a:spAutoFit/>
          </a:bodyPr>
          <a:lstStyle/>
          <a:p>
            <a:pPr algn="ctr"/>
            <a:r>
              <a:rPr lang="en-US" b="1" dirty="0">
                <a:solidFill>
                  <a:schemeClr val="tx1"/>
                </a:solidFill>
              </a:rPr>
              <a:t>Dr. Victor Chen</a:t>
            </a:r>
          </a:p>
          <a:p>
            <a:pPr algn="ctr"/>
            <a:endParaRPr lang="en-US" dirty="0">
              <a:solidFill>
                <a:schemeClr val="tx1"/>
              </a:solidFill>
            </a:endParaRPr>
          </a:p>
          <a:p>
            <a:pPr algn="ctr"/>
            <a:r>
              <a:rPr lang="en-US" b="1">
                <a:solidFill>
                  <a:schemeClr val="tx1"/>
                </a:solidFill>
              </a:rPr>
              <a:t>Fall 2022</a:t>
            </a:r>
            <a:endParaRPr lang="en-US" b="1" dirty="0">
              <a:solidFill>
                <a:schemeClr val="tx1"/>
              </a:solidFill>
            </a:endParaRPr>
          </a:p>
          <a:p>
            <a:pPr algn="ctr"/>
            <a:endParaRPr lang="en-US" b="1" dirty="0">
              <a:solidFill>
                <a:schemeClr val="tx1"/>
              </a:solidFill>
            </a:endParaRPr>
          </a:p>
        </p:txBody>
      </p:sp>
    </p:spTree>
    <p:extLst>
      <p:ext uri="{BB962C8B-B14F-4D97-AF65-F5344CB8AC3E}">
        <p14:creationId xmlns:p14="http://schemas.microsoft.com/office/powerpoint/2010/main" val="3988411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ctrTitle"/>
          </p:nvPr>
        </p:nvSpPr>
        <p:spPr>
          <a:xfrm>
            <a:off x="533400" y="0"/>
            <a:ext cx="8153400" cy="1470025"/>
          </a:xfrm>
        </p:spPr>
        <p:txBody>
          <a:bodyPr/>
          <a:lstStyle/>
          <a:p>
            <a:r>
              <a:rPr lang="en-US" dirty="0"/>
              <a:t>Games and adversarial search</a:t>
            </a:r>
            <a:br>
              <a:rPr lang="en-US" dirty="0"/>
            </a:br>
            <a:endParaRPr lang="en-US" dirty="0"/>
          </a:p>
        </p:txBody>
      </p:sp>
      <p:pic>
        <p:nvPicPr>
          <p:cNvPr id="2" name="Picture 1"/>
          <p:cNvPicPr>
            <a:picLocks noChangeAspect="1"/>
          </p:cNvPicPr>
          <p:nvPr/>
        </p:nvPicPr>
        <p:blipFill>
          <a:blip r:embed="rId3"/>
          <a:stretch>
            <a:fillRect/>
          </a:stretch>
        </p:blipFill>
        <p:spPr>
          <a:xfrm>
            <a:off x="1447800" y="1752600"/>
            <a:ext cx="6483837" cy="3673549"/>
          </a:xfrm>
          <a:prstGeom prst="rect">
            <a:avLst/>
          </a:prstGeom>
        </p:spPr>
      </p:pic>
    </p:spTree>
    <p:extLst>
      <p:ext uri="{BB962C8B-B14F-4D97-AF65-F5344CB8AC3E}">
        <p14:creationId xmlns:p14="http://schemas.microsoft.com/office/powerpoint/2010/main" val="19426853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686800" cy="914400"/>
          </a:xfrm>
        </p:spPr>
        <p:txBody>
          <a:bodyPr/>
          <a:lstStyle/>
          <a:p>
            <a:r>
              <a:rPr lang="en-US" sz="3600" dirty="0"/>
              <a:t>Fully observable vs. partially observable</a:t>
            </a:r>
          </a:p>
        </p:txBody>
      </p:sp>
      <p:sp>
        <p:nvSpPr>
          <p:cNvPr id="3" name="Content Placeholder 2"/>
          <p:cNvSpPr>
            <a:spLocks noGrp="1"/>
          </p:cNvSpPr>
          <p:nvPr>
            <p:ph idx="1"/>
          </p:nvPr>
        </p:nvSpPr>
        <p:spPr>
          <a:xfrm>
            <a:off x="685800" y="990600"/>
            <a:ext cx="7772400" cy="5257800"/>
          </a:xfrm>
        </p:spPr>
        <p:txBody>
          <a:bodyPr/>
          <a:lstStyle/>
          <a:p>
            <a:r>
              <a:rPr lang="en-US" dirty="0"/>
              <a:t>Fully observable: The values of all the state variables are known to the agent</a:t>
            </a:r>
          </a:p>
          <a:p>
            <a:endParaRPr lang="en-US" dirty="0"/>
          </a:p>
        </p:txBody>
      </p:sp>
    </p:spTree>
    <p:extLst>
      <p:ext uri="{BB962C8B-B14F-4D97-AF65-F5344CB8AC3E}">
        <p14:creationId xmlns:p14="http://schemas.microsoft.com/office/powerpoint/2010/main" val="20873710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3600" dirty="0"/>
              <a:t>  Deterministic vs. stochastic</a:t>
            </a:r>
          </a:p>
        </p:txBody>
      </p:sp>
      <p:sp>
        <p:nvSpPr>
          <p:cNvPr id="3" name="Content Placeholder 2"/>
          <p:cNvSpPr>
            <a:spLocks noGrp="1"/>
          </p:cNvSpPr>
          <p:nvPr>
            <p:ph idx="1"/>
          </p:nvPr>
        </p:nvSpPr>
        <p:spPr/>
        <p:txBody>
          <a:bodyPr/>
          <a:lstStyle/>
          <a:p>
            <a:r>
              <a:rPr lang="en-US" dirty="0"/>
              <a:t>Deterministic: The next state is completely determined by the current state and the action being taken.</a:t>
            </a:r>
          </a:p>
          <a:p>
            <a:r>
              <a:rPr lang="en-US" dirty="0"/>
              <a:t>Otherwise,  stochastic (outcomes are controlled by chance)</a:t>
            </a:r>
          </a:p>
          <a:p>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21930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6" name="Oval 5"/>
          <p:cNvSpPr/>
          <p:nvPr/>
        </p:nvSpPr>
        <p:spPr>
          <a:xfrm>
            <a:off x="3733800" y="30480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81400" y="4267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91000" y="4648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800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05400" y="3886200"/>
            <a:ext cx="228600" cy="228600"/>
          </a:xfrm>
          <a:prstGeom prst="ellipse">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0" scaled="1"/>
            <a:tileRect/>
          </a:gra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endCxn id="6" idx="5"/>
          </p:cNvCxnSpPr>
          <p:nvPr/>
        </p:nvCxnSpPr>
        <p:spPr>
          <a:xfrm flipH="1" flipV="1">
            <a:off x="3928922" y="3243122"/>
            <a:ext cx="4479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3"/>
          </p:cNvCxnSpPr>
          <p:nvPr/>
        </p:nvCxnSpPr>
        <p:spPr>
          <a:xfrm flipV="1">
            <a:off x="4538522" y="3166922"/>
            <a:ext cx="295556"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7" idx="7"/>
          </p:cNvCxnSpPr>
          <p:nvPr/>
        </p:nvCxnSpPr>
        <p:spPr>
          <a:xfrm flipH="1">
            <a:off x="3776522" y="3852722"/>
            <a:ext cx="6003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0"/>
          </p:cNvCxnSpPr>
          <p:nvPr/>
        </p:nvCxnSpPr>
        <p:spPr>
          <a:xfrm flipH="1">
            <a:off x="4305300" y="3886200"/>
            <a:ext cx="152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1"/>
          </p:cNvCxnSpPr>
          <p:nvPr/>
        </p:nvCxnSpPr>
        <p:spPr>
          <a:xfrm>
            <a:off x="4572000" y="3771900"/>
            <a:ext cx="566878" cy="147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3602770" y="2976776"/>
            <a:ext cx="1649304" cy="1810581"/>
          </a:xfrm>
          <a:custGeom>
            <a:avLst/>
            <a:gdLst>
              <a:gd name="connsiteX0" fmla="*/ 64954 w 1510638"/>
              <a:gd name="connsiteY0" fmla="*/ 196546 h 1597234"/>
              <a:gd name="connsiteX1" fmla="*/ 1149070 w 1510638"/>
              <a:gd name="connsiteY1" fmla="*/ 1590344 h 1597234"/>
              <a:gd name="connsiteX2" fmla="*/ 1510442 w 1510638"/>
              <a:gd name="connsiteY2" fmla="*/ 702443 h 1597234"/>
              <a:gd name="connsiteX3" fmla="*/ 1180045 w 1510638"/>
              <a:gd name="connsiteY3" fmla="*/ 31356 h 1597234"/>
              <a:gd name="connsiteX4" fmla="*/ 75279 w 1510638"/>
              <a:gd name="connsiteY4" fmla="*/ 124275 h 1597234"/>
              <a:gd name="connsiteX5" fmla="*/ 95929 w 1510638"/>
              <a:gd name="connsiteY5" fmla="*/ 248168 h 1597234"/>
              <a:gd name="connsiteX0" fmla="*/ 131766 w 1643766"/>
              <a:gd name="connsiteY0" fmla="*/ 196546 h 1321409"/>
              <a:gd name="connsiteX1" fmla="*/ 49167 w 1643766"/>
              <a:gd name="connsiteY1" fmla="*/ 1311584 h 1321409"/>
              <a:gd name="connsiteX2" fmla="*/ 1577254 w 1643766"/>
              <a:gd name="connsiteY2" fmla="*/ 702443 h 1321409"/>
              <a:gd name="connsiteX3" fmla="*/ 1246857 w 1643766"/>
              <a:gd name="connsiteY3" fmla="*/ 31356 h 1321409"/>
              <a:gd name="connsiteX4" fmla="*/ 142091 w 1643766"/>
              <a:gd name="connsiteY4" fmla="*/ 124275 h 1321409"/>
              <a:gd name="connsiteX5" fmla="*/ 162741 w 1643766"/>
              <a:gd name="connsiteY5" fmla="*/ 248168 h 1321409"/>
              <a:gd name="connsiteX0" fmla="*/ 167794 w 1679794"/>
              <a:gd name="connsiteY0" fmla="*/ 210329 h 1335192"/>
              <a:gd name="connsiteX1" fmla="*/ 85195 w 1679794"/>
              <a:gd name="connsiteY1" fmla="*/ 1325367 h 1335192"/>
              <a:gd name="connsiteX2" fmla="*/ 1613282 w 1679794"/>
              <a:gd name="connsiteY2" fmla="*/ 716226 h 1335192"/>
              <a:gd name="connsiteX3" fmla="*/ 1282885 w 1679794"/>
              <a:gd name="connsiteY3" fmla="*/ 45139 h 1335192"/>
              <a:gd name="connsiteX4" fmla="*/ 178119 w 1679794"/>
              <a:gd name="connsiteY4" fmla="*/ 138058 h 1335192"/>
              <a:gd name="connsiteX5" fmla="*/ 2596 w 1679794"/>
              <a:gd name="connsiteY5" fmla="*/ 757524 h 1335192"/>
              <a:gd name="connsiteX0" fmla="*/ 232147 w 1744147"/>
              <a:gd name="connsiteY0" fmla="*/ 210329 h 1325659"/>
              <a:gd name="connsiteX1" fmla="*/ 66949 w 1744147"/>
              <a:gd name="connsiteY1" fmla="*/ 788498 h 1325659"/>
              <a:gd name="connsiteX2" fmla="*/ 149548 w 1744147"/>
              <a:gd name="connsiteY2" fmla="*/ 1325367 h 1325659"/>
              <a:gd name="connsiteX3" fmla="*/ 1677635 w 1744147"/>
              <a:gd name="connsiteY3" fmla="*/ 716226 h 1325659"/>
              <a:gd name="connsiteX4" fmla="*/ 1347238 w 1744147"/>
              <a:gd name="connsiteY4" fmla="*/ 45139 h 1325659"/>
              <a:gd name="connsiteX5" fmla="*/ 242472 w 1744147"/>
              <a:gd name="connsiteY5" fmla="*/ 138058 h 1325659"/>
              <a:gd name="connsiteX6" fmla="*/ 66949 w 1744147"/>
              <a:gd name="connsiteY6" fmla="*/ 757524 h 1325659"/>
              <a:gd name="connsiteX0" fmla="*/ 167795 w 1638455"/>
              <a:gd name="connsiteY0" fmla="*/ 210329 h 1759128"/>
              <a:gd name="connsiteX1" fmla="*/ 2597 w 1638455"/>
              <a:gd name="connsiteY1" fmla="*/ 788498 h 1759128"/>
              <a:gd name="connsiteX2" fmla="*/ 715016 w 1638455"/>
              <a:gd name="connsiteY2" fmla="*/ 1758993 h 1759128"/>
              <a:gd name="connsiteX3" fmla="*/ 1613283 w 1638455"/>
              <a:gd name="connsiteY3" fmla="*/ 716226 h 1759128"/>
              <a:gd name="connsiteX4" fmla="*/ 1282886 w 1638455"/>
              <a:gd name="connsiteY4" fmla="*/ 45139 h 1759128"/>
              <a:gd name="connsiteX5" fmla="*/ 178120 w 1638455"/>
              <a:gd name="connsiteY5" fmla="*/ 138058 h 1759128"/>
              <a:gd name="connsiteX6" fmla="*/ 2597 w 1638455"/>
              <a:gd name="connsiteY6" fmla="*/ 757524 h 1759128"/>
              <a:gd name="connsiteX0" fmla="*/ 0 w 1801057"/>
              <a:gd name="connsiteY0" fmla="*/ 354871 h 1759128"/>
              <a:gd name="connsiteX1" fmla="*/ 165199 w 1801057"/>
              <a:gd name="connsiteY1" fmla="*/ 788498 h 1759128"/>
              <a:gd name="connsiteX2" fmla="*/ 877618 w 1801057"/>
              <a:gd name="connsiteY2" fmla="*/ 1758993 h 1759128"/>
              <a:gd name="connsiteX3" fmla="*/ 1775885 w 1801057"/>
              <a:gd name="connsiteY3" fmla="*/ 716226 h 1759128"/>
              <a:gd name="connsiteX4" fmla="*/ 1445488 w 1801057"/>
              <a:gd name="connsiteY4" fmla="*/ 45139 h 1759128"/>
              <a:gd name="connsiteX5" fmla="*/ 340722 w 1801057"/>
              <a:gd name="connsiteY5" fmla="*/ 138058 h 1759128"/>
              <a:gd name="connsiteX6" fmla="*/ 165199 w 1801057"/>
              <a:gd name="connsiteY6" fmla="*/ 757524 h 1759128"/>
              <a:gd name="connsiteX0" fmla="*/ 175523 w 1976580"/>
              <a:gd name="connsiteY0" fmla="*/ 338127 h 1742384"/>
              <a:gd name="connsiteX1" fmla="*/ 340722 w 1976580"/>
              <a:gd name="connsiteY1" fmla="*/ 771754 h 1742384"/>
              <a:gd name="connsiteX2" fmla="*/ 1053141 w 1976580"/>
              <a:gd name="connsiteY2" fmla="*/ 1742249 h 1742384"/>
              <a:gd name="connsiteX3" fmla="*/ 1951408 w 1976580"/>
              <a:gd name="connsiteY3" fmla="*/ 699482 h 1742384"/>
              <a:gd name="connsiteX4" fmla="*/ 1621011 w 1976580"/>
              <a:gd name="connsiteY4" fmla="*/ 28395 h 1742384"/>
              <a:gd name="connsiteX5" fmla="*/ 516245 w 1976580"/>
              <a:gd name="connsiteY5" fmla="*/ 121314 h 1742384"/>
              <a:gd name="connsiteX6" fmla="*/ 0 w 1976580"/>
              <a:gd name="connsiteY6" fmla="*/ 90341 h 1742384"/>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7" fmla="*/ 0 w 1801057"/>
              <a:gd name="connsiteY7" fmla="*/ 342889 h 1747146"/>
              <a:gd name="connsiteX0" fmla="*/ 1001 w 1802058"/>
              <a:gd name="connsiteY0" fmla="*/ 34288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342889 h 1747146"/>
              <a:gd name="connsiteX0" fmla="*/ 1001 w 1802058"/>
              <a:gd name="connsiteY0" fmla="*/ 87975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879759 h 1747146"/>
              <a:gd name="connsiteX0" fmla="*/ 0 w 1780407"/>
              <a:gd name="connsiteY0" fmla="*/ 332565 h 1747146"/>
              <a:gd name="connsiteX1" fmla="*/ 144549 w 1780407"/>
              <a:gd name="connsiteY1" fmla="*/ 776516 h 1747146"/>
              <a:gd name="connsiteX2" fmla="*/ 856968 w 1780407"/>
              <a:gd name="connsiteY2" fmla="*/ 1747011 h 1747146"/>
              <a:gd name="connsiteX3" fmla="*/ 1755235 w 1780407"/>
              <a:gd name="connsiteY3" fmla="*/ 704244 h 1747146"/>
              <a:gd name="connsiteX4" fmla="*/ 1424838 w 1780407"/>
              <a:gd name="connsiteY4" fmla="*/ 33157 h 1747146"/>
              <a:gd name="connsiteX5" fmla="*/ 320072 w 1780407"/>
              <a:gd name="connsiteY5" fmla="*/ 126076 h 1747146"/>
              <a:gd name="connsiteX6" fmla="*/ 0 w 1780407"/>
              <a:gd name="connsiteY6" fmla="*/ 332565 h 1747146"/>
              <a:gd name="connsiteX0" fmla="*/ 0 w 1780407"/>
              <a:gd name="connsiteY0" fmla="*/ 332565 h 1763397"/>
              <a:gd name="connsiteX1" fmla="*/ 144549 w 1780407"/>
              <a:gd name="connsiteY1" fmla="*/ 1292738 h 1763397"/>
              <a:gd name="connsiteX2" fmla="*/ 856968 w 1780407"/>
              <a:gd name="connsiteY2" fmla="*/ 1747011 h 1763397"/>
              <a:gd name="connsiteX3" fmla="*/ 1755235 w 1780407"/>
              <a:gd name="connsiteY3" fmla="*/ 704244 h 1763397"/>
              <a:gd name="connsiteX4" fmla="*/ 1424838 w 1780407"/>
              <a:gd name="connsiteY4" fmla="*/ 33157 h 1763397"/>
              <a:gd name="connsiteX5" fmla="*/ 320072 w 1780407"/>
              <a:gd name="connsiteY5" fmla="*/ 126076 h 1763397"/>
              <a:gd name="connsiteX6" fmla="*/ 0 w 1780407"/>
              <a:gd name="connsiteY6" fmla="*/ 332565 h 1763397"/>
              <a:gd name="connsiteX0" fmla="*/ 0 w 1780407"/>
              <a:gd name="connsiteY0" fmla="*/ 332565 h 1769716"/>
              <a:gd name="connsiteX1" fmla="*/ 144549 w 1780407"/>
              <a:gd name="connsiteY1" fmla="*/ 1292738 h 1769716"/>
              <a:gd name="connsiteX2" fmla="*/ 856968 w 1780407"/>
              <a:gd name="connsiteY2" fmla="*/ 1747011 h 1769716"/>
              <a:gd name="connsiteX3" fmla="*/ 1755235 w 1780407"/>
              <a:gd name="connsiteY3" fmla="*/ 704244 h 1769716"/>
              <a:gd name="connsiteX4" fmla="*/ 1424838 w 1780407"/>
              <a:gd name="connsiteY4" fmla="*/ 33157 h 1769716"/>
              <a:gd name="connsiteX5" fmla="*/ 320072 w 1780407"/>
              <a:gd name="connsiteY5" fmla="*/ 126076 h 1769716"/>
              <a:gd name="connsiteX6" fmla="*/ 0 w 1780407"/>
              <a:gd name="connsiteY6" fmla="*/ 332565 h 1769716"/>
              <a:gd name="connsiteX0" fmla="*/ 0 w 1780407"/>
              <a:gd name="connsiteY0" fmla="*/ 332565 h 1770380"/>
              <a:gd name="connsiteX1" fmla="*/ 144549 w 1780407"/>
              <a:gd name="connsiteY1" fmla="*/ 1292738 h 1770380"/>
              <a:gd name="connsiteX2" fmla="*/ 856968 w 1780407"/>
              <a:gd name="connsiteY2" fmla="*/ 1747011 h 1770380"/>
              <a:gd name="connsiteX3" fmla="*/ 1755235 w 1780407"/>
              <a:gd name="connsiteY3" fmla="*/ 704244 h 1770380"/>
              <a:gd name="connsiteX4" fmla="*/ 1424838 w 1780407"/>
              <a:gd name="connsiteY4" fmla="*/ 33157 h 1770380"/>
              <a:gd name="connsiteX5" fmla="*/ 320072 w 1780407"/>
              <a:gd name="connsiteY5" fmla="*/ 126076 h 1770380"/>
              <a:gd name="connsiteX6" fmla="*/ 0 w 1780407"/>
              <a:gd name="connsiteY6" fmla="*/ 332565 h 1770380"/>
              <a:gd name="connsiteX0" fmla="*/ 0 w 1751930"/>
              <a:gd name="connsiteY0" fmla="*/ 352362 h 1775716"/>
              <a:gd name="connsiteX1" fmla="*/ 144549 w 1751930"/>
              <a:gd name="connsiteY1" fmla="*/ 1312535 h 1775716"/>
              <a:gd name="connsiteX2" fmla="*/ 856968 w 1751930"/>
              <a:gd name="connsiteY2" fmla="*/ 1766808 h 1775716"/>
              <a:gd name="connsiteX3" fmla="*/ 1724260 w 1751930"/>
              <a:gd name="connsiteY3" fmla="*/ 1002801 h 1775716"/>
              <a:gd name="connsiteX4" fmla="*/ 1424838 w 1751930"/>
              <a:gd name="connsiteY4" fmla="*/ 52954 h 1775716"/>
              <a:gd name="connsiteX5" fmla="*/ 320072 w 1751930"/>
              <a:gd name="connsiteY5" fmla="*/ 145873 h 1775716"/>
              <a:gd name="connsiteX6" fmla="*/ 0 w 1751930"/>
              <a:gd name="connsiteY6" fmla="*/ 352362 h 1775716"/>
              <a:gd name="connsiteX0" fmla="*/ 217446 w 1649304"/>
              <a:gd name="connsiteY0" fmla="*/ 182496 h 1810581"/>
              <a:gd name="connsiteX1" fmla="*/ 41923 w 1649304"/>
              <a:gd name="connsiteY1" fmla="*/ 1349158 h 1810581"/>
              <a:gd name="connsiteX2" fmla="*/ 754342 w 1649304"/>
              <a:gd name="connsiteY2" fmla="*/ 1803431 h 1810581"/>
              <a:gd name="connsiteX3" fmla="*/ 1621634 w 1649304"/>
              <a:gd name="connsiteY3" fmla="*/ 1039424 h 1810581"/>
              <a:gd name="connsiteX4" fmla="*/ 1322212 w 1649304"/>
              <a:gd name="connsiteY4" fmla="*/ 89577 h 1810581"/>
              <a:gd name="connsiteX5" fmla="*/ 217446 w 1649304"/>
              <a:gd name="connsiteY5" fmla="*/ 182496 h 181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9304" h="1810581">
                <a:moveTo>
                  <a:pt x="217446" y="182496"/>
                </a:moveTo>
                <a:cubicBezTo>
                  <a:pt x="4065" y="392426"/>
                  <a:pt x="-47560" y="1079002"/>
                  <a:pt x="41923" y="1349158"/>
                </a:cubicBezTo>
                <a:cubicBezTo>
                  <a:pt x="131406" y="1619314"/>
                  <a:pt x="491057" y="1855053"/>
                  <a:pt x="754342" y="1803431"/>
                </a:cubicBezTo>
                <a:cubicBezTo>
                  <a:pt x="1017627" y="1751809"/>
                  <a:pt x="1526989" y="1325066"/>
                  <a:pt x="1621634" y="1039424"/>
                </a:cubicBezTo>
                <a:cubicBezTo>
                  <a:pt x="1716279" y="753782"/>
                  <a:pt x="1556243" y="232398"/>
                  <a:pt x="1322212" y="89577"/>
                </a:cubicBezTo>
                <a:cubicBezTo>
                  <a:pt x="1088181" y="-53244"/>
                  <a:pt x="430827" y="-27434"/>
                  <a:pt x="217446" y="182496"/>
                </a:cubicBezTo>
                <a:close/>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Oval 64"/>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7279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game environments</a:t>
            </a:r>
          </a:p>
        </p:txBody>
      </p:sp>
      <p:graphicFrame>
        <p:nvGraphicFramePr>
          <p:cNvPr id="6" name="Content Placeholder 3"/>
          <p:cNvGraphicFramePr>
            <a:graphicFrameLocks/>
          </p:cNvGraphicFramePr>
          <p:nvPr/>
        </p:nvGraphicFramePr>
        <p:xfrm>
          <a:off x="983964" y="2133600"/>
          <a:ext cx="7474236" cy="2335454"/>
        </p:xfrm>
        <a:graphic>
          <a:graphicData uri="http://schemas.openxmlformats.org/drawingml/2006/table">
            <a:tbl>
              <a:tblPr firstRow="1" bandRow="1">
                <a:tableStyleId>{5C22544A-7EE6-4342-B048-85BDC9FD1C3A}</a:tableStyleId>
              </a:tblPr>
              <a:tblGrid>
                <a:gridCol w="2491412">
                  <a:extLst>
                    <a:ext uri="{9D8B030D-6E8A-4147-A177-3AD203B41FA5}">
                      <a16:colId xmlns:a16="http://schemas.microsoft.com/office/drawing/2014/main" val="20000"/>
                    </a:ext>
                  </a:extLst>
                </a:gridCol>
                <a:gridCol w="2491412">
                  <a:extLst>
                    <a:ext uri="{9D8B030D-6E8A-4147-A177-3AD203B41FA5}">
                      <a16:colId xmlns:a16="http://schemas.microsoft.com/office/drawing/2014/main" val="20001"/>
                    </a:ext>
                  </a:extLst>
                </a:gridCol>
                <a:gridCol w="2491412">
                  <a:extLst>
                    <a:ext uri="{9D8B030D-6E8A-4147-A177-3AD203B41FA5}">
                      <a16:colId xmlns:a16="http://schemas.microsoft.com/office/drawing/2014/main" val="20002"/>
                    </a:ext>
                  </a:extLst>
                </a:gridCol>
              </a:tblGrid>
              <a:tr h="524578">
                <a:tc>
                  <a:txBody>
                    <a:bodyPr/>
                    <a:lstStyle/>
                    <a:p>
                      <a:pPr algn="ctr"/>
                      <a:endParaRPr lang="en-US" sz="1400" dirty="0"/>
                    </a:p>
                  </a:txBody>
                  <a:tcPr/>
                </a:tc>
                <a:tc>
                  <a:txBody>
                    <a:bodyPr/>
                    <a:lstStyle/>
                    <a:p>
                      <a:pPr algn="ctr"/>
                      <a:r>
                        <a:rPr lang="en-US" sz="1400" dirty="0">
                          <a:solidFill>
                            <a:schemeClr val="tx1"/>
                          </a:solidFill>
                        </a:rPr>
                        <a:t>Deterministic</a:t>
                      </a:r>
                    </a:p>
                  </a:txBody>
                  <a:tcPr/>
                </a:tc>
                <a:tc>
                  <a:txBody>
                    <a:bodyPr/>
                    <a:lstStyle/>
                    <a:p>
                      <a:pPr algn="ctr"/>
                      <a:r>
                        <a:rPr lang="en-US" sz="1400" dirty="0">
                          <a:solidFill>
                            <a:schemeClr val="tx1"/>
                          </a:solidFill>
                        </a:rPr>
                        <a:t>Stochastic</a:t>
                      </a:r>
                    </a:p>
                  </a:txBody>
                  <a:tcPr/>
                </a:tc>
                <a:extLst>
                  <a:ext uri="{0D108BD9-81ED-4DB2-BD59-A6C34878D82A}">
                    <a16:rowId xmlns:a16="http://schemas.microsoft.com/office/drawing/2014/main" val="10000"/>
                  </a:ext>
                </a:extLst>
              </a:tr>
              <a:tr h="905438">
                <a:tc>
                  <a:txBody>
                    <a:bodyPr/>
                    <a:lstStyle/>
                    <a:p>
                      <a:r>
                        <a:rPr lang="en-US" sz="1400" dirty="0"/>
                        <a:t>Perfect</a:t>
                      </a:r>
                      <a:r>
                        <a:rPr lang="en-US" sz="1400" baseline="0" dirty="0"/>
                        <a:t> information</a:t>
                      </a:r>
                      <a:br>
                        <a:rPr lang="en-US" sz="1400" baseline="0" dirty="0"/>
                      </a:br>
                      <a:r>
                        <a:rPr lang="en-US" sz="1400" baseline="0" dirty="0"/>
                        <a:t>(fully observable)</a:t>
                      </a:r>
                      <a:endParaRPr lang="en-US" sz="1400" dirty="0"/>
                    </a:p>
                  </a:txBody>
                  <a:tcPr/>
                </a:tc>
                <a:tc>
                  <a:txBody>
                    <a:bodyPr/>
                    <a:lstStyle/>
                    <a:p>
                      <a:endParaRPr lang="en-US" sz="1400" dirty="0">
                        <a:solidFill>
                          <a:schemeClr val="tx1"/>
                        </a:solidFill>
                      </a:endParaRPr>
                    </a:p>
                  </a:txBody>
                  <a:tcPr/>
                </a:tc>
                <a:tc>
                  <a:txBody>
                    <a:bodyPr/>
                    <a:lstStyle/>
                    <a:p>
                      <a:endParaRPr lang="en-US" sz="1400" dirty="0">
                        <a:solidFill>
                          <a:schemeClr val="tx1"/>
                        </a:solidFill>
                      </a:endParaRPr>
                    </a:p>
                  </a:txBody>
                  <a:tcPr/>
                </a:tc>
                <a:extLst>
                  <a:ext uri="{0D108BD9-81ED-4DB2-BD59-A6C34878D82A}">
                    <a16:rowId xmlns:a16="http://schemas.microsoft.com/office/drawing/2014/main" val="10001"/>
                  </a:ext>
                </a:extLst>
              </a:tr>
              <a:tr h="905438">
                <a:tc>
                  <a:txBody>
                    <a:bodyPr/>
                    <a:lstStyle/>
                    <a:p>
                      <a:r>
                        <a:rPr lang="en-US" sz="1400" dirty="0"/>
                        <a:t>Imperfect information</a:t>
                      </a:r>
                    </a:p>
                    <a:p>
                      <a:r>
                        <a:rPr lang="en-US" sz="1400" dirty="0"/>
                        <a:t>(partially observable)</a:t>
                      </a:r>
                    </a:p>
                  </a:txBody>
                  <a:tcPr/>
                </a:tc>
                <a:tc>
                  <a:txBody>
                    <a:bodyPr/>
                    <a:lstStyle/>
                    <a:p>
                      <a:endParaRPr lang="en-US" sz="1400" dirty="0">
                        <a:solidFill>
                          <a:schemeClr val="tx1"/>
                        </a:solidFill>
                      </a:endParaRPr>
                    </a:p>
                  </a:txBody>
                  <a:tcPr/>
                </a:tc>
                <a:tc>
                  <a:txBody>
                    <a:bodyPr/>
                    <a:lstStyle/>
                    <a:p>
                      <a:endParaRPr lang="en-US" sz="1400"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3736675" y="2870045"/>
            <a:ext cx="1670649" cy="276999"/>
          </a:xfrm>
          <a:prstGeom prst="rect">
            <a:avLst/>
          </a:prstGeom>
        </p:spPr>
        <p:txBody>
          <a:bodyPr wrap="none">
            <a:spAutoFit/>
          </a:bodyPr>
          <a:lstStyle/>
          <a:p>
            <a:r>
              <a:rPr lang="en-US" dirty="0">
                <a:solidFill>
                  <a:schemeClr val="tx1"/>
                </a:solidFill>
              </a:rPr>
              <a:t>Chess, checkers, go</a:t>
            </a:r>
          </a:p>
        </p:txBody>
      </p:sp>
      <p:sp>
        <p:nvSpPr>
          <p:cNvPr id="4" name="Rectangle 3"/>
          <p:cNvSpPr/>
          <p:nvPr/>
        </p:nvSpPr>
        <p:spPr>
          <a:xfrm>
            <a:off x="5934539" y="2988455"/>
            <a:ext cx="2569335" cy="276999"/>
          </a:xfrm>
          <a:prstGeom prst="rect">
            <a:avLst/>
          </a:prstGeom>
        </p:spPr>
        <p:txBody>
          <a:bodyPr wrap="square">
            <a:spAutoFit/>
          </a:bodyPr>
          <a:lstStyle/>
          <a:p>
            <a:r>
              <a:rPr lang="en-US" dirty="0">
                <a:solidFill>
                  <a:schemeClr val="tx1"/>
                </a:solidFill>
              </a:rPr>
              <a:t>Monopoly</a:t>
            </a:r>
          </a:p>
        </p:txBody>
      </p:sp>
      <p:sp>
        <p:nvSpPr>
          <p:cNvPr id="5" name="Rectangle 4"/>
          <p:cNvSpPr/>
          <p:nvPr/>
        </p:nvSpPr>
        <p:spPr>
          <a:xfrm>
            <a:off x="3790499" y="3777853"/>
            <a:ext cx="1597324" cy="276999"/>
          </a:xfrm>
          <a:prstGeom prst="rect">
            <a:avLst/>
          </a:prstGeom>
        </p:spPr>
        <p:txBody>
          <a:bodyPr wrap="square">
            <a:spAutoFit/>
          </a:bodyPr>
          <a:lstStyle/>
          <a:p>
            <a:r>
              <a:rPr lang="en-US" dirty="0">
                <a:solidFill>
                  <a:schemeClr val="tx1"/>
                </a:solidFill>
              </a:rPr>
              <a:t>Crossword puzzle</a:t>
            </a:r>
          </a:p>
        </p:txBody>
      </p:sp>
      <p:sp>
        <p:nvSpPr>
          <p:cNvPr id="8" name="Rectangle 7"/>
          <p:cNvSpPr/>
          <p:nvPr/>
        </p:nvSpPr>
        <p:spPr>
          <a:xfrm>
            <a:off x="1178810" y="6482570"/>
            <a:ext cx="1488190" cy="276999"/>
          </a:xfrm>
          <a:prstGeom prst="rect">
            <a:avLst/>
          </a:prstGeom>
        </p:spPr>
        <p:txBody>
          <a:bodyPr wrap="square">
            <a:spAutoFit/>
          </a:bodyPr>
          <a:lstStyle/>
          <a:p>
            <a:r>
              <a:rPr lang="en-US" dirty="0">
                <a:solidFill>
                  <a:schemeClr val="tx1"/>
                </a:solidFill>
              </a:rPr>
              <a:t>Crossword puzzle</a:t>
            </a:r>
          </a:p>
        </p:txBody>
      </p:sp>
      <p:sp>
        <p:nvSpPr>
          <p:cNvPr id="9" name="Rectangle 8"/>
          <p:cNvSpPr/>
          <p:nvPr/>
        </p:nvSpPr>
        <p:spPr>
          <a:xfrm>
            <a:off x="3721841" y="6482570"/>
            <a:ext cx="1154959" cy="276999"/>
          </a:xfrm>
          <a:prstGeom prst="rect">
            <a:avLst/>
          </a:prstGeom>
        </p:spPr>
        <p:txBody>
          <a:bodyPr wrap="square">
            <a:spAutoFit/>
          </a:bodyPr>
          <a:lstStyle/>
          <a:p>
            <a:r>
              <a:rPr lang="en-US" dirty="0">
                <a:solidFill>
                  <a:schemeClr val="tx1"/>
                </a:solidFill>
              </a:rPr>
              <a:t>Monopoly</a:t>
            </a:r>
          </a:p>
        </p:txBody>
      </p:sp>
      <p:grpSp>
        <p:nvGrpSpPr>
          <p:cNvPr id="15" name="Group 14"/>
          <p:cNvGrpSpPr/>
          <p:nvPr/>
        </p:nvGrpSpPr>
        <p:grpSpPr>
          <a:xfrm>
            <a:off x="5867400" y="3809956"/>
            <a:ext cx="2564618" cy="2949613"/>
            <a:chOff x="5867400" y="3809956"/>
            <a:chExt cx="2564618" cy="2949613"/>
          </a:xfrm>
        </p:grpSpPr>
        <p:sp>
          <p:nvSpPr>
            <p:cNvPr id="7" name="Rectangle 6"/>
            <p:cNvSpPr/>
            <p:nvPr/>
          </p:nvSpPr>
          <p:spPr>
            <a:xfrm>
              <a:off x="6248400" y="3809956"/>
              <a:ext cx="1888188" cy="276999"/>
            </a:xfrm>
            <a:prstGeom prst="rect">
              <a:avLst/>
            </a:prstGeom>
          </p:spPr>
          <p:txBody>
            <a:bodyPr wrap="square">
              <a:spAutoFit/>
            </a:bodyPr>
            <a:lstStyle/>
            <a:p>
              <a:r>
                <a:rPr lang="en-US" dirty="0">
                  <a:solidFill>
                    <a:schemeClr val="tx1"/>
                  </a:solidFill>
                </a:rPr>
                <a:t>Scrabble, poker, bridge</a:t>
              </a:r>
            </a:p>
          </p:txBody>
        </p:sp>
        <p:pic>
          <p:nvPicPr>
            <p:cNvPr id="2056" name="Picture 8" descr="Image result for bridge ga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555371"/>
              <a:ext cx="2564618" cy="192346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686141" y="6482570"/>
              <a:ext cx="1010059" cy="276999"/>
            </a:xfrm>
            <a:prstGeom prst="rect">
              <a:avLst/>
            </a:prstGeom>
          </p:spPr>
          <p:txBody>
            <a:bodyPr wrap="square">
              <a:spAutoFit/>
            </a:bodyPr>
            <a:lstStyle/>
            <a:p>
              <a:r>
                <a:rPr lang="en-US" dirty="0">
                  <a:solidFill>
                    <a:schemeClr val="tx1"/>
                  </a:solidFill>
                </a:rPr>
                <a:t>Bridge</a:t>
              </a:r>
            </a:p>
          </p:txBody>
        </p:sp>
      </p:grpSp>
      <p:pic>
        <p:nvPicPr>
          <p:cNvPr id="11" name="Picture 10"/>
          <p:cNvPicPr>
            <a:picLocks noChangeAspect="1"/>
          </p:cNvPicPr>
          <p:nvPr/>
        </p:nvPicPr>
        <p:blipFill>
          <a:blip r:embed="rId4"/>
          <a:stretch>
            <a:fillRect/>
          </a:stretch>
        </p:blipFill>
        <p:spPr>
          <a:xfrm>
            <a:off x="3180675" y="4462115"/>
            <a:ext cx="2087642" cy="2044819"/>
          </a:xfrm>
          <a:prstGeom prst="rect">
            <a:avLst/>
          </a:prstGeom>
        </p:spPr>
      </p:pic>
      <p:sp>
        <p:nvSpPr>
          <p:cNvPr id="12" name="Rectangle 11"/>
          <p:cNvSpPr/>
          <p:nvPr/>
        </p:nvSpPr>
        <p:spPr>
          <a:xfrm>
            <a:off x="609599" y="993590"/>
            <a:ext cx="8077201" cy="846386"/>
          </a:xfrm>
          <a:prstGeom prst="rect">
            <a:avLst/>
          </a:prstGeom>
        </p:spPr>
        <p:txBody>
          <a:bodyPr wrap="square">
            <a:spAutoFit/>
          </a:bodyPr>
          <a:lstStyle/>
          <a:p>
            <a:pPr algn="l"/>
            <a:r>
              <a:rPr lang="en-US" sz="1400" dirty="0">
                <a:solidFill>
                  <a:srgbClr val="0000FF"/>
                </a:solidFill>
              </a:rPr>
              <a:t>Fully observable</a:t>
            </a:r>
            <a:r>
              <a:rPr lang="en-US" sz="1400" dirty="0">
                <a:solidFill>
                  <a:srgbClr val="FF0000"/>
                </a:solidFill>
              </a:rPr>
              <a:t>: The values of all the state variables are known to the agent</a:t>
            </a:r>
          </a:p>
          <a:p>
            <a:pPr algn="l"/>
            <a:r>
              <a:rPr lang="en-US" sz="1400" dirty="0">
                <a:solidFill>
                  <a:srgbClr val="0000FF"/>
                </a:solidFill>
              </a:rPr>
              <a:t>Deterministic</a:t>
            </a:r>
            <a:r>
              <a:rPr lang="en-US" sz="1400" dirty="0">
                <a:solidFill>
                  <a:srgbClr val="FF0000"/>
                </a:solidFill>
              </a:rPr>
              <a:t>: The next state is completely determined by the current state and the action being taken. </a:t>
            </a:r>
          </a:p>
        </p:txBody>
      </p:sp>
      <p:pic>
        <p:nvPicPr>
          <p:cNvPr id="13" name="Picture 12"/>
          <p:cNvPicPr>
            <a:picLocks noChangeAspect="1"/>
          </p:cNvPicPr>
          <p:nvPr/>
        </p:nvPicPr>
        <p:blipFill>
          <a:blip r:embed="rId5"/>
          <a:stretch>
            <a:fillRect/>
          </a:stretch>
        </p:blipFill>
        <p:spPr>
          <a:xfrm>
            <a:off x="437699" y="4555371"/>
            <a:ext cx="2508243" cy="1898432"/>
          </a:xfrm>
          <a:prstGeom prst="rect">
            <a:avLst/>
          </a:prstGeom>
        </p:spPr>
      </p:pic>
    </p:spTree>
    <p:extLst>
      <p:ext uri="{BB962C8B-B14F-4D97-AF65-F5344CB8AC3E}">
        <p14:creationId xmlns:p14="http://schemas.microsoft.com/office/powerpoint/2010/main" val="3863845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focus</a:t>
            </a:r>
          </a:p>
        </p:txBody>
      </p:sp>
      <p:sp>
        <p:nvSpPr>
          <p:cNvPr id="3" name="Content Placeholder 2"/>
          <p:cNvSpPr>
            <a:spLocks noGrp="1"/>
          </p:cNvSpPr>
          <p:nvPr>
            <p:ph idx="1"/>
          </p:nvPr>
        </p:nvSpPr>
        <p:spPr/>
        <p:txBody>
          <a:bodyPr/>
          <a:lstStyle/>
          <a:p>
            <a:r>
              <a:rPr lang="en-US" altLang="zh-CN" dirty="0"/>
              <a:t>In CSC180,  we mainly focus on</a:t>
            </a:r>
            <a:r>
              <a:rPr lang="en-US" dirty="0"/>
              <a:t> deterministic, fully observable, zero-sum games.</a:t>
            </a:r>
          </a:p>
          <a:p>
            <a:pPr lvl="1"/>
            <a:r>
              <a:rPr lang="en-US" sz="1800" dirty="0">
                <a:solidFill>
                  <a:srgbClr val="FF0000"/>
                </a:solidFill>
              </a:rPr>
              <a:t>Go, chess, checkers</a:t>
            </a:r>
          </a:p>
          <a:p>
            <a:r>
              <a:rPr lang="en-US" dirty="0"/>
              <a:t> </a:t>
            </a:r>
          </a:p>
        </p:txBody>
      </p:sp>
      <p:pic>
        <p:nvPicPr>
          <p:cNvPr id="4" name="Picture 3"/>
          <p:cNvPicPr>
            <a:picLocks noChangeAspect="1"/>
          </p:cNvPicPr>
          <p:nvPr/>
        </p:nvPicPr>
        <p:blipFill>
          <a:blip r:embed="rId2"/>
          <a:stretch>
            <a:fillRect/>
          </a:stretch>
        </p:blipFill>
        <p:spPr>
          <a:xfrm>
            <a:off x="2819400" y="2743200"/>
            <a:ext cx="3870960" cy="3657600"/>
          </a:xfrm>
          <a:prstGeom prst="rect">
            <a:avLst/>
          </a:prstGeom>
        </p:spPr>
      </p:pic>
    </p:spTree>
    <p:extLst>
      <p:ext uri="{BB962C8B-B14F-4D97-AF65-F5344CB8AC3E}">
        <p14:creationId xmlns:p14="http://schemas.microsoft.com/office/powerpoint/2010/main" val="28123724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Zero-sum games</a:t>
            </a:r>
          </a:p>
        </p:txBody>
      </p:sp>
      <p:sp>
        <p:nvSpPr>
          <p:cNvPr id="3" name="Content Placeholder 2"/>
          <p:cNvSpPr>
            <a:spLocks noGrp="1"/>
          </p:cNvSpPr>
          <p:nvPr>
            <p:ph idx="1"/>
          </p:nvPr>
        </p:nvSpPr>
        <p:spPr>
          <a:xfrm>
            <a:off x="685800" y="914400"/>
            <a:ext cx="8077200" cy="5257800"/>
          </a:xfrm>
        </p:spPr>
        <p:txBody>
          <a:bodyPr/>
          <a:lstStyle/>
          <a:p>
            <a:pPr marL="457200" indent="-457200">
              <a:buFont typeface="Arial" panose="020B0604020202020204" pitchFamily="34" charset="0"/>
              <a:buChar char="•"/>
            </a:pPr>
            <a:r>
              <a:rPr lang="en-US" dirty="0">
                <a:solidFill>
                  <a:srgbClr val="C00000"/>
                </a:solidFill>
              </a:rPr>
              <a:t>The </a:t>
            </a:r>
            <a:r>
              <a:rPr lang="en-US" b="1" dirty="0">
                <a:solidFill>
                  <a:srgbClr val="C00000"/>
                </a:solidFill>
              </a:rPr>
              <a:t>sum</a:t>
            </a:r>
            <a:r>
              <a:rPr lang="en-US" dirty="0">
                <a:solidFill>
                  <a:srgbClr val="C00000"/>
                </a:solidFill>
              </a:rPr>
              <a:t> of the amounts </a:t>
            </a:r>
            <a:r>
              <a:rPr lang="en-US" dirty="0"/>
              <a:t>some players win equals </a:t>
            </a:r>
            <a:r>
              <a:rPr lang="en-US" dirty="0">
                <a:solidFill>
                  <a:srgbClr val="0070C0"/>
                </a:solidFill>
              </a:rPr>
              <a:t>the losses of the others</a:t>
            </a:r>
            <a:r>
              <a:rPr lang="en-US" dirty="0"/>
              <a:t>.</a:t>
            </a:r>
          </a:p>
          <a:p>
            <a:pPr lvl="1" indent="-342900"/>
            <a:r>
              <a:rPr lang="en-US" dirty="0"/>
              <a:t>Go, chess, checkers, poker and gambling are </a:t>
            </a:r>
            <a:r>
              <a:rPr lang="en-US" b="1" dirty="0"/>
              <a:t>zero</a:t>
            </a:r>
            <a:r>
              <a:rPr lang="en-US" dirty="0"/>
              <a:t>-</a:t>
            </a:r>
            <a:r>
              <a:rPr lang="en-US" b="1" dirty="0"/>
              <a:t>sum games</a:t>
            </a:r>
            <a:r>
              <a:rPr lang="en-US" dirty="0"/>
              <a:t> </a:t>
            </a:r>
          </a:p>
          <a:p>
            <a:pPr marL="857250" lvl="1" indent="-457200">
              <a:buFont typeface="Arial" panose="020B0604020202020204" pitchFamily="34" charset="0"/>
              <a:buChar char="•"/>
            </a:pPr>
            <a:endParaRPr lang="en-US" dirty="0"/>
          </a:p>
          <a:p>
            <a:endParaRPr lang="en-US" dirty="0"/>
          </a:p>
        </p:txBody>
      </p:sp>
      <p:pic>
        <p:nvPicPr>
          <p:cNvPr id="3074" name="Picture 2" descr="http://www.themorgan.org/collections/works/IlluminatingFashion/images/g24_25v-26r-intr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276600"/>
            <a:ext cx="4953000" cy="26084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575248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81400" y="1219200"/>
            <a:ext cx="1785895" cy="2494327"/>
          </a:xfrm>
          <a:prstGeom prst="rect">
            <a:avLst/>
          </a:prstGeom>
          <a:noFill/>
          <a:extLst>
            <a:ext uri="{909E8E84-426E-40DD-AFC4-6F175D3DCCD1}">
              <a14:hiddenFill xmlns:a14="http://schemas.microsoft.com/office/drawing/2010/main">
                <a:solidFill>
                  <a:srgbClr val="FFFFFF"/>
                </a:solidFill>
              </a14:hiddenFill>
            </a:ext>
          </a:extLst>
        </p:spPr>
      </p:pic>
      <p:sp>
        <p:nvSpPr>
          <p:cNvPr id="10242" name="Title 1"/>
          <p:cNvSpPr>
            <a:spLocks noGrp="1"/>
          </p:cNvSpPr>
          <p:nvPr>
            <p:ph type="title"/>
          </p:nvPr>
        </p:nvSpPr>
        <p:spPr/>
        <p:txBody>
          <a:bodyPr/>
          <a:lstStyle/>
          <a:p>
            <a:r>
              <a:rPr lang="en-US" dirty="0"/>
              <a:t>Build a game-playing AI agent…</a:t>
            </a:r>
          </a:p>
        </p:txBody>
      </p:sp>
      <p:sp>
        <p:nvSpPr>
          <p:cNvPr id="10243" name="Content Placeholder 2"/>
          <p:cNvSpPr>
            <a:spLocks noGrp="1"/>
          </p:cNvSpPr>
          <p:nvPr>
            <p:ph idx="1"/>
          </p:nvPr>
        </p:nvSpPr>
        <p:spPr/>
        <p:txBody>
          <a:bodyPr/>
          <a:lstStyle/>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400" dirty="0">
              <a:sym typeface="Symbol" pitchFamily="18" charset="2"/>
            </a:endParaRPr>
          </a:p>
          <a:p>
            <a:r>
              <a:rPr lang="en-US" sz="2400" dirty="0">
                <a:sym typeface="Symbol" pitchFamily="18" charset="2"/>
              </a:rPr>
              <a:t>Our goal:  to look for such a </a:t>
            </a:r>
            <a:r>
              <a:rPr lang="en-US" sz="2400" b="1" i="1" dirty="0">
                <a:solidFill>
                  <a:srgbClr val="CC0099"/>
                </a:solidFill>
              </a:rPr>
              <a:t>policy</a:t>
            </a:r>
            <a:r>
              <a:rPr lang="en-US" sz="2400" dirty="0"/>
              <a:t> that given a state, tells us what is best action/move in that state to maximize reward?</a:t>
            </a:r>
          </a:p>
          <a:p>
            <a:endParaRPr lang="en-US" sz="2400" dirty="0"/>
          </a:p>
          <a:p>
            <a:endParaRPr lang="en-US" sz="2400" dirty="0"/>
          </a:p>
        </p:txBody>
      </p:sp>
    </p:spTree>
    <p:extLst>
      <p:ext uri="{BB962C8B-B14F-4D97-AF65-F5344CB8AC3E}">
        <p14:creationId xmlns:p14="http://schemas.microsoft.com/office/powerpoint/2010/main" val="139674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9" end="9"/>
                                            </p:txEl>
                                          </p:spTgt>
                                        </p:tgtEl>
                                        <p:attrNameLst>
                                          <p:attrName>style.visibility</p:attrName>
                                        </p:attrNameLst>
                                      </p:cBhvr>
                                      <p:to>
                                        <p:strVal val="visible"/>
                                      </p:to>
                                    </p:set>
                                    <p:anim calcmode="lin" valueType="num">
                                      <p:cBhvr additive="base">
                                        <p:cTn id="7" dur="500" fill="hold"/>
                                        <p:tgtEl>
                                          <p:spTgt spid="10243">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Tic-tac-toe as example</a:t>
            </a:r>
          </a:p>
        </p:txBody>
      </p:sp>
      <p:sp>
        <p:nvSpPr>
          <p:cNvPr id="3" name="Content Placeholder 2"/>
          <p:cNvSpPr>
            <a:spLocks noGrp="1"/>
          </p:cNvSpPr>
          <p:nvPr>
            <p:ph idx="1"/>
          </p:nvPr>
        </p:nvSpPr>
        <p:spPr/>
        <p:txBody>
          <a:bodyPr/>
          <a:lstStyle/>
          <a:p>
            <a:r>
              <a:rPr lang="en-US" dirty="0"/>
              <a:t>Tic-tac-toe: Two players take turns marking the spaces in a 3×3 grid. The player who places three same marks in a horizontal, vertical, or diagonal row wins the game</a:t>
            </a:r>
          </a:p>
          <a:p>
            <a:endParaRPr lang="en-US" dirty="0"/>
          </a:p>
        </p:txBody>
      </p:sp>
      <p:pic>
        <p:nvPicPr>
          <p:cNvPr id="4" name="Picture 3"/>
          <p:cNvPicPr>
            <a:picLocks noChangeAspect="1"/>
          </p:cNvPicPr>
          <p:nvPr/>
        </p:nvPicPr>
        <p:blipFill>
          <a:blip r:embed="rId2"/>
          <a:stretch>
            <a:fillRect/>
          </a:stretch>
        </p:blipFill>
        <p:spPr>
          <a:xfrm>
            <a:off x="3505200" y="3581400"/>
            <a:ext cx="1804987" cy="1606312"/>
          </a:xfrm>
          <a:prstGeom prst="rect">
            <a:avLst/>
          </a:prstGeom>
        </p:spPr>
      </p:pic>
    </p:spTree>
    <p:extLst>
      <p:ext uri="{BB962C8B-B14F-4D97-AF65-F5344CB8AC3E}">
        <p14:creationId xmlns:p14="http://schemas.microsoft.com/office/powerpoint/2010/main" val="39038674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52400"/>
            <a:ext cx="8229600" cy="1143000"/>
          </a:xfrm>
        </p:spPr>
        <p:txBody>
          <a:bodyPr/>
          <a:lstStyle/>
          <a:p>
            <a:r>
              <a:rPr lang="en-US" dirty="0"/>
              <a:t>Game tree </a:t>
            </a:r>
            <a:r>
              <a:rPr lang="en-US" sz="3600" dirty="0"/>
              <a:t>of tic-tac-toe </a:t>
            </a:r>
            <a:endParaRPr lang="en-US" dirty="0"/>
          </a:p>
        </p:txBody>
      </p:sp>
      <p:sp>
        <p:nvSpPr>
          <p:cNvPr id="7" name="Content Placeholder 6"/>
          <p:cNvSpPr>
            <a:spLocks noGrp="1"/>
          </p:cNvSpPr>
          <p:nvPr>
            <p:ph idx="1"/>
          </p:nvPr>
        </p:nvSpPr>
        <p:spPr>
          <a:xfrm>
            <a:off x="228600" y="838200"/>
            <a:ext cx="8610600" cy="4525963"/>
          </a:xfrm>
        </p:spPr>
        <p:txBody>
          <a:bodyPr/>
          <a:lstStyle/>
          <a:p>
            <a:r>
              <a:rPr lang="en-US" sz="2400" dirty="0"/>
              <a:t>A game of tic-tac-toe between two players, “max” and “min”</a:t>
            </a:r>
          </a:p>
        </p:txBody>
      </p:sp>
      <p:pic>
        <p:nvPicPr>
          <p:cNvPr id="6148" name="Picture 4" descr="tictactoe"/>
          <p:cNvPicPr>
            <a:picLocks noChangeAspect="1" noChangeArrowheads="1"/>
          </p:cNvPicPr>
          <p:nvPr/>
        </p:nvPicPr>
        <p:blipFill>
          <a:blip r:embed="rId3" cstate="print"/>
          <a:srcRect/>
          <a:stretch>
            <a:fillRect/>
          </a:stretch>
        </p:blipFill>
        <p:spPr bwMode="auto">
          <a:xfrm>
            <a:off x="914400" y="1524000"/>
            <a:ext cx="6960162" cy="4954320"/>
          </a:xfrm>
          <a:prstGeom prst="rect">
            <a:avLst/>
          </a:prstGeom>
          <a:noFill/>
        </p:spPr>
      </p:pic>
      <p:sp>
        <p:nvSpPr>
          <p:cNvPr id="2" name="TextBox 1"/>
          <p:cNvSpPr txBox="1"/>
          <p:nvPr/>
        </p:nvSpPr>
        <p:spPr>
          <a:xfrm>
            <a:off x="4876800" y="3962400"/>
            <a:ext cx="3505200" cy="1323439"/>
          </a:xfrm>
          <a:prstGeom prst="rect">
            <a:avLst/>
          </a:prstGeom>
          <a:noFill/>
        </p:spPr>
        <p:txBody>
          <a:bodyPr wrap="square" rtlCol="0">
            <a:spAutoFit/>
          </a:bodyPr>
          <a:lstStyle/>
          <a:p>
            <a:r>
              <a:rPr lang="en-US" sz="2000" dirty="0">
                <a:solidFill>
                  <a:srgbClr val="FF0000"/>
                </a:solidFill>
              </a:rPr>
              <a:t>Even a simple game like tic-tac-toe is too complex for us to draw the entire game tree !</a:t>
            </a:r>
          </a:p>
        </p:txBody>
      </p:sp>
    </p:spTree>
    <p:extLst>
      <p:ext uri="{BB962C8B-B14F-4D97-AF65-F5344CB8AC3E}">
        <p14:creationId xmlns:p14="http://schemas.microsoft.com/office/powerpoint/2010/main" val="54805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0"/>
            <a:ext cx="8229600" cy="792162"/>
          </a:xfrm>
        </p:spPr>
        <p:txBody>
          <a:bodyPr/>
          <a:lstStyle/>
          <a:p>
            <a:r>
              <a:rPr lang="en-US" dirty="0"/>
              <a:t>A abstract game tree for a trivial game</a:t>
            </a:r>
          </a:p>
        </p:txBody>
      </p:sp>
      <p:pic>
        <p:nvPicPr>
          <p:cNvPr id="7174" name="Picture 6"/>
          <p:cNvPicPr>
            <a:picLocks noChangeAspect="1" noChangeArrowheads="1"/>
          </p:cNvPicPr>
          <p:nvPr/>
        </p:nvPicPr>
        <p:blipFill>
          <a:blip r:embed="rId3" cstate="print"/>
          <a:srcRect/>
          <a:stretch>
            <a:fillRect/>
          </a:stretch>
        </p:blipFill>
        <p:spPr bwMode="auto">
          <a:xfrm>
            <a:off x="152400" y="1220399"/>
            <a:ext cx="5933694" cy="2670626"/>
          </a:xfrm>
          <a:prstGeom prst="rect">
            <a:avLst/>
          </a:prstGeom>
          <a:noFill/>
          <a:ln w="9525">
            <a:noFill/>
            <a:miter lim="800000"/>
            <a:headEnd/>
            <a:tailEnd/>
          </a:ln>
        </p:spPr>
      </p:pic>
      <p:sp>
        <p:nvSpPr>
          <p:cNvPr id="8" name="TextBox 7"/>
          <p:cNvSpPr txBox="1"/>
          <p:nvPr/>
        </p:nvSpPr>
        <p:spPr>
          <a:xfrm>
            <a:off x="659936" y="6072259"/>
            <a:ext cx="7824127" cy="338554"/>
          </a:xfrm>
          <a:prstGeom prst="rect">
            <a:avLst/>
          </a:prstGeom>
          <a:noFill/>
        </p:spPr>
        <p:txBody>
          <a:bodyPr wrap="square" rtlCol="0">
            <a:spAutoFit/>
          </a:bodyPr>
          <a:lstStyle/>
          <a:p>
            <a:pPr algn="ctr"/>
            <a:r>
              <a:rPr lang="en-US" sz="1600" dirty="0">
                <a:solidFill>
                  <a:srgbClr val="FF0000"/>
                </a:solidFill>
              </a:rPr>
              <a:t>Numbers on the leaf nodes (terminal states) are the reward MAX wins!</a:t>
            </a:r>
            <a:endParaRPr lang="en-US" sz="1600" dirty="0">
              <a:solidFill>
                <a:schemeClr val="tx1"/>
              </a:solidFill>
            </a:endParaRPr>
          </a:p>
        </p:txBody>
      </p:sp>
      <p:sp>
        <p:nvSpPr>
          <p:cNvPr id="15" name="TextBox 14"/>
          <p:cNvSpPr txBox="1"/>
          <p:nvPr/>
        </p:nvSpPr>
        <p:spPr>
          <a:xfrm>
            <a:off x="1600200" y="4547800"/>
            <a:ext cx="6400800" cy="1446550"/>
          </a:xfrm>
          <a:prstGeom prst="rect">
            <a:avLst/>
          </a:prstGeom>
          <a:noFill/>
        </p:spPr>
        <p:txBody>
          <a:bodyPr wrap="square" rtlCol="0">
            <a:spAutoFit/>
          </a:bodyPr>
          <a:lstStyle/>
          <a:p>
            <a:pPr algn="ctr"/>
            <a:r>
              <a:rPr lang="en-US" sz="1600" dirty="0">
                <a:solidFill>
                  <a:schemeClr val="tx1"/>
                </a:solidFill>
              </a:rPr>
              <a:t>A game </a:t>
            </a:r>
            <a:r>
              <a:rPr lang="en-US" altLang="zh-CN" sz="1600" dirty="0">
                <a:solidFill>
                  <a:schemeClr val="tx1"/>
                </a:solidFill>
              </a:rPr>
              <a:t>where two players (MAX and MIN) take turns.</a:t>
            </a:r>
            <a:endParaRPr lang="en-US" sz="1600" b="0" dirty="0">
              <a:solidFill>
                <a:schemeClr val="tx1"/>
              </a:solidFill>
            </a:endParaRPr>
          </a:p>
          <a:p>
            <a:pPr algn="ctr"/>
            <a:r>
              <a:rPr lang="en-US" sz="1600" b="0" dirty="0">
                <a:solidFill>
                  <a:schemeClr val="tx1"/>
                </a:solidFill>
              </a:rPr>
              <a:t>are MAX nodes, in which it is MAX’s turn to move </a:t>
            </a:r>
          </a:p>
          <a:p>
            <a:r>
              <a:rPr lang="en-US" sz="1600" b="0" dirty="0">
                <a:solidFill>
                  <a:schemeClr val="tx1"/>
                </a:solidFill>
              </a:rPr>
              <a:t>are MIN nodes, in which it is MIN’s turn to move </a:t>
            </a:r>
          </a:p>
          <a:p>
            <a:pPr algn="ctr"/>
            <a:endParaRPr lang="en-US" sz="1600" b="0" dirty="0">
              <a:solidFill>
                <a:schemeClr val="tx1"/>
              </a:solidFill>
            </a:endParaRPr>
          </a:p>
        </p:txBody>
      </p:sp>
      <p:sp>
        <p:nvSpPr>
          <p:cNvPr id="6" name="AutoShape 4"/>
          <p:cNvSpPr>
            <a:spLocks noChangeArrowheads="1"/>
          </p:cNvSpPr>
          <p:nvPr/>
        </p:nvSpPr>
        <p:spPr bwMode="auto">
          <a:xfrm>
            <a:off x="1981200" y="487680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solidFill>
                <a:srgbClr val="FF0000"/>
              </a:solidFill>
            </a:endParaRPr>
          </a:p>
        </p:txBody>
      </p:sp>
      <p:sp>
        <p:nvSpPr>
          <p:cNvPr id="7" name="AutoShape 4"/>
          <p:cNvSpPr>
            <a:spLocks noChangeArrowheads="1"/>
          </p:cNvSpPr>
          <p:nvPr/>
        </p:nvSpPr>
        <p:spPr bwMode="auto">
          <a:xfrm rot="10800000">
            <a:off x="1981200" y="52710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solidFill>
                <a:srgbClr val="FF0000"/>
              </a:solidFill>
            </a:endParaRPr>
          </a:p>
        </p:txBody>
      </p:sp>
      <p:sp>
        <p:nvSpPr>
          <p:cNvPr id="2" name="Rectangle 1"/>
          <p:cNvSpPr/>
          <p:nvPr/>
        </p:nvSpPr>
        <p:spPr>
          <a:xfrm>
            <a:off x="4648200" y="990600"/>
            <a:ext cx="4572000" cy="1231106"/>
          </a:xfrm>
          <a:prstGeom prst="rect">
            <a:avLst/>
          </a:prstGeom>
        </p:spPr>
        <p:txBody>
          <a:bodyPr>
            <a:spAutoFit/>
          </a:bodyPr>
          <a:lstStyle/>
          <a:p>
            <a:pPr marL="57150" indent="0"/>
            <a:r>
              <a:rPr lang="en-US" sz="1800" dirty="0">
                <a:solidFill>
                  <a:srgbClr val="FF0000"/>
                </a:solidFill>
              </a:rPr>
              <a:t>This is a zero-sum game</a:t>
            </a:r>
          </a:p>
          <a:p>
            <a:pPr lvl="1"/>
            <a:r>
              <a:rPr lang="en-US" sz="1800" dirty="0">
                <a:solidFill>
                  <a:srgbClr val="FF0000"/>
                </a:solidFill>
              </a:rPr>
              <a:t>One player (MAX) maximizes result</a:t>
            </a:r>
          </a:p>
          <a:p>
            <a:pPr lvl="1"/>
            <a:r>
              <a:rPr lang="en-US" sz="1800" dirty="0">
                <a:solidFill>
                  <a:srgbClr val="FF0000"/>
                </a:solidFill>
              </a:rPr>
              <a:t>The other (MIN) minimizes result</a:t>
            </a:r>
          </a:p>
        </p:txBody>
      </p:sp>
    </p:spTree>
    <p:extLst>
      <p:ext uri="{BB962C8B-B14F-4D97-AF65-F5344CB8AC3E}">
        <p14:creationId xmlns:p14="http://schemas.microsoft.com/office/powerpoint/2010/main" val="295189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 calcmode="lin" valueType="num">
                                      <p:cBhvr additive="base">
                                        <p:cTn id="7" dur="500" fill="hold"/>
                                        <p:tgtEl>
                                          <p:spTgt spid="7174"/>
                                        </p:tgtEl>
                                        <p:attrNameLst>
                                          <p:attrName>ppt_x</p:attrName>
                                        </p:attrNameLst>
                                      </p:cBhvr>
                                      <p:tavLst>
                                        <p:tav tm="0">
                                          <p:val>
                                            <p:strVal val="#ppt_x"/>
                                          </p:val>
                                        </p:tav>
                                        <p:tav tm="100000">
                                          <p:val>
                                            <p:strVal val="#ppt_x"/>
                                          </p:val>
                                        </p:tav>
                                      </p:tavLst>
                                    </p:anim>
                                    <p:anim calcmode="lin" valueType="num">
                                      <p:cBhvr additive="base">
                                        <p:cTn id="8"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additive="base">
                                        <p:cTn id="2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6" grpId="0" animBg="1"/>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76200"/>
            <a:ext cx="8001000" cy="838200"/>
          </a:xfrm>
        </p:spPr>
        <p:txBody>
          <a:bodyPr/>
          <a:lstStyle/>
          <a:p>
            <a:pPr eaLnBrk="1" hangingPunct="1"/>
            <a:r>
              <a:rPr lang="en-US" dirty="0"/>
              <a:t>Smart search to win?  Minimax search</a:t>
            </a:r>
          </a:p>
        </p:txBody>
      </p:sp>
      <p:sp>
        <p:nvSpPr>
          <p:cNvPr id="12291" name="Rectangle 3"/>
          <p:cNvSpPr>
            <a:spLocks noGrp="1" noChangeArrowheads="1"/>
          </p:cNvSpPr>
          <p:nvPr>
            <p:ph idx="1"/>
          </p:nvPr>
        </p:nvSpPr>
        <p:spPr>
          <a:xfrm>
            <a:off x="640798" y="1219200"/>
            <a:ext cx="7893602" cy="5001479"/>
          </a:xfrm>
        </p:spPr>
        <p:txBody>
          <a:bodyPr/>
          <a:lstStyle/>
          <a:p>
            <a:pPr marL="457200" lvl="1" indent="0" eaLnBrk="1" hangingPunct="1">
              <a:buNone/>
            </a:pPr>
            <a:endParaRPr lang="en-US" sz="1800" dirty="0"/>
          </a:p>
          <a:p>
            <a:pPr eaLnBrk="1" hangingPunct="1"/>
            <a:r>
              <a:rPr lang="en-US" sz="2400" b="1" dirty="0" err="1">
                <a:solidFill>
                  <a:srgbClr val="FF0000"/>
                </a:solidFill>
              </a:rPr>
              <a:t>Minimax</a:t>
            </a:r>
            <a:r>
              <a:rPr lang="en-US" sz="2400" b="1" dirty="0">
                <a:solidFill>
                  <a:srgbClr val="FF0000"/>
                </a:solidFill>
              </a:rPr>
              <a:t> search</a:t>
            </a:r>
            <a:r>
              <a:rPr lang="en-US" sz="2400" dirty="0"/>
              <a:t>:</a:t>
            </a:r>
          </a:p>
          <a:p>
            <a:pPr lvl="1" eaLnBrk="1" hangingPunct="1"/>
            <a:r>
              <a:rPr lang="en-US" sz="2400" u="sng" dirty="0"/>
              <a:t>Compute each node’s </a:t>
            </a:r>
            <a:r>
              <a:rPr lang="en-US" sz="2400" u="sng" dirty="0">
                <a:solidFill>
                  <a:srgbClr val="CC0000"/>
                </a:solidFill>
              </a:rPr>
              <a:t>minimax value</a:t>
            </a:r>
            <a:r>
              <a:rPr lang="en-US" sz="2400" dirty="0">
                <a:solidFill>
                  <a:srgbClr val="CC0000"/>
                </a:solidFill>
              </a:rPr>
              <a:t>: </a:t>
            </a:r>
          </a:p>
          <a:p>
            <a:pPr lvl="2"/>
            <a:r>
              <a:rPr lang="en-US" sz="2400" u="sng" dirty="0">
                <a:solidFill>
                  <a:srgbClr val="CC0000"/>
                </a:solidFill>
              </a:rPr>
              <a:t>Minimax value: </a:t>
            </a:r>
            <a:r>
              <a:rPr lang="en-US" sz="2400" dirty="0"/>
              <a:t>The </a:t>
            </a:r>
            <a:r>
              <a:rPr lang="en-US" sz="2400" u="sng" dirty="0">
                <a:solidFill>
                  <a:srgbClr val="FF0000"/>
                </a:solidFill>
              </a:rPr>
              <a:t>highest</a:t>
            </a:r>
            <a:r>
              <a:rPr lang="en-US" sz="2400" dirty="0"/>
              <a:t> reward value MAX can achieve if MAX plays against an optimal adversary</a:t>
            </a:r>
          </a:p>
          <a:p>
            <a:pPr lvl="1" eaLnBrk="1" hangingPunct="1"/>
            <a:r>
              <a:rPr lang="en-US" sz="2400" dirty="0"/>
              <a:t>Best move for </a:t>
            </a:r>
            <a:r>
              <a:rPr lang="en-US" altLang="zh-CN" sz="2400" dirty="0"/>
              <a:t>MAX in a state </a:t>
            </a:r>
            <a:r>
              <a:rPr lang="en-US" sz="2400" dirty="0"/>
              <a:t>is </a:t>
            </a:r>
            <a:r>
              <a:rPr lang="en-US" sz="2400" u="sng" dirty="0">
                <a:solidFill>
                  <a:srgbClr val="FF0000"/>
                </a:solidFill>
              </a:rPr>
              <a:t>its successor state with the highest minimax value</a:t>
            </a:r>
          </a:p>
        </p:txBody>
      </p:sp>
    </p:spTree>
    <p:extLst>
      <p:ext uri="{BB962C8B-B14F-4D97-AF65-F5344CB8AC3E}">
        <p14:creationId xmlns:p14="http://schemas.microsoft.com/office/powerpoint/2010/main" val="3675522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 calcmode="lin" valueType="num">
                                      <p:cBhvr additive="base">
                                        <p:cTn id="7"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anim calcmode="lin" valueType="num">
                                      <p:cBhvr additive="base">
                                        <p:cTn id="13"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1">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 calcmode="lin" valueType="num">
                                      <p:cBhvr additive="base">
                                        <p:cTn id="17" dur="5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2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anim calcmode="lin" valueType="num">
                                      <p:cBhvr additive="base">
                                        <p:cTn id="23" dur="5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9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(Minimax search)</a:t>
            </a:r>
          </a:p>
        </p:txBody>
      </p:sp>
      <p:sp>
        <p:nvSpPr>
          <p:cNvPr id="12292" name="AutoShape 4"/>
          <p:cNvSpPr>
            <a:spLocks noChangeArrowheads="1"/>
          </p:cNvSpPr>
          <p:nvPr/>
        </p:nvSpPr>
        <p:spPr bwMode="auto">
          <a:xfrm>
            <a:off x="4191000" y="2438400"/>
            <a:ext cx="28575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solidFill>
                <a:srgbClr val="FF0000"/>
              </a:solidFill>
              <a:latin typeface="Calibri" pitchFamily="34" charset="0"/>
            </a:endParaRPr>
          </a:p>
        </p:txBody>
      </p:sp>
      <p:sp>
        <p:nvSpPr>
          <p:cNvPr id="12293" name="AutoShape 5"/>
          <p:cNvSpPr>
            <a:spLocks noChangeArrowheads="1"/>
          </p:cNvSpPr>
          <p:nvPr/>
        </p:nvSpPr>
        <p:spPr bwMode="auto">
          <a:xfrm rot="10800000">
            <a:off x="3619500" y="3429000"/>
            <a:ext cx="28575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solidFill>
                <a:srgbClr val="FF0000"/>
              </a:solidFill>
              <a:latin typeface="Calibri" pitchFamily="34" charset="0"/>
            </a:endParaRPr>
          </a:p>
        </p:txBody>
      </p:sp>
      <p:sp>
        <p:nvSpPr>
          <p:cNvPr id="12294" name="AutoShape 6"/>
          <p:cNvSpPr>
            <a:spLocks noChangeArrowheads="1"/>
          </p:cNvSpPr>
          <p:nvPr/>
        </p:nvSpPr>
        <p:spPr bwMode="auto">
          <a:xfrm rot="10800000">
            <a:off x="4762500" y="3429000"/>
            <a:ext cx="28575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solidFill>
                <a:srgbClr val="FF0000"/>
              </a:solidFill>
              <a:latin typeface="Calibri" pitchFamily="34" charset="0"/>
            </a:endParaRPr>
          </a:p>
        </p:txBody>
      </p:sp>
      <p:sp>
        <p:nvSpPr>
          <p:cNvPr id="12295" name="Rectangle 7"/>
          <p:cNvSpPr>
            <a:spLocks noChangeArrowheads="1"/>
          </p:cNvSpPr>
          <p:nvPr/>
        </p:nvSpPr>
        <p:spPr bwMode="auto">
          <a:xfrm>
            <a:off x="3333750" y="4724400"/>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a:solidFill>
                  <a:srgbClr val="FF0000"/>
                </a:solidFill>
                <a:latin typeface="Calibri" pitchFamily="34" charset="0"/>
              </a:rPr>
              <a:t>8</a:t>
            </a:r>
          </a:p>
        </p:txBody>
      </p:sp>
      <p:sp>
        <p:nvSpPr>
          <p:cNvPr id="12296" name="Rectangle 8"/>
          <p:cNvSpPr>
            <a:spLocks noChangeArrowheads="1"/>
          </p:cNvSpPr>
          <p:nvPr/>
        </p:nvSpPr>
        <p:spPr bwMode="auto">
          <a:xfrm>
            <a:off x="3848100" y="4724400"/>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a:solidFill>
                  <a:srgbClr val="FF0000"/>
                </a:solidFill>
                <a:latin typeface="Calibri" pitchFamily="34" charset="0"/>
              </a:rPr>
              <a:t>2</a:t>
            </a:r>
          </a:p>
        </p:txBody>
      </p:sp>
      <p:sp>
        <p:nvSpPr>
          <p:cNvPr id="12297" name="Rectangle 9"/>
          <p:cNvSpPr>
            <a:spLocks noChangeArrowheads="1"/>
          </p:cNvSpPr>
          <p:nvPr/>
        </p:nvSpPr>
        <p:spPr bwMode="auto">
          <a:xfrm>
            <a:off x="4476750" y="4724400"/>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a:solidFill>
                  <a:srgbClr val="FF0000"/>
                </a:solidFill>
                <a:latin typeface="Calibri" pitchFamily="34" charset="0"/>
              </a:rPr>
              <a:t>5</a:t>
            </a:r>
          </a:p>
        </p:txBody>
      </p:sp>
      <p:sp>
        <p:nvSpPr>
          <p:cNvPr id="12298" name="Rectangle 10"/>
          <p:cNvSpPr>
            <a:spLocks noChangeArrowheads="1"/>
          </p:cNvSpPr>
          <p:nvPr/>
        </p:nvSpPr>
        <p:spPr bwMode="auto">
          <a:xfrm>
            <a:off x="5048250" y="4724400"/>
            <a:ext cx="285750" cy="304800"/>
          </a:xfrm>
          <a:prstGeom prst="rect">
            <a:avLst/>
          </a:prstGeom>
          <a:solidFill>
            <a:srgbClr val="BD92DE"/>
          </a:solidFill>
          <a:ln w="9525">
            <a:solidFill>
              <a:schemeClr val="tx1"/>
            </a:solidFill>
            <a:miter lim="800000"/>
            <a:headEnd/>
            <a:tailEnd/>
          </a:ln>
        </p:spPr>
        <p:txBody>
          <a:bodyPr wrap="none" anchor="ctr"/>
          <a:lstStyle/>
          <a:p>
            <a:pPr algn="ctr"/>
            <a:r>
              <a:rPr lang="en-US">
                <a:solidFill>
                  <a:srgbClr val="FF0000"/>
                </a:solidFill>
                <a:latin typeface="Calibri" pitchFamily="34" charset="0"/>
              </a:rPr>
              <a:t>6</a:t>
            </a:r>
          </a:p>
        </p:txBody>
      </p:sp>
      <p:cxnSp>
        <p:nvCxnSpPr>
          <p:cNvPr id="12299" name="AutoShape 11"/>
          <p:cNvCxnSpPr>
            <a:cxnSpLocks noChangeShapeType="1"/>
            <a:stCxn id="12292" idx="3"/>
            <a:endCxn id="12293" idx="3"/>
          </p:cNvCxnSpPr>
          <p:nvPr/>
        </p:nvCxnSpPr>
        <p:spPr bwMode="auto">
          <a:xfrm flipH="1">
            <a:off x="3762375" y="2743200"/>
            <a:ext cx="5715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4333875" y="2743200"/>
            <a:ext cx="5715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3476625" y="3733800"/>
            <a:ext cx="28575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3762375" y="3733800"/>
            <a:ext cx="2286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4619625" y="3733800"/>
            <a:ext cx="28575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4905375" y="3733800"/>
            <a:ext cx="28575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4493419" y="2483257"/>
            <a:ext cx="611982" cy="276999"/>
          </a:xfrm>
          <a:prstGeom prst="rect">
            <a:avLst/>
          </a:prstGeom>
          <a:noFill/>
          <a:ln w="12700">
            <a:noFill/>
            <a:miter lim="800000"/>
            <a:headEnd/>
            <a:tailEnd/>
          </a:ln>
        </p:spPr>
        <p:txBody>
          <a:bodyPr wrap="square" anchor="ctr">
            <a:spAutoFit/>
          </a:bodyPr>
          <a:lstStyle/>
          <a:p>
            <a:pPr algn="ctr">
              <a:spcBef>
                <a:spcPct val="50000"/>
              </a:spcBef>
            </a:pPr>
            <a:r>
              <a:rPr lang="en-US" b="1" dirty="0">
                <a:solidFill>
                  <a:srgbClr val="FF0000"/>
                </a:solidFill>
                <a:latin typeface="Calibri" pitchFamily="34" charset="0"/>
              </a:rPr>
              <a:t>max</a:t>
            </a:r>
          </a:p>
        </p:txBody>
      </p:sp>
      <p:sp>
        <p:nvSpPr>
          <p:cNvPr id="12306" name="Text Box 18"/>
          <p:cNvSpPr txBox="1">
            <a:spLocks noChangeArrowheads="1"/>
          </p:cNvSpPr>
          <p:nvPr/>
        </p:nvSpPr>
        <p:spPr bwMode="auto">
          <a:xfrm>
            <a:off x="5105401" y="3397657"/>
            <a:ext cx="650670" cy="276999"/>
          </a:xfrm>
          <a:prstGeom prst="rect">
            <a:avLst/>
          </a:prstGeom>
          <a:noFill/>
          <a:ln w="12700">
            <a:noFill/>
            <a:miter lim="800000"/>
            <a:headEnd/>
            <a:tailEnd/>
          </a:ln>
        </p:spPr>
        <p:txBody>
          <a:bodyPr wrap="square" anchor="ctr">
            <a:spAutoFit/>
          </a:bodyPr>
          <a:lstStyle/>
          <a:p>
            <a:pPr algn="ctr">
              <a:spcBef>
                <a:spcPct val="50000"/>
              </a:spcBef>
            </a:pPr>
            <a:r>
              <a:rPr lang="en-US" b="1" dirty="0">
                <a:solidFill>
                  <a:srgbClr val="FF0000"/>
                </a:solidFill>
                <a:latin typeface="Calibri" pitchFamily="34" charset="0"/>
              </a:rPr>
              <a:t>min</a:t>
            </a:r>
          </a:p>
        </p:txBody>
      </p:sp>
      <p:grpSp>
        <p:nvGrpSpPr>
          <p:cNvPr id="2" name="Group 25"/>
          <p:cNvGrpSpPr>
            <a:grpSpLocks/>
          </p:cNvGrpSpPr>
          <p:nvPr/>
        </p:nvGrpSpPr>
        <p:grpSpPr bwMode="auto">
          <a:xfrm>
            <a:off x="3668502" y="3368675"/>
            <a:ext cx="1413204" cy="288667"/>
            <a:chOff x="6085069" y="3215640"/>
            <a:chExt cx="1884055" cy="288667"/>
          </a:xfrm>
        </p:grpSpPr>
        <p:sp>
          <p:nvSpPr>
            <p:cNvPr id="12316" name="TextBox 19"/>
            <p:cNvSpPr txBox="1">
              <a:spLocks noChangeArrowheads="1"/>
            </p:cNvSpPr>
            <p:nvPr/>
          </p:nvSpPr>
          <p:spPr bwMode="auto">
            <a:xfrm>
              <a:off x="6085069" y="3227308"/>
              <a:ext cx="350912" cy="276999"/>
            </a:xfrm>
            <a:prstGeom prst="rect">
              <a:avLst/>
            </a:prstGeom>
            <a:noFill/>
            <a:ln w="9525">
              <a:noFill/>
              <a:miter lim="800000"/>
              <a:headEnd/>
              <a:tailEnd/>
            </a:ln>
          </p:spPr>
          <p:txBody>
            <a:bodyPr wrap="none">
              <a:spAutoFit/>
            </a:bodyPr>
            <a:lstStyle/>
            <a:p>
              <a:r>
                <a:rPr lang="en-US" dirty="0">
                  <a:solidFill>
                    <a:srgbClr val="FF0000"/>
                  </a:solidFill>
                  <a:latin typeface="Calibri" pitchFamily="34" charset="0"/>
                </a:rPr>
                <a:t>2</a:t>
              </a:r>
            </a:p>
          </p:txBody>
        </p:sp>
        <p:sp>
          <p:nvSpPr>
            <p:cNvPr id="12317" name="TextBox 20"/>
            <p:cNvSpPr txBox="1">
              <a:spLocks noChangeArrowheads="1"/>
            </p:cNvSpPr>
            <p:nvPr/>
          </p:nvSpPr>
          <p:spPr bwMode="auto">
            <a:xfrm>
              <a:off x="7618212" y="3215640"/>
              <a:ext cx="350912" cy="276999"/>
            </a:xfrm>
            <a:prstGeom prst="rect">
              <a:avLst/>
            </a:prstGeom>
            <a:noFill/>
            <a:ln w="9525">
              <a:noFill/>
              <a:miter lim="800000"/>
              <a:headEnd/>
              <a:tailEnd/>
            </a:ln>
          </p:spPr>
          <p:txBody>
            <a:bodyPr wrap="none">
              <a:spAutoFit/>
            </a:bodyPr>
            <a:lstStyle/>
            <a:p>
              <a:r>
                <a:rPr lang="en-US" dirty="0">
                  <a:solidFill>
                    <a:srgbClr val="FF0000"/>
                  </a:solidFill>
                  <a:latin typeface="Calibri" pitchFamily="34" charset="0"/>
                </a:rPr>
                <a:t>5</a:t>
              </a:r>
            </a:p>
          </p:txBody>
        </p:sp>
      </p:grpSp>
      <p:sp>
        <p:nvSpPr>
          <p:cNvPr id="22" name="TextBox 21"/>
          <p:cNvSpPr txBox="1">
            <a:spLocks noChangeArrowheads="1"/>
          </p:cNvSpPr>
          <p:nvPr/>
        </p:nvSpPr>
        <p:spPr bwMode="auto">
          <a:xfrm>
            <a:off x="4237621" y="2462214"/>
            <a:ext cx="263214" cy="276999"/>
          </a:xfrm>
          <a:prstGeom prst="rect">
            <a:avLst/>
          </a:prstGeom>
          <a:noFill/>
          <a:ln w="9525">
            <a:noFill/>
            <a:miter lim="800000"/>
            <a:headEnd/>
            <a:tailEnd/>
          </a:ln>
        </p:spPr>
        <p:txBody>
          <a:bodyPr wrap="none">
            <a:spAutoFit/>
          </a:bodyPr>
          <a:lstStyle/>
          <a:p>
            <a:r>
              <a:rPr lang="en-US">
                <a:solidFill>
                  <a:srgbClr val="FF0000"/>
                </a:solidFill>
                <a:latin typeface="Calibri" pitchFamily="34" charset="0"/>
              </a:rPr>
              <a:t>5</a:t>
            </a:r>
          </a:p>
        </p:txBody>
      </p:sp>
      <p:grpSp>
        <p:nvGrpSpPr>
          <p:cNvPr id="3" name="Group 26"/>
          <p:cNvGrpSpPr>
            <a:grpSpLocks/>
          </p:cNvGrpSpPr>
          <p:nvPr/>
        </p:nvGrpSpPr>
        <p:grpSpPr bwMode="auto">
          <a:xfrm>
            <a:off x="3219450" y="4495798"/>
            <a:ext cx="2286000" cy="1434545"/>
            <a:chOff x="5486400" y="4343400"/>
            <a:chExt cx="3048000" cy="1434768"/>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solidFill>
                  <a:srgbClr val="FF0000"/>
                </a:solidFill>
                <a:latin typeface="Calibri" pitchFamily="34" charset="0"/>
              </a:endParaRPr>
            </a:p>
          </p:txBody>
        </p:sp>
        <p:sp>
          <p:nvSpPr>
            <p:cNvPr id="12315" name="Text Box 17"/>
            <p:cNvSpPr txBox="1">
              <a:spLocks noChangeArrowheads="1"/>
            </p:cNvSpPr>
            <p:nvPr/>
          </p:nvSpPr>
          <p:spPr bwMode="auto">
            <a:xfrm>
              <a:off x="5486400" y="5316431"/>
              <a:ext cx="3048000" cy="461737"/>
            </a:xfrm>
            <a:prstGeom prst="rect">
              <a:avLst/>
            </a:prstGeom>
            <a:noFill/>
            <a:ln w="12700">
              <a:noFill/>
              <a:miter lim="800000"/>
              <a:headEnd/>
              <a:tailEnd/>
            </a:ln>
          </p:spPr>
          <p:txBody>
            <a:bodyPr wrap="square" anchor="ctr">
              <a:spAutoFit/>
            </a:bodyPr>
            <a:lstStyle/>
            <a:p>
              <a:pPr algn="ctr">
                <a:spcBef>
                  <a:spcPct val="50000"/>
                </a:spcBef>
              </a:pPr>
              <a:r>
                <a:rPr lang="en-US" b="1" dirty="0">
                  <a:solidFill>
                    <a:srgbClr val="FF0000"/>
                  </a:solidFill>
                  <a:latin typeface="Calibri" pitchFamily="34" charset="0"/>
                </a:rPr>
                <a:t>Reward (terminal) values</a:t>
              </a:r>
              <a:br>
                <a:rPr lang="en-US" b="1" dirty="0">
                  <a:solidFill>
                    <a:srgbClr val="FF0000"/>
                  </a:solidFill>
                  <a:latin typeface="Calibri" pitchFamily="34" charset="0"/>
                </a:rPr>
              </a:br>
              <a:endParaRPr lang="en-US" b="1" dirty="0">
                <a:solidFill>
                  <a:srgbClr val="FF0000"/>
                </a:solidFill>
                <a:latin typeface="Calibri" pitchFamily="34" charset="0"/>
              </a:endParaRPr>
            </a:p>
          </p:txBody>
        </p:sp>
      </p:grpSp>
      <p:grpSp>
        <p:nvGrpSpPr>
          <p:cNvPr id="4" name="Group 27"/>
          <p:cNvGrpSpPr>
            <a:grpSpLocks/>
          </p:cNvGrpSpPr>
          <p:nvPr/>
        </p:nvGrpSpPr>
        <p:grpSpPr bwMode="auto">
          <a:xfrm>
            <a:off x="2711724" y="1165488"/>
            <a:ext cx="3409950" cy="2804978"/>
            <a:chOff x="4622800" y="2413135"/>
            <a:chExt cx="4546600" cy="2804978"/>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solidFill>
                  <a:srgbClr val="FF0000"/>
                </a:solidFill>
                <a:latin typeface="Calibri" pitchFamily="34" charset="0"/>
              </a:endParaRPr>
            </a:p>
          </p:txBody>
        </p:sp>
        <p:sp>
          <p:nvSpPr>
            <p:cNvPr id="12313" name="Text Box 17"/>
            <p:cNvSpPr txBox="1">
              <a:spLocks noChangeArrowheads="1"/>
            </p:cNvSpPr>
            <p:nvPr/>
          </p:nvSpPr>
          <p:spPr bwMode="auto">
            <a:xfrm>
              <a:off x="4622800" y="2413135"/>
              <a:ext cx="4546600" cy="830997"/>
            </a:xfrm>
            <a:prstGeom prst="rect">
              <a:avLst/>
            </a:prstGeom>
            <a:noFill/>
            <a:ln w="12700">
              <a:noFill/>
              <a:miter lim="800000"/>
              <a:headEnd/>
              <a:tailEnd/>
            </a:ln>
          </p:spPr>
          <p:txBody>
            <a:bodyPr wrap="square" anchor="ctr">
              <a:spAutoFit/>
            </a:bodyPr>
            <a:lstStyle/>
            <a:p>
              <a:pPr algn="ctr">
                <a:spcBef>
                  <a:spcPct val="50000"/>
                </a:spcBef>
              </a:pPr>
              <a:r>
                <a:rPr lang="en-US" sz="2400" b="1" dirty="0" err="1">
                  <a:solidFill>
                    <a:srgbClr val="FF0000"/>
                  </a:solidFill>
                  <a:latin typeface="Calibri" pitchFamily="34" charset="0"/>
                </a:rPr>
                <a:t>Minimax</a:t>
              </a:r>
              <a:r>
                <a:rPr lang="en-US" sz="2400" b="1" dirty="0">
                  <a:solidFill>
                    <a:srgbClr val="FF0000"/>
                  </a:solidFill>
                  <a:latin typeface="Calibri" pitchFamily="34" charset="0"/>
                </a:rPr>
                <a:t> values:</a:t>
              </a:r>
              <a:br>
                <a:rPr lang="en-US" sz="2400" b="1" dirty="0">
                  <a:solidFill>
                    <a:srgbClr val="FF0000"/>
                  </a:solidFill>
                  <a:latin typeface="Calibri" pitchFamily="34" charset="0"/>
                </a:rPr>
              </a:br>
              <a:r>
                <a:rPr lang="en-US" sz="2400" b="1" dirty="0">
                  <a:solidFill>
                    <a:srgbClr val="FF0000"/>
                  </a:solidFill>
                  <a:latin typeface="Calibri" pitchFamily="34" charset="0"/>
                </a:rPr>
                <a:t>computed recursively</a:t>
              </a:r>
            </a:p>
          </p:txBody>
        </p:sp>
      </p:grpSp>
    </p:spTree>
    <p:extLst>
      <p:ext uri="{BB962C8B-B14F-4D97-AF65-F5344CB8AC3E}">
        <p14:creationId xmlns:p14="http://schemas.microsoft.com/office/powerpoint/2010/main" val="190860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3771900" y="2895600"/>
            <a:ext cx="16002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429250" y="3962400"/>
            <a:ext cx="35433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71450" y="3962400"/>
            <a:ext cx="35433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714500" y="1371600"/>
            <a:ext cx="5715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a:xfrm>
            <a:off x="972038" y="176143"/>
            <a:ext cx="7028962" cy="409713"/>
          </a:xfrm>
        </p:spPr>
        <p:txBody>
          <a:bodyPr/>
          <a:lstStyle/>
          <a:p>
            <a:r>
              <a:rPr lang="en-US" dirty="0"/>
              <a:t>Derive Minimax values</a:t>
            </a:r>
          </a:p>
        </p:txBody>
      </p:sp>
      <p:sp>
        <p:nvSpPr>
          <p:cNvPr id="13315" name="Content Placeholder 2"/>
          <p:cNvSpPr>
            <a:spLocks noGrp="1"/>
          </p:cNvSpPr>
          <p:nvPr>
            <p:ph idx="1"/>
          </p:nvPr>
        </p:nvSpPr>
        <p:spPr>
          <a:xfrm>
            <a:off x="1828800" y="1371600"/>
            <a:ext cx="6172200" cy="3810000"/>
          </a:xfrm>
        </p:spPr>
        <p:txBody>
          <a:bodyPr>
            <a:normAutofit/>
          </a:bodyPr>
          <a:lstStyle/>
          <a:p>
            <a:pPr>
              <a:lnSpc>
                <a:spcPct val="80000"/>
              </a:lnSpc>
              <a:spcBef>
                <a:spcPts val="1200"/>
              </a:spcBef>
              <a:buFont typeface="Wingdings" pitchFamily="2" charset="2"/>
              <a:buNone/>
            </a:pPr>
            <a:endParaRPr lang="en-US" sz="1600" dirty="0"/>
          </a:p>
          <a:p>
            <a:pPr>
              <a:lnSpc>
                <a:spcPct val="80000"/>
              </a:lnSpc>
              <a:spcBef>
                <a:spcPts val="1200"/>
              </a:spcBef>
              <a:buFont typeface="Wingdings" pitchFamily="2" charset="2"/>
              <a:buNone/>
            </a:pPr>
            <a:r>
              <a:rPr lang="en-US" sz="1600" b="1" dirty="0" err="1">
                <a:solidFill>
                  <a:srgbClr val="C00000"/>
                </a:solidFill>
              </a:rPr>
              <a:t>def</a:t>
            </a:r>
            <a:r>
              <a:rPr lang="en-US" sz="1600" b="1" dirty="0">
                <a:solidFill>
                  <a:srgbClr val="C00000"/>
                </a:solidFill>
              </a:rPr>
              <a:t> </a:t>
            </a:r>
            <a:r>
              <a:rPr lang="en-US" sz="1600" b="1" dirty="0" err="1">
                <a:solidFill>
                  <a:srgbClr val="C00000"/>
                </a:solidFill>
              </a:rPr>
              <a:t>minimax_value</a:t>
            </a:r>
            <a:r>
              <a:rPr lang="en-US" sz="1600" b="1" dirty="0">
                <a:solidFill>
                  <a:srgbClr val="C00000"/>
                </a:solidFill>
              </a:rPr>
              <a:t>(state):</a:t>
            </a:r>
          </a:p>
          <a:p>
            <a:pPr lvl="1">
              <a:lnSpc>
                <a:spcPct val="80000"/>
              </a:lnSpc>
              <a:buFont typeface="Wingdings" pitchFamily="2" charset="2"/>
              <a:buNone/>
            </a:pPr>
            <a:r>
              <a:rPr lang="en-US" sz="1600" dirty="0"/>
              <a:t>if the state is a terminal state: return the state’s reward</a:t>
            </a:r>
          </a:p>
          <a:p>
            <a:pPr lvl="1">
              <a:lnSpc>
                <a:spcPct val="80000"/>
              </a:lnSpc>
              <a:buNone/>
            </a:pPr>
            <a:r>
              <a:rPr lang="en-US" sz="1600" dirty="0"/>
              <a:t>if </a:t>
            </a:r>
            <a:r>
              <a:rPr lang="en-US" sz="1600" i="1" dirty="0"/>
              <a:t>player</a:t>
            </a:r>
            <a:r>
              <a:rPr lang="en-US" sz="1600" dirty="0"/>
              <a:t> = </a:t>
            </a:r>
            <a:r>
              <a:rPr lang="en-US" sz="1600" b="1" dirty="0">
                <a:solidFill>
                  <a:schemeClr val="accent6">
                    <a:lumMod val="75000"/>
                  </a:schemeClr>
                </a:solidFill>
              </a:rPr>
              <a:t>MAX</a:t>
            </a:r>
            <a:r>
              <a:rPr lang="en-US" sz="1600" dirty="0"/>
              <a:t>: return </a:t>
            </a:r>
            <a:r>
              <a:rPr lang="en-US" sz="1600" b="1" dirty="0">
                <a:solidFill>
                  <a:schemeClr val="accent6">
                    <a:lumMod val="75000"/>
                  </a:schemeClr>
                </a:solidFill>
              </a:rPr>
              <a:t>max-value(state)</a:t>
            </a:r>
          </a:p>
          <a:p>
            <a:pPr lvl="1">
              <a:lnSpc>
                <a:spcPct val="80000"/>
              </a:lnSpc>
              <a:buFont typeface="Wingdings" pitchFamily="2" charset="2"/>
              <a:buNone/>
            </a:pPr>
            <a:r>
              <a:rPr lang="en-US" sz="1600" dirty="0"/>
              <a:t>if </a:t>
            </a:r>
            <a:r>
              <a:rPr lang="en-US" altLang="zh-CN" sz="1600" i="1" dirty="0"/>
              <a:t>player</a:t>
            </a:r>
            <a:r>
              <a:rPr lang="en-US" altLang="zh-CN" sz="1600" dirty="0"/>
              <a:t> = </a:t>
            </a:r>
            <a:r>
              <a:rPr lang="en-US" sz="1600" b="1" dirty="0">
                <a:solidFill>
                  <a:srgbClr val="C00000"/>
                </a:solidFill>
              </a:rPr>
              <a:t>MIN</a:t>
            </a:r>
            <a:r>
              <a:rPr lang="en-US" sz="1600" b="1" dirty="0"/>
              <a:t>: </a:t>
            </a:r>
            <a:r>
              <a:rPr lang="en-US" sz="1600" dirty="0"/>
              <a:t>return </a:t>
            </a:r>
            <a:r>
              <a:rPr lang="en-US" sz="1600" b="1" dirty="0">
                <a:solidFill>
                  <a:srgbClr val="C00000"/>
                </a:solidFill>
              </a:rPr>
              <a:t>min-value(state)</a:t>
            </a:r>
          </a:p>
        </p:txBody>
      </p:sp>
      <p:sp>
        <p:nvSpPr>
          <p:cNvPr id="7" name="Content Placeholder 2"/>
          <p:cNvSpPr txBox="1">
            <a:spLocks/>
          </p:cNvSpPr>
          <p:nvPr/>
        </p:nvSpPr>
        <p:spPr bwMode="auto">
          <a:xfrm>
            <a:off x="5523768" y="4114800"/>
            <a:ext cx="360045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1600" i="0" u="none" strike="noStrike" kern="0" cap="none" spc="0" normalizeH="0" baseline="0" noProof="0" dirty="0">
                <a:ln>
                  <a:noFill/>
                </a:ln>
                <a:solidFill>
                  <a:srgbClr val="C00000"/>
                </a:solidFill>
                <a:effectLst/>
                <a:uLnTx/>
                <a:uFillTx/>
                <a:latin typeface="Calibri" pitchFamily="34" charset="0"/>
              </a:rPr>
              <a:t>def min-value(state):</a:t>
            </a:r>
          </a:p>
          <a:p>
            <a:pPr marL="800082" lvl="1" indent="-342882" algn="l">
              <a:lnSpc>
                <a:spcPct val="80000"/>
              </a:lnSpc>
              <a:spcBef>
                <a:spcPts val="1200"/>
              </a:spcBef>
              <a:buClr>
                <a:schemeClr val="accent2"/>
              </a:buClr>
              <a:buFont typeface="Wingdings" pitchFamily="2" charset="2"/>
              <a:buNone/>
              <a:defRPr/>
            </a:pPr>
            <a:r>
              <a:rPr lang="en-US" sz="1600" kern="0" dirty="0">
                <a:solidFill>
                  <a:srgbClr val="C00000"/>
                </a:solidFill>
                <a:latin typeface="Calibri" pitchFamily="34" charset="0"/>
              </a:rPr>
              <a:t>initialize v = </a:t>
            </a:r>
            <a:r>
              <a:rPr lang="en-US" sz="1600" kern="0" dirty="0">
                <a:solidFill>
                  <a:srgbClr val="C00000"/>
                </a:solidFill>
                <a:latin typeface="Times New Roman" pitchFamily="18" charset="0"/>
                <a:cs typeface="Times New Roman" pitchFamily="18" charset="0"/>
              </a:rPr>
              <a:t>+∞</a:t>
            </a:r>
          </a:p>
          <a:p>
            <a:pPr marL="800082" lvl="1" indent="-342882" algn="l">
              <a:lnSpc>
                <a:spcPct val="80000"/>
              </a:lnSpc>
              <a:spcBef>
                <a:spcPts val="1200"/>
              </a:spcBef>
              <a:buClr>
                <a:schemeClr val="accent2"/>
              </a:buClr>
              <a:buFont typeface="Wingdings" pitchFamily="2" charset="2"/>
              <a:buNone/>
              <a:defRPr/>
            </a:pPr>
            <a:r>
              <a:rPr lang="en-US" sz="1600" kern="0" dirty="0">
                <a:solidFill>
                  <a:srgbClr val="C00000"/>
                </a:solidFill>
                <a:latin typeface="Calibri" pitchFamily="34" charset="0"/>
              </a:rPr>
              <a:t>for each successor of state:</a:t>
            </a:r>
          </a:p>
          <a:p>
            <a:pPr marL="800082" lvl="1" indent="-342882" algn="l">
              <a:lnSpc>
                <a:spcPct val="80000"/>
              </a:lnSpc>
              <a:spcBef>
                <a:spcPts val="1200"/>
              </a:spcBef>
              <a:buClr>
                <a:schemeClr val="accent2"/>
              </a:buClr>
              <a:buFont typeface="Wingdings" pitchFamily="2" charset="2"/>
              <a:buNone/>
              <a:defRPr/>
            </a:pPr>
            <a:r>
              <a:rPr lang="en-US" sz="1600" kern="0" dirty="0">
                <a:solidFill>
                  <a:srgbClr val="C00000"/>
                </a:solidFill>
                <a:latin typeface="Calibri" pitchFamily="34" charset="0"/>
              </a:rPr>
              <a:t>         v = min(v, value(successor))</a:t>
            </a:r>
          </a:p>
          <a:p>
            <a:pPr marL="800082" lvl="1" indent="-342882" algn="l">
              <a:lnSpc>
                <a:spcPct val="80000"/>
              </a:lnSpc>
              <a:spcBef>
                <a:spcPts val="1200"/>
              </a:spcBef>
              <a:buClr>
                <a:schemeClr val="accent2"/>
              </a:buClr>
              <a:buFont typeface="Wingdings" pitchFamily="2" charset="2"/>
              <a:buNone/>
              <a:defRPr/>
            </a:pPr>
            <a:r>
              <a:rPr lang="en-US" sz="1600" kern="0" dirty="0">
                <a:solidFill>
                  <a:srgbClr val="C00000"/>
                </a:solidFill>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16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265968" y="3810000"/>
            <a:ext cx="405765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600" b="0" i="0" u="none" strike="noStrike" kern="0" cap="none" spc="0" normalizeH="0" baseline="0" noProof="0" dirty="0">
              <a:ln>
                <a:noFill/>
              </a:ln>
              <a:solidFill>
                <a:srgbClr val="00B0F0"/>
              </a:solidFill>
              <a:effectLst/>
              <a:uLnTx/>
              <a:uFillTx/>
              <a:latin typeface="Calibri" pitchFamily="34" charset="0"/>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1600" i="0" u="none" strike="noStrike" kern="0" cap="none" spc="0" normalizeH="0" baseline="0" noProof="0" dirty="0">
                <a:ln>
                  <a:noFill/>
                </a:ln>
                <a:solidFill>
                  <a:schemeClr val="accent6">
                    <a:lumMod val="75000"/>
                  </a:schemeClr>
                </a:solidFill>
                <a:effectLst/>
                <a:uLnTx/>
                <a:uFillTx/>
                <a:latin typeface="Calibri" pitchFamily="34" charset="0"/>
              </a:rPr>
              <a:t>def max-value(state):</a:t>
            </a:r>
          </a:p>
          <a:p>
            <a:pPr marL="800082" lvl="1" indent="-342882" algn="l">
              <a:lnSpc>
                <a:spcPct val="80000"/>
              </a:lnSpc>
              <a:spcBef>
                <a:spcPts val="1200"/>
              </a:spcBef>
              <a:buClr>
                <a:schemeClr val="accent2"/>
              </a:buClr>
              <a:buFont typeface="Wingdings" pitchFamily="2" charset="2"/>
              <a:buNone/>
              <a:defRPr/>
            </a:pPr>
            <a:r>
              <a:rPr lang="en-US" sz="1600" kern="0" dirty="0">
                <a:solidFill>
                  <a:schemeClr val="accent6">
                    <a:lumMod val="75000"/>
                  </a:schemeClr>
                </a:solidFill>
                <a:latin typeface="Calibri" pitchFamily="34" charset="0"/>
              </a:rPr>
              <a:t>initialize v = </a:t>
            </a:r>
            <a:r>
              <a:rPr lang="en-US" sz="1600" kern="0" dirty="0">
                <a:solidFill>
                  <a:schemeClr val="accent6">
                    <a:lumMod val="75000"/>
                  </a:schemeClr>
                </a:solidFill>
                <a:latin typeface="Times New Roman" pitchFamily="18" charset="0"/>
                <a:cs typeface="Times New Roman" pitchFamily="18" charset="0"/>
              </a:rPr>
              <a:t>-∞</a:t>
            </a:r>
          </a:p>
          <a:p>
            <a:pPr marL="800082" lvl="1" indent="-342882" algn="l">
              <a:lnSpc>
                <a:spcPct val="80000"/>
              </a:lnSpc>
              <a:spcBef>
                <a:spcPts val="1200"/>
              </a:spcBef>
              <a:buClr>
                <a:schemeClr val="accent2"/>
              </a:buClr>
              <a:buFont typeface="Wingdings" pitchFamily="2" charset="2"/>
              <a:buNone/>
              <a:defRPr/>
            </a:pPr>
            <a:r>
              <a:rPr lang="en-US" sz="1600" kern="0" dirty="0">
                <a:solidFill>
                  <a:schemeClr val="accent6">
                    <a:lumMod val="75000"/>
                  </a:schemeClr>
                </a:solidFill>
                <a:latin typeface="Calibri" pitchFamily="34" charset="0"/>
              </a:rPr>
              <a:t>for each successor of state:</a:t>
            </a:r>
          </a:p>
          <a:p>
            <a:pPr marL="800082" lvl="1" indent="-342882" algn="l">
              <a:lnSpc>
                <a:spcPct val="80000"/>
              </a:lnSpc>
              <a:spcBef>
                <a:spcPts val="1200"/>
              </a:spcBef>
              <a:buClr>
                <a:schemeClr val="accent2"/>
              </a:buClr>
              <a:buFont typeface="Wingdings" pitchFamily="2" charset="2"/>
              <a:buNone/>
              <a:defRPr/>
            </a:pPr>
            <a:r>
              <a:rPr lang="en-US" sz="1600" kern="0" dirty="0">
                <a:solidFill>
                  <a:schemeClr val="accent6">
                    <a:lumMod val="75000"/>
                  </a:schemeClr>
                </a:solidFill>
                <a:latin typeface="Calibri" pitchFamily="34" charset="0"/>
              </a:rPr>
              <a:t>         v = max(v, value(successor))</a:t>
            </a:r>
          </a:p>
          <a:p>
            <a:pPr marL="800082" lvl="1" indent="-342882" algn="l">
              <a:lnSpc>
                <a:spcPct val="80000"/>
              </a:lnSpc>
              <a:spcBef>
                <a:spcPts val="1200"/>
              </a:spcBef>
              <a:buClr>
                <a:schemeClr val="accent2"/>
              </a:buClr>
              <a:buFont typeface="Wingdings" pitchFamily="2" charset="2"/>
              <a:buNone/>
              <a:defRPr/>
            </a:pPr>
            <a:r>
              <a:rPr lang="en-US" sz="1600" kern="0" dirty="0">
                <a:solidFill>
                  <a:schemeClr val="accent6">
                    <a:lumMod val="75000"/>
                  </a:schemeClr>
                </a:solidFill>
                <a:latin typeface="Calibri" pitchFamily="34" charset="0"/>
              </a:rPr>
              <a:t>return v</a:t>
            </a:r>
          </a:p>
        </p:txBody>
      </p:sp>
    </p:spTree>
    <p:extLst>
      <p:ext uri="{BB962C8B-B14F-4D97-AF65-F5344CB8AC3E}">
        <p14:creationId xmlns:p14="http://schemas.microsoft.com/office/powerpoint/2010/main" val="211714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6" name="Oval 5"/>
          <p:cNvSpPr/>
          <p:nvPr/>
        </p:nvSpPr>
        <p:spPr>
          <a:xfrm>
            <a:off x="3733800" y="30480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81400" y="4267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91000" y="4648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800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05400" y="3886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334000" y="4724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096000" y="3886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638800" y="3200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endCxn id="6" idx="5"/>
          </p:cNvCxnSpPr>
          <p:nvPr/>
        </p:nvCxnSpPr>
        <p:spPr>
          <a:xfrm flipH="1" flipV="1">
            <a:off x="3928922" y="3243122"/>
            <a:ext cx="4479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3"/>
          </p:cNvCxnSpPr>
          <p:nvPr/>
        </p:nvCxnSpPr>
        <p:spPr>
          <a:xfrm flipV="1">
            <a:off x="4538522" y="3166922"/>
            <a:ext cx="295556"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7" idx="7"/>
          </p:cNvCxnSpPr>
          <p:nvPr/>
        </p:nvCxnSpPr>
        <p:spPr>
          <a:xfrm flipH="1">
            <a:off x="3776522" y="3852722"/>
            <a:ext cx="6003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0"/>
          </p:cNvCxnSpPr>
          <p:nvPr/>
        </p:nvCxnSpPr>
        <p:spPr>
          <a:xfrm flipH="1">
            <a:off x="4305300" y="3886200"/>
            <a:ext cx="152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1"/>
          </p:cNvCxnSpPr>
          <p:nvPr/>
        </p:nvCxnSpPr>
        <p:spPr>
          <a:xfrm>
            <a:off x="4572000" y="3771900"/>
            <a:ext cx="566878" cy="147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4"/>
            <a:endCxn id="11" idx="1"/>
          </p:cNvCxnSpPr>
          <p:nvPr/>
        </p:nvCxnSpPr>
        <p:spPr>
          <a:xfrm>
            <a:off x="5219700" y="4114800"/>
            <a:ext cx="1477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0" idx="0"/>
            <a:endCxn id="13" idx="3"/>
          </p:cNvCxnSpPr>
          <p:nvPr/>
        </p:nvCxnSpPr>
        <p:spPr>
          <a:xfrm flipV="1">
            <a:off x="5219700" y="3395522"/>
            <a:ext cx="452578" cy="490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0" idx="6"/>
            <a:endCxn id="12" idx="2"/>
          </p:cNvCxnSpPr>
          <p:nvPr/>
        </p:nvCxnSpPr>
        <p:spPr>
          <a:xfrm>
            <a:off x="5334000" y="40005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3602769" y="3021142"/>
            <a:ext cx="2640867" cy="1826435"/>
          </a:xfrm>
          <a:custGeom>
            <a:avLst/>
            <a:gdLst>
              <a:gd name="connsiteX0" fmla="*/ 64954 w 1510638"/>
              <a:gd name="connsiteY0" fmla="*/ 196546 h 1597234"/>
              <a:gd name="connsiteX1" fmla="*/ 1149070 w 1510638"/>
              <a:gd name="connsiteY1" fmla="*/ 1590344 h 1597234"/>
              <a:gd name="connsiteX2" fmla="*/ 1510442 w 1510638"/>
              <a:gd name="connsiteY2" fmla="*/ 702443 h 1597234"/>
              <a:gd name="connsiteX3" fmla="*/ 1180045 w 1510638"/>
              <a:gd name="connsiteY3" fmla="*/ 31356 h 1597234"/>
              <a:gd name="connsiteX4" fmla="*/ 75279 w 1510638"/>
              <a:gd name="connsiteY4" fmla="*/ 124275 h 1597234"/>
              <a:gd name="connsiteX5" fmla="*/ 95929 w 1510638"/>
              <a:gd name="connsiteY5" fmla="*/ 248168 h 1597234"/>
              <a:gd name="connsiteX0" fmla="*/ 131766 w 1643766"/>
              <a:gd name="connsiteY0" fmla="*/ 196546 h 1321409"/>
              <a:gd name="connsiteX1" fmla="*/ 49167 w 1643766"/>
              <a:gd name="connsiteY1" fmla="*/ 1311584 h 1321409"/>
              <a:gd name="connsiteX2" fmla="*/ 1577254 w 1643766"/>
              <a:gd name="connsiteY2" fmla="*/ 702443 h 1321409"/>
              <a:gd name="connsiteX3" fmla="*/ 1246857 w 1643766"/>
              <a:gd name="connsiteY3" fmla="*/ 31356 h 1321409"/>
              <a:gd name="connsiteX4" fmla="*/ 142091 w 1643766"/>
              <a:gd name="connsiteY4" fmla="*/ 124275 h 1321409"/>
              <a:gd name="connsiteX5" fmla="*/ 162741 w 1643766"/>
              <a:gd name="connsiteY5" fmla="*/ 248168 h 1321409"/>
              <a:gd name="connsiteX0" fmla="*/ 167794 w 1679794"/>
              <a:gd name="connsiteY0" fmla="*/ 210329 h 1335192"/>
              <a:gd name="connsiteX1" fmla="*/ 85195 w 1679794"/>
              <a:gd name="connsiteY1" fmla="*/ 1325367 h 1335192"/>
              <a:gd name="connsiteX2" fmla="*/ 1613282 w 1679794"/>
              <a:gd name="connsiteY2" fmla="*/ 716226 h 1335192"/>
              <a:gd name="connsiteX3" fmla="*/ 1282885 w 1679794"/>
              <a:gd name="connsiteY3" fmla="*/ 45139 h 1335192"/>
              <a:gd name="connsiteX4" fmla="*/ 178119 w 1679794"/>
              <a:gd name="connsiteY4" fmla="*/ 138058 h 1335192"/>
              <a:gd name="connsiteX5" fmla="*/ 2596 w 1679794"/>
              <a:gd name="connsiteY5" fmla="*/ 757524 h 1335192"/>
              <a:gd name="connsiteX0" fmla="*/ 232147 w 1744147"/>
              <a:gd name="connsiteY0" fmla="*/ 210329 h 1325659"/>
              <a:gd name="connsiteX1" fmla="*/ 66949 w 1744147"/>
              <a:gd name="connsiteY1" fmla="*/ 788498 h 1325659"/>
              <a:gd name="connsiteX2" fmla="*/ 149548 w 1744147"/>
              <a:gd name="connsiteY2" fmla="*/ 1325367 h 1325659"/>
              <a:gd name="connsiteX3" fmla="*/ 1677635 w 1744147"/>
              <a:gd name="connsiteY3" fmla="*/ 716226 h 1325659"/>
              <a:gd name="connsiteX4" fmla="*/ 1347238 w 1744147"/>
              <a:gd name="connsiteY4" fmla="*/ 45139 h 1325659"/>
              <a:gd name="connsiteX5" fmla="*/ 242472 w 1744147"/>
              <a:gd name="connsiteY5" fmla="*/ 138058 h 1325659"/>
              <a:gd name="connsiteX6" fmla="*/ 66949 w 1744147"/>
              <a:gd name="connsiteY6" fmla="*/ 757524 h 1325659"/>
              <a:gd name="connsiteX0" fmla="*/ 167795 w 1638455"/>
              <a:gd name="connsiteY0" fmla="*/ 210329 h 1759128"/>
              <a:gd name="connsiteX1" fmla="*/ 2597 w 1638455"/>
              <a:gd name="connsiteY1" fmla="*/ 788498 h 1759128"/>
              <a:gd name="connsiteX2" fmla="*/ 715016 w 1638455"/>
              <a:gd name="connsiteY2" fmla="*/ 1758993 h 1759128"/>
              <a:gd name="connsiteX3" fmla="*/ 1613283 w 1638455"/>
              <a:gd name="connsiteY3" fmla="*/ 716226 h 1759128"/>
              <a:gd name="connsiteX4" fmla="*/ 1282886 w 1638455"/>
              <a:gd name="connsiteY4" fmla="*/ 45139 h 1759128"/>
              <a:gd name="connsiteX5" fmla="*/ 178120 w 1638455"/>
              <a:gd name="connsiteY5" fmla="*/ 138058 h 1759128"/>
              <a:gd name="connsiteX6" fmla="*/ 2597 w 1638455"/>
              <a:gd name="connsiteY6" fmla="*/ 757524 h 1759128"/>
              <a:gd name="connsiteX0" fmla="*/ 0 w 1801057"/>
              <a:gd name="connsiteY0" fmla="*/ 354871 h 1759128"/>
              <a:gd name="connsiteX1" fmla="*/ 165199 w 1801057"/>
              <a:gd name="connsiteY1" fmla="*/ 788498 h 1759128"/>
              <a:gd name="connsiteX2" fmla="*/ 877618 w 1801057"/>
              <a:gd name="connsiteY2" fmla="*/ 1758993 h 1759128"/>
              <a:gd name="connsiteX3" fmla="*/ 1775885 w 1801057"/>
              <a:gd name="connsiteY3" fmla="*/ 716226 h 1759128"/>
              <a:gd name="connsiteX4" fmla="*/ 1445488 w 1801057"/>
              <a:gd name="connsiteY4" fmla="*/ 45139 h 1759128"/>
              <a:gd name="connsiteX5" fmla="*/ 340722 w 1801057"/>
              <a:gd name="connsiteY5" fmla="*/ 138058 h 1759128"/>
              <a:gd name="connsiteX6" fmla="*/ 165199 w 1801057"/>
              <a:gd name="connsiteY6" fmla="*/ 757524 h 1759128"/>
              <a:gd name="connsiteX0" fmla="*/ 175523 w 1976580"/>
              <a:gd name="connsiteY0" fmla="*/ 338127 h 1742384"/>
              <a:gd name="connsiteX1" fmla="*/ 340722 w 1976580"/>
              <a:gd name="connsiteY1" fmla="*/ 771754 h 1742384"/>
              <a:gd name="connsiteX2" fmla="*/ 1053141 w 1976580"/>
              <a:gd name="connsiteY2" fmla="*/ 1742249 h 1742384"/>
              <a:gd name="connsiteX3" fmla="*/ 1951408 w 1976580"/>
              <a:gd name="connsiteY3" fmla="*/ 699482 h 1742384"/>
              <a:gd name="connsiteX4" fmla="*/ 1621011 w 1976580"/>
              <a:gd name="connsiteY4" fmla="*/ 28395 h 1742384"/>
              <a:gd name="connsiteX5" fmla="*/ 516245 w 1976580"/>
              <a:gd name="connsiteY5" fmla="*/ 121314 h 1742384"/>
              <a:gd name="connsiteX6" fmla="*/ 0 w 1976580"/>
              <a:gd name="connsiteY6" fmla="*/ 90341 h 1742384"/>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7" fmla="*/ 0 w 1801057"/>
              <a:gd name="connsiteY7" fmla="*/ 342889 h 1747146"/>
              <a:gd name="connsiteX0" fmla="*/ 1001 w 1802058"/>
              <a:gd name="connsiteY0" fmla="*/ 34288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342889 h 1747146"/>
              <a:gd name="connsiteX0" fmla="*/ 1001 w 1802058"/>
              <a:gd name="connsiteY0" fmla="*/ 87975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879759 h 1747146"/>
              <a:gd name="connsiteX0" fmla="*/ 0 w 1780407"/>
              <a:gd name="connsiteY0" fmla="*/ 332565 h 1747146"/>
              <a:gd name="connsiteX1" fmla="*/ 144549 w 1780407"/>
              <a:gd name="connsiteY1" fmla="*/ 776516 h 1747146"/>
              <a:gd name="connsiteX2" fmla="*/ 856968 w 1780407"/>
              <a:gd name="connsiteY2" fmla="*/ 1747011 h 1747146"/>
              <a:gd name="connsiteX3" fmla="*/ 1755235 w 1780407"/>
              <a:gd name="connsiteY3" fmla="*/ 704244 h 1747146"/>
              <a:gd name="connsiteX4" fmla="*/ 1424838 w 1780407"/>
              <a:gd name="connsiteY4" fmla="*/ 33157 h 1747146"/>
              <a:gd name="connsiteX5" fmla="*/ 320072 w 1780407"/>
              <a:gd name="connsiteY5" fmla="*/ 126076 h 1747146"/>
              <a:gd name="connsiteX6" fmla="*/ 0 w 1780407"/>
              <a:gd name="connsiteY6" fmla="*/ 332565 h 1747146"/>
              <a:gd name="connsiteX0" fmla="*/ 0 w 1780407"/>
              <a:gd name="connsiteY0" fmla="*/ 332565 h 1763397"/>
              <a:gd name="connsiteX1" fmla="*/ 144549 w 1780407"/>
              <a:gd name="connsiteY1" fmla="*/ 1292738 h 1763397"/>
              <a:gd name="connsiteX2" fmla="*/ 856968 w 1780407"/>
              <a:gd name="connsiteY2" fmla="*/ 1747011 h 1763397"/>
              <a:gd name="connsiteX3" fmla="*/ 1755235 w 1780407"/>
              <a:gd name="connsiteY3" fmla="*/ 704244 h 1763397"/>
              <a:gd name="connsiteX4" fmla="*/ 1424838 w 1780407"/>
              <a:gd name="connsiteY4" fmla="*/ 33157 h 1763397"/>
              <a:gd name="connsiteX5" fmla="*/ 320072 w 1780407"/>
              <a:gd name="connsiteY5" fmla="*/ 126076 h 1763397"/>
              <a:gd name="connsiteX6" fmla="*/ 0 w 1780407"/>
              <a:gd name="connsiteY6" fmla="*/ 332565 h 1763397"/>
              <a:gd name="connsiteX0" fmla="*/ 0 w 1780407"/>
              <a:gd name="connsiteY0" fmla="*/ 332565 h 1769716"/>
              <a:gd name="connsiteX1" fmla="*/ 144549 w 1780407"/>
              <a:gd name="connsiteY1" fmla="*/ 1292738 h 1769716"/>
              <a:gd name="connsiteX2" fmla="*/ 856968 w 1780407"/>
              <a:gd name="connsiteY2" fmla="*/ 1747011 h 1769716"/>
              <a:gd name="connsiteX3" fmla="*/ 1755235 w 1780407"/>
              <a:gd name="connsiteY3" fmla="*/ 704244 h 1769716"/>
              <a:gd name="connsiteX4" fmla="*/ 1424838 w 1780407"/>
              <a:gd name="connsiteY4" fmla="*/ 33157 h 1769716"/>
              <a:gd name="connsiteX5" fmla="*/ 320072 w 1780407"/>
              <a:gd name="connsiteY5" fmla="*/ 126076 h 1769716"/>
              <a:gd name="connsiteX6" fmla="*/ 0 w 1780407"/>
              <a:gd name="connsiteY6" fmla="*/ 332565 h 1769716"/>
              <a:gd name="connsiteX0" fmla="*/ 0 w 1780407"/>
              <a:gd name="connsiteY0" fmla="*/ 332565 h 1770380"/>
              <a:gd name="connsiteX1" fmla="*/ 144549 w 1780407"/>
              <a:gd name="connsiteY1" fmla="*/ 1292738 h 1770380"/>
              <a:gd name="connsiteX2" fmla="*/ 856968 w 1780407"/>
              <a:gd name="connsiteY2" fmla="*/ 1747011 h 1770380"/>
              <a:gd name="connsiteX3" fmla="*/ 1755235 w 1780407"/>
              <a:gd name="connsiteY3" fmla="*/ 704244 h 1770380"/>
              <a:gd name="connsiteX4" fmla="*/ 1424838 w 1780407"/>
              <a:gd name="connsiteY4" fmla="*/ 33157 h 1770380"/>
              <a:gd name="connsiteX5" fmla="*/ 320072 w 1780407"/>
              <a:gd name="connsiteY5" fmla="*/ 126076 h 1770380"/>
              <a:gd name="connsiteX6" fmla="*/ 0 w 1780407"/>
              <a:gd name="connsiteY6" fmla="*/ 332565 h 1770380"/>
              <a:gd name="connsiteX0" fmla="*/ 0 w 1751930"/>
              <a:gd name="connsiteY0" fmla="*/ 352362 h 1775716"/>
              <a:gd name="connsiteX1" fmla="*/ 144549 w 1751930"/>
              <a:gd name="connsiteY1" fmla="*/ 1312535 h 1775716"/>
              <a:gd name="connsiteX2" fmla="*/ 856968 w 1751930"/>
              <a:gd name="connsiteY2" fmla="*/ 1766808 h 1775716"/>
              <a:gd name="connsiteX3" fmla="*/ 1724260 w 1751930"/>
              <a:gd name="connsiteY3" fmla="*/ 1002801 h 1775716"/>
              <a:gd name="connsiteX4" fmla="*/ 1424838 w 1751930"/>
              <a:gd name="connsiteY4" fmla="*/ 52954 h 1775716"/>
              <a:gd name="connsiteX5" fmla="*/ 320072 w 1751930"/>
              <a:gd name="connsiteY5" fmla="*/ 145873 h 1775716"/>
              <a:gd name="connsiteX6" fmla="*/ 0 w 1751930"/>
              <a:gd name="connsiteY6" fmla="*/ 352362 h 1775716"/>
              <a:gd name="connsiteX0" fmla="*/ 217446 w 1649304"/>
              <a:gd name="connsiteY0" fmla="*/ 182496 h 1810581"/>
              <a:gd name="connsiteX1" fmla="*/ 41923 w 1649304"/>
              <a:gd name="connsiteY1" fmla="*/ 1349158 h 1810581"/>
              <a:gd name="connsiteX2" fmla="*/ 754342 w 1649304"/>
              <a:gd name="connsiteY2" fmla="*/ 1803431 h 1810581"/>
              <a:gd name="connsiteX3" fmla="*/ 1621634 w 1649304"/>
              <a:gd name="connsiteY3" fmla="*/ 1039424 h 1810581"/>
              <a:gd name="connsiteX4" fmla="*/ 1322212 w 1649304"/>
              <a:gd name="connsiteY4" fmla="*/ 89577 h 1810581"/>
              <a:gd name="connsiteX5" fmla="*/ 217446 w 1649304"/>
              <a:gd name="connsiteY5" fmla="*/ 182496 h 1810581"/>
              <a:gd name="connsiteX0" fmla="*/ 217446 w 2199039"/>
              <a:gd name="connsiteY0" fmla="*/ 138131 h 1799861"/>
              <a:gd name="connsiteX1" fmla="*/ 41923 w 2199039"/>
              <a:gd name="connsiteY1" fmla="*/ 1304793 h 1799861"/>
              <a:gd name="connsiteX2" fmla="*/ 754342 w 2199039"/>
              <a:gd name="connsiteY2" fmla="*/ 1759066 h 1799861"/>
              <a:gd name="connsiteX3" fmla="*/ 2189505 w 2199039"/>
              <a:gd name="connsiteY3" fmla="*/ 344620 h 1799861"/>
              <a:gd name="connsiteX4" fmla="*/ 1322212 w 2199039"/>
              <a:gd name="connsiteY4" fmla="*/ 45212 h 1799861"/>
              <a:gd name="connsiteX5" fmla="*/ 217446 w 2199039"/>
              <a:gd name="connsiteY5" fmla="*/ 138131 h 1799861"/>
              <a:gd name="connsiteX0" fmla="*/ 217446 w 2211359"/>
              <a:gd name="connsiteY0" fmla="*/ 138131 h 1774341"/>
              <a:gd name="connsiteX1" fmla="*/ 41923 w 2211359"/>
              <a:gd name="connsiteY1" fmla="*/ 1304793 h 1774341"/>
              <a:gd name="connsiteX2" fmla="*/ 754342 w 2211359"/>
              <a:gd name="connsiteY2" fmla="*/ 1759066 h 1774341"/>
              <a:gd name="connsiteX3" fmla="*/ 1848783 w 2211359"/>
              <a:gd name="connsiteY3" fmla="*/ 809220 h 1774341"/>
              <a:gd name="connsiteX4" fmla="*/ 2189505 w 2211359"/>
              <a:gd name="connsiteY4" fmla="*/ 344620 h 1774341"/>
              <a:gd name="connsiteX5" fmla="*/ 1322212 w 2211359"/>
              <a:gd name="connsiteY5" fmla="*/ 45212 h 1774341"/>
              <a:gd name="connsiteX6" fmla="*/ 217446 w 2211359"/>
              <a:gd name="connsiteY6" fmla="*/ 138131 h 1774341"/>
              <a:gd name="connsiteX0" fmla="*/ 217446 w 2205786"/>
              <a:gd name="connsiteY0" fmla="*/ 138131 h 1759073"/>
              <a:gd name="connsiteX1" fmla="*/ 41923 w 2205786"/>
              <a:gd name="connsiteY1" fmla="*/ 1304793 h 1759073"/>
              <a:gd name="connsiteX2" fmla="*/ 754342 w 2205786"/>
              <a:gd name="connsiteY2" fmla="*/ 1759066 h 1759073"/>
              <a:gd name="connsiteX3" fmla="*/ 1353188 w 2205786"/>
              <a:gd name="connsiteY3" fmla="*/ 1315117 h 1759073"/>
              <a:gd name="connsiteX4" fmla="*/ 1848783 w 2205786"/>
              <a:gd name="connsiteY4" fmla="*/ 809220 h 1759073"/>
              <a:gd name="connsiteX5" fmla="*/ 2189505 w 2205786"/>
              <a:gd name="connsiteY5" fmla="*/ 344620 h 1759073"/>
              <a:gd name="connsiteX6" fmla="*/ 1322212 w 2205786"/>
              <a:gd name="connsiteY6" fmla="*/ 45212 h 1759073"/>
              <a:gd name="connsiteX7" fmla="*/ 217446 w 2205786"/>
              <a:gd name="connsiteY7" fmla="*/ 138131 h 1759073"/>
              <a:gd name="connsiteX0" fmla="*/ 217446 w 2664376"/>
              <a:gd name="connsiteY0" fmla="*/ 138131 h 1759073"/>
              <a:gd name="connsiteX1" fmla="*/ 41923 w 2664376"/>
              <a:gd name="connsiteY1" fmla="*/ 1304793 h 1759073"/>
              <a:gd name="connsiteX2" fmla="*/ 754342 w 2664376"/>
              <a:gd name="connsiteY2" fmla="*/ 1759066 h 1759073"/>
              <a:gd name="connsiteX3" fmla="*/ 1353188 w 2664376"/>
              <a:gd name="connsiteY3" fmla="*/ 1315117 h 1759073"/>
              <a:gd name="connsiteX4" fmla="*/ 2633477 w 2664376"/>
              <a:gd name="connsiteY4" fmla="*/ 974411 h 1759073"/>
              <a:gd name="connsiteX5" fmla="*/ 2189505 w 2664376"/>
              <a:gd name="connsiteY5" fmla="*/ 344620 h 1759073"/>
              <a:gd name="connsiteX6" fmla="*/ 1322212 w 2664376"/>
              <a:gd name="connsiteY6" fmla="*/ 45212 h 1759073"/>
              <a:gd name="connsiteX7" fmla="*/ 217446 w 2664376"/>
              <a:gd name="connsiteY7" fmla="*/ 138131 h 175907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40867"/>
              <a:gd name="connsiteY0" fmla="*/ 138131 h 1826435"/>
              <a:gd name="connsiteX1" fmla="*/ 41923 w 2640867"/>
              <a:gd name="connsiteY1" fmla="*/ 1304793 h 1826435"/>
              <a:gd name="connsiteX2" fmla="*/ 754342 w 2640867"/>
              <a:gd name="connsiteY2" fmla="*/ 1759066 h 1826435"/>
              <a:gd name="connsiteX3" fmla="*/ 1859108 w 2640867"/>
              <a:gd name="connsiteY3" fmla="*/ 1790040 h 1826435"/>
              <a:gd name="connsiteX4" fmla="*/ 2633477 w 2640867"/>
              <a:gd name="connsiteY4" fmla="*/ 974411 h 1826435"/>
              <a:gd name="connsiteX5" fmla="*/ 2189505 w 2640867"/>
              <a:gd name="connsiteY5" fmla="*/ 344620 h 1826435"/>
              <a:gd name="connsiteX6" fmla="*/ 1322212 w 2640867"/>
              <a:gd name="connsiteY6" fmla="*/ 45212 h 1826435"/>
              <a:gd name="connsiteX7" fmla="*/ 217446 w 2640867"/>
              <a:gd name="connsiteY7" fmla="*/ 138131 h 182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0867" h="1826435">
                <a:moveTo>
                  <a:pt x="217446" y="138131"/>
                </a:moveTo>
                <a:cubicBezTo>
                  <a:pt x="4065" y="348061"/>
                  <a:pt x="-47560" y="1034637"/>
                  <a:pt x="41923" y="1304793"/>
                </a:cubicBezTo>
                <a:cubicBezTo>
                  <a:pt x="131406" y="1574949"/>
                  <a:pt x="451478" y="1678192"/>
                  <a:pt x="754342" y="1759066"/>
                </a:cubicBezTo>
                <a:cubicBezTo>
                  <a:pt x="1057206" y="1839941"/>
                  <a:pt x="1604427" y="1845104"/>
                  <a:pt x="1859108" y="1790040"/>
                </a:cubicBezTo>
                <a:cubicBezTo>
                  <a:pt x="2113789" y="1734976"/>
                  <a:pt x="2576690" y="1291026"/>
                  <a:pt x="2633477" y="974411"/>
                </a:cubicBezTo>
                <a:cubicBezTo>
                  <a:pt x="2690264" y="657796"/>
                  <a:pt x="2408049" y="499487"/>
                  <a:pt x="2189505" y="344620"/>
                </a:cubicBezTo>
                <a:cubicBezTo>
                  <a:pt x="1970961" y="189754"/>
                  <a:pt x="1650888" y="79627"/>
                  <a:pt x="1322212" y="45212"/>
                </a:cubicBezTo>
                <a:cubicBezTo>
                  <a:pt x="993536" y="10797"/>
                  <a:pt x="430827" y="-71799"/>
                  <a:pt x="217446" y="138131"/>
                </a:cubicBezTo>
                <a:close/>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Oval 37"/>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3404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sym typeface="Symbol" pitchFamily="18" charset="2"/>
              </a:rPr>
              <a:t>Minimax Example</a:t>
            </a:r>
          </a:p>
        </p:txBody>
      </p:sp>
      <p:sp>
        <p:nvSpPr>
          <p:cNvPr id="14339" name="AutoShape 4"/>
          <p:cNvSpPr>
            <a:spLocks noChangeArrowheads="1"/>
          </p:cNvSpPr>
          <p:nvPr/>
        </p:nvSpPr>
        <p:spPr bwMode="auto">
          <a:xfrm>
            <a:off x="4270375" y="220980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solidFill>
                <a:srgbClr val="FF0000"/>
              </a:solidFill>
            </a:endParaRPr>
          </a:p>
        </p:txBody>
      </p:sp>
      <p:grpSp>
        <p:nvGrpSpPr>
          <p:cNvPr id="2" name="Group 60"/>
          <p:cNvGrpSpPr>
            <a:grpSpLocks/>
          </p:cNvGrpSpPr>
          <p:nvPr/>
        </p:nvGrpSpPr>
        <p:grpSpPr bwMode="auto">
          <a:xfrm>
            <a:off x="1981200" y="3765550"/>
            <a:ext cx="381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solidFill>
                    <a:srgbClr val="FF0000"/>
                  </a:solidFill>
                </a:rPr>
                <a:t>12</a:t>
              </a:r>
            </a:p>
          </p:txBody>
        </p:sp>
      </p:grpSp>
      <p:grpSp>
        <p:nvGrpSpPr>
          <p:cNvPr id="3" name="Group 61"/>
          <p:cNvGrpSpPr>
            <a:grpSpLocks/>
          </p:cNvGrpSpPr>
          <p:nvPr/>
        </p:nvGrpSpPr>
        <p:grpSpPr bwMode="auto">
          <a:xfrm>
            <a:off x="2173288" y="3765550"/>
            <a:ext cx="950912"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solidFill>
                    <a:srgbClr val="FF0000"/>
                  </a:solidFill>
                </a:rPr>
                <a:t>8</a:t>
              </a:r>
            </a:p>
          </p:txBody>
        </p:sp>
      </p:grpSp>
      <p:grpSp>
        <p:nvGrpSpPr>
          <p:cNvPr id="4" name="Group 64"/>
          <p:cNvGrpSpPr>
            <a:grpSpLocks/>
          </p:cNvGrpSpPr>
          <p:nvPr/>
        </p:nvGrpSpPr>
        <p:grpSpPr bwMode="auto">
          <a:xfrm>
            <a:off x="6553200" y="3765550"/>
            <a:ext cx="381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solidFill>
                    <a:srgbClr val="FF0000"/>
                  </a:solidFill>
                </a:rPr>
                <a:t>5</a:t>
              </a:r>
            </a:p>
          </p:txBody>
        </p:sp>
      </p:grpSp>
      <p:grpSp>
        <p:nvGrpSpPr>
          <p:cNvPr id="5" name="Group 65"/>
          <p:cNvGrpSpPr>
            <a:grpSpLocks/>
          </p:cNvGrpSpPr>
          <p:nvPr/>
        </p:nvGrpSpPr>
        <p:grpSpPr bwMode="auto">
          <a:xfrm>
            <a:off x="6745288" y="3765550"/>
            <a:ext cx="950912"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solidFill>
                    <a:srgbClr val="FF0000"/>
                  </a:solidFill>
                </a:rPr>
                <a:t>2</a:t>
              </a:r>
            </a:p>
          </p:txBody>
        </p:sp>
      </p:grpSp>
      <p:grpSp>
        <p:nvGrpSpPr>
          <p:cNvPr id="6" name="Group 51"/>
          <p:cNvGrpSpPr>
            <a:grpSpLocks/>
          </p:cNvGrpSpPr>
          <p:nvPr/>
        </p:nvGrpSpPr>
        <p:grpSpPr bwMode="auto">
          <a:xfrm>
            <a:off x="1984375" y="2498729"/>
            <a:ext cx="2471738" cy="1266821"/>
            <a:chOff x="1984375" y="2498729"/>
            <a:chExt cx="2471739" cy="1266821"/>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solidFill>
                  <a:srgbClr val="FF0000"/>
                </a:solidFill>
              </a:endParaRPr>
            </a:p>
          </p:txBody>
        </p:sp>
        <p:cxnSp>
          <p:nvCxnSpPr>
            <p:cNvPr id="14375" name="AutoShape 7"/>
            <p:cNvCxnSpPr>
              <a:cxnSpLocks noChangeShapeType="1"/>
            </p:cNvCxnSpPr>
            <p:nvPr/>
          </p:nvCxnSpPr>
          <p:spPr bwMode="auto">
            <a:xfrm flipH="1">
              <a:off x="2168526" y="2498729"/>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765554"/>
            <a:ext cx="760413"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solidFill>
                  <a:srgbClr val="FF0000"/>
                </a:solidFill>
              </a:rPr>
              <a:t>3</a:t>
            </a:r>
          </a:p>
        </p:txBody>
      </p:sp>
      <p:cxnSp>
        <p:nvCxnSpPr>
          <p:cNvPr id="67" name="AutoShape 21"/>
          <p:cNvCxnSpPr>
            <a:cxnSpLocks noChangeShapeType="1"/>
          </p:cNvCxnSpPr>
          <p:nvPr/>
        </p:nvCxnSpPr>
        <p:spPr bwMode="auto">
          <a:xfrm rot="5400000">
            <a:off x="4304507" y="2666208"/>
            <a:ext cx="3048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30738" y="2344741"/>
            <a:ext cx="22860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20094" y="3913982"/>
            <a:ext cx="3048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70113" y="3770312"/>
            <a:ext cx="196850"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514604"/>
            <a:ext cx="381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solidFill>
                  <a:srgbClr val="FF0000"/>
                </a:solidFill>
              </a:endParaRPr>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762376"/>
            <a:ext cx="1143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solidFill>
                    <a:srgbClr val="FF0000"/>
                  </a:solidFill>
                </a:rPr>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514600"/>
            <a:ext cx="2476499"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solidFill>
                  <a:srgbClr val="FF0000"/>
                </a:solidFill>
              </a:endParaRPr>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762376"/>
            <a:ext cx="1143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solidFill>
                    <a:srgbClr val="FF0000"/>
                  </a:solidFill>
                </a:rPr>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765550"/>
            <a:ext cx="381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solidFill>
                    <a:srgbClr val="FF0000"/>
                  </a:solidFill>
                </a:rPr>
                <a:t>4</a:t>
              </a:r>
            </a:p>
          </p:txBody>
        </p:sp>
      </p:grpSp>
      <p:grpSp>
        <p:nvGrpSpPr>
          <p:cNvPr id="12" name="Group 65"/>
          <p:cNvGrpSpPr>
            <a:grpSpLocks/>
          </p:cNvGrpSpPr>
          <p:nvPr/>
        </p:nvGrpSpPr>
        <p:grpSpPr bwMode="auto">
          <a:xfrm>
            <a:off x="4459288" y="3765550"/>
            <a:ext cx="950912"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solidFill>
                    <a:srgbClr val="FF0000"/>
                  </a:solidFill>
                </a:rPr>
                <a:t>6</a:t>
              </a:r>
            </a:p>
          </p:txBody>
        </p:sp>
      </p:grpSp>
      <p:sp>
        <p:nvSpPr>
          <p:cNvPr id="13" name="Rectangle 12"/>
          <p:cNvSpPr/>
          <p:nvPr/>
        </p:nvSpPr>
        <p:spPr>
          <a:xfrm>
            <a:off x="2036887" y="3425052"/>
            <a:ext cx="269625" cy="276999"/>
          </a:xfrm>
          <a:prstGeom prst="rect">
            <a:avLst/>
          </a:prstGeom>
        </p:spPr>
        <p:txBody>
          <a:bodyPr wrap="none">
            <a:spAutoFit/>
          </a:bodyPr>
          <a:lstStyle/>
          <a:p>
            <a:r>
              <a:rPr lang="en-US" dirty="0">
                <a:solidFill>
                  <a:srgbClr val="FF0000"/>
                </a:solidFill>
              </a:rPr>
              <a:t>3</a:t>
            </a:r>
          </a:p>
        </p:txBody>
      </p:sp>
      <p:sp>
        <p:nvSpPr>
          <p:cNvPr id="49" name="Rectangle 48"/>
          <p:cNvSpPr/>
          <p:nvPr/>
        </p:nvSpPr>
        <p:spPr>
          <a:xfrm>
            <a:off x="4302375" y="3420291"/>
            <a:ext cx="269625" cy="276999"/>
          </a:xfrm>
          <a:prstGeom prst="rect">
            <a:avLst/>
          </a:prstGeom>
        </p:spPr>
        <p:txBody>
          <a:bodyPr wrap="none">
            <a:spAutoFit/>
          </a:bodyPr>
          <a:lstStyle/>
          <a:p>
            <a:r>
              <a:rPr lang="en-US" dirty="0">
                <a:solidFill>
                  <a:srgbClr val="FF0000"/>
                </a:solidFill>
              </a:rPr>
              <a:t>2</a:t>
            </a:r>
          </a:p>
        </p:txBody>
      </p:sp>
      <p:sp>
        <p:nvSpPr>
          <p:cNvPr id="50" name="Rectangle 49"/>
          <p:cNvSpPr/>
          <p:nvPr/>
        </p:nvSpPr>
        <p:spPr>
          <a:xfrm>
            <a:off x="6594798" y="3436463"/>
            <a:ext cx="269626" cy="276999"/>
          </a:xfrm>
          <a:prstGeom prst="rect">
            <a:avLst/>
          </a:prstGeom>
        </p:spPr>
        <p:txBody>
          <a:bodyPr wrap="none">
            <a:spAutoFit/>
          </a:bodyPr>
          <a:lstStyle/>
          <a:p>
            <a:r>
              <a:rPr lang="en-US" dirty="0">
                <a:solidFill>
                  <a:srgbClr val="FF0000"/>
                </a:solidFill>
              </a:rPr>
              <a:t>2</a:t>
            </a:r>
          </a:p>
        </p:txBody>
      </p:sp>
      <p:sp>
        <p:nvSpPr>
          <p:cNvPr id="52" name="Rectangle 51"/>
          <p:cNvSpPr/>
          <p:nvPr/>
        </p:nvSpPr>
        <p:spPr>
          <a:xfrm>
            <a:off x="4341737" y="2246015"/>
            <a:ext cx="269625" cy="276999"/>
          </a:xfrm>
          <a:prstGeom prst="rect">
            <a:avLst/>
          </a:prstGeom>
        </p:spPr>
        <p:txBody>
          <a:bodyPr wrap="none">
            <a:spAutoFit/>
          </a:bodyPr>
          <a:lstStyle/>
          <a:p>
            <a:r>
              <a:rPr lang="en-US" dirty="0">
                <a:solidFill>
                  <a:srgbClr val="FF0000"/>
                </a:solidFill>
              </a:rPr>
              <a:t>3</a:t>
            </a:r>
          </a:p>
        </p:txBody>
      </p:sp>
      <p:cxnSp>
        <p:nvCxnSpPr>
          <p:cNvPr id="53" name="AutoShape 7"/>
          <p:cNvCxnSpPr>
            <a:cxnSpLocks noChangeShapeType="1"/>
          </p:cNvCxnSpPr>
          <p:nvPr/>
        </p:nvCxnSpPr>
        <p:spPr bwMode="auto">
          <a:xfrm flipH="1">
            <a:off x="2158689" y="2506665"/>
            <a:ext cx="2287587" cy="946150"/>
          </a:xfrm>
          <a:prstGeom prst="straightConnector1">
            <a:avLst/>
          </a:prstGeom>
          <a:noFill/>
          <a:ln w="28575">
            <a:solidFill>
              <a:srgbClr val="FF0000"/>
            </a:solidFill>
            <a:round/>
            <a:headEnd/>
            <a:tailEnd type="triangle" w="med" len="med"/>
          </a:ln>
        </p:spPr>
      </p:cxnSp>
      <p:sp>
        <p:nvSpPr>
          <p:cNvPr id="14" name="TextBox 13"/>
          <p:cNvSpPr txBox="1"/>
          <p:nvPr/>
        </p:nvSpPr>
        <p:spPr>
          <a:xfrm>
            <a:off x="2075371" y="2330395"/>
            <a:ext cx="1570429" cy="461665"/>
          </a:xfrm>
          <a:prstGeom prst="rect">
            <a:avLst/>
          </a:prstGeom>
          <a:noFill/>
        </p:spPr>
        <p:txBody>
          <a:bodyPr wrap="square" rtlCol="0">
            <a:spAutoFit/>
          </a:bodyPr>
          <a:lstStyle/>
          <a:p>
            <a:r>
              <a:rPr lang="en-US" altLang="zh-CN" dirty="0">
                <a:solidFill>
                  <a:srgbClr val="FF0000"/>
                </a:solidFill>
              </a:rPr>
              <a:t>Minimax decision made for MAX</a:t>
            </a:r>
            <a:endParaRPr lang="en-US" dirty="0">
              <a:solidFill>
                <a:srgbClr val="FF0000"/>
              </a:solidFill>
            </a:endParaRPr>
          </a:p>
        </p:txBody>
      </p:sp>
      <p:sp>
        <p:nvSpPr>
          <p:cNvPr id="15" name="Rectangle 14"/>
          <p:cNvSpPr/>
          <p:nvPr/>
        </p:nvSpPr>
        <p:spPr>
          <a:xfrm>
            <a:off x="2438400" y="5620950"/>
            <a:ext cx="3733800" cy="276999"/>
          </a:xfrm>
          <a:prstGeom prst="rect">
            <a:avLst/>
          </a:prstGeom>
        </p:spPr>
        <p:txBody>
          <a:bodyPr wrap="square">
            <a:spAutoFit/>
          </a:bodyPr>
          <a:lstStyle/>
          <a:p>
            <a:r>
              <a:rPr lang="en-US" dirty="0">
                <a:solidFill>
                  <a:srgbClr val="0070C0"/>
                </a:solidFill>
              </a:rPr>
              <a:t>Each layer of the search tree is called a </a:t>
            </a:r>
            <a:r>
              <a:rPr lang="en-US" i="1" dirty="0">
                <a:solidFill>
                  <a:srgbClr val="0070C0"/>
                </a:solidFill>
              </a:rPr>
              <a:t>ply</a:t>
            </a:r>
            <a:r>
              <a:rPr lang="en-US" dirty="0">
                <a:solidFill>
                  <a:srgbClr val="0070C0"/>
                </a:solidFill>
              </a:rPr>
              <a:t>. </a:t>
            </a:r>
          </a:p>
        </p:txBody>
      </p:sp>
    </p:spTree>
    <p:extLst>
      <p:ext uri="{BB962C8B-B14F-4D97-AF65-F5344CB8AC3E}">
        <p14:creationId xmlns:p14="http://schemas.microsoft.com/office/powerpoint/2010/main" val="2930139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ppt_x"/>
                                          </p:val>
                                        </p:tav>
                                        <p:tav tm="100000">
                                          <p:val>
                                            <p:strVal val="#ppt_x"/>
                                          </p:val>
                                        </p:tav>
                                      </p:tavLst>
                                    </p:anim>
                                    <p:anim calcmode="lin" valueType="num">
                                      <p:cBhvr additive="base">
                                        <p:cTn id="6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500" fill="hold"/>
                                        <p:tgtEl>
                                          <p:spTgt spid="49"/>
                                        </p:tgtEl>
                                        <p:attrNameLst>
                                          <p:attrName>ppt_x</p:attrName>
                                        </p:attrNameLst>
                                      </p:cBhvr>
                                      <p:tavLst>
                                        <p:tav tm="0">
                                          <p:val>
                                            <p:strVal val="#ppt_x"/>
                                          </p:val>
                                        </p:tav>
                                        <p:tav tm="100000">
                                          <p:val>
                                            <p:strVal val="#ppt_x"/>
                                          </p:val>
                                        </p:tav>
                                      </p:tavLst>
                                    </p:anim>
                                    <p:anim calcmode="lin" valueType="num">
                                      <p:cBhvr additive="base">
                                        <p:cTn id="7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anim calcmode="lin" valueType="num">
                                      <p:cBhvr additive="base">
                                        <p:cTn id="77" dur="500" fill="hold"/>
                                        <p:tgtEl>
                                          <p:spTgt spid="50"/>
                                        </p:tgtEl>
                                        <p:attrNameLst>
                                          <p:attrName>ppt_x</p:attrName>
                                        </p:attrNameLst>
                                      </p:cBhvr>
                                      <p:tavLst>
                                        <p:tav tm="0">
                                          <p:val>
                                            <p:strVal val="#ppt_x"/>
                                          </p:val>
                                        </p:tav>
                                        <p:tav tm="100000">
                                          <p:val>
                                            <p:strVal val="#ppt_x"/>
                                          </p:val>
                                        </p:tav>
                                      </p:tavLst>
                                    </p:anim>
                                    <p:anim calcmode="lin" valueType="num">
                                      <p:cBhvr additive="base">
                                        <p:cTn id="7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4"/>
                                        </p:tgtEl>
                                        <p:attrNameLst>
                                          <p:attrName>style.visibility</p:attrName>
                                        </p:attrNameLst>
                                      </p:cBhvr>
                                      <p:to>
                                        <p:strVal val="visible"/>
                                      </p:to>
                                    </p:set>
                                    <p:anim calcmode="lin" valueType="num">
                                      <p:cBhvr additive="base">
                                        <p:cTn id="89" dur="500" fill="hold"/>
                                        <p:tgtEl>
                                          <p:spTgt spid="14"/>
                                        </p:tgtEl>
                                        <p:attrNameLst>
                                          <p:attrName>ppt_x</p:attrName>
                                        </p:attrNameLst>
                                      </p:cBhvr>
                                      <p:tavLst>
                                        <p:tav tm="0">
                                          <p:val>
                                            <p:strVal val="#ppt_x"/>
                                          </p:val>
                                        </p:tav>
                                        <p:tav tm="100000">
                                          <p:val>
                                            <p:strVal val="#ppt_x"/>
                                          </p:val>
                                        </p:tav>
                                      </p:tavLst>
                                    </p:anim>
                                    <p:anim calcmode="lin" valueType="num">
                                      <p:cBhvr additive="base">
                                        <p:cTn id="90" dur="500" fill="hold"/>
                                        <p:tgtEl>
                                          <p:spTgt spid="14"/>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additive="base">
                                        <p:cTn id="93" dur="500" fill="hold"/>
                                        <p:tgtEl>
                                          <p:spTgt spid="53"/>
                                        </p:tgtEl>
                                        <p:attrNameLst>
                                          <p:attrName>ppt_x</p:attrName>
                                        </p:attrNameLst>
                                      </p:cBhvr>
                                      <p:tavLst>
                                        <p:tav tm="0">
                                          <p:val>
                                            <p:strVal val="#ppt_x"/>
                                          </p:val>
                                        </p:tav>
                                        <p:tav tm="100000">
                                          <p:val>
                                            <p:strVal val="#ppt_x"/>
                                          </p:val>
                                        </p:tav>
                                      </p:tavLst>
                                    </p:anim>
                                    <p:anim calcmode="lin" valueType="num">
                                      <p:cBhvr additive="base">
                                        <p:cTn id="9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5"/>
                                        </p:tgtEl>
                                        <p:attrNameLst>
                                          <p:attrName>style.visibility</p:attrName>
                                        </p:attrNameLst>
                                      </p:cBhvr>
                                      <p:to>
                                        <p:strVal val="visible"/>
                                      </p:to>
                                    </p:set>
                                    <p:anim calcmode="lin" valueType="num">
                                      <p:cBhvr additive="base">
                                        <p:cTn id="99" dur="500" fill="hold"/>
                                        <p:tgtEl>
                                          <p:spTgt spid="15"/>
                                        </p:tgtEl>
                                        <p:attrNameLst>
                                          <p:attrName>ppt_x</p:attrName>
                                        </p:attrNameLst>
                                      </p:cBhvr>
                                      <p:tavLst>
                                        <p:tav tm="0">
                                          <p:val>
                                            <p:strVal val="#ppt_x"/>
                                          </p:val>
                                        </p:tav>
                                        <p:tav tm="100000">
                                          <p:val>
                                            <p:strVal val="#ppt_x"/>
                                          </p:val>
                                        </p:tav>
                                      </p:tavLst>
                                    </p:anim>
                                    <p:anim calcmode="lin" valueType="num">
                                      <p:cBhvr additive="base">
                                        <p:cTn id="10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3" grpId="0"/>
      <p:bldP spid="49" grpId="0"/>
      <p:bldP spid="50" grpId="0"/>
      <p:bldP spid="52" grpId="0"/>
      <p:bldP spid="14" grpId="0"/>
      <p:bldP spid="1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You are MAX in blue (tic-tac-toe)…</a:t>
            </a:r>
          </a:p>
        </p:txBody>
      </p:sp>
      <p:pic>
        <p:nvPicPr>
          <p:cNvPr id="6" name="Content Placeholder 5"/>
          <p:cNvPicPr>
            <a:picLocks noGrp="1" noChangeAspect="1"/>
          </p:cNvPicPr>
          <p:nvPr>
            <p:ph idx="1"/>
          </p:nvPr>
        </p:nvPicPr>
        <p:blipFill>
          <a:blip r:embed="rId2"/>
          <a:stretch>
            <a:fillRect/>
          </a:stretch>
        </p:blipFill>
        <p:spPr>
          <a:xfrm>
            <a:off x="1143000" y="1219200"/>
            <a:ext cx="7407714" cy="5257800"/>
          </a:xfrm>
          <a:prstGeom prst="rect">
            <a:avLst/>
          </a:prstGeom>
        </p:spPr>
      </p:pic>
      <p:pic>
        <p:nvPicPr>
          <p:cNvPr id="3" name="Picture 2"/>
          <p:cNvPicPr>
            <a:picLocks noChangeAspect="1"/>
          </p:cNvPicPr>
          <p:nvPr/>
        </p:nvPicPr>
        <p:blipFill>
          <a:blip r:embed="rId3"/>
          <a:stretch>
            <a:fillRect/>
          </a:stretch>
        </p:blipFill>
        <p:spPr>
          <a:xfrm>
            <a:off x="367506" y="4038600"/>
            <a:ext cx="636587" cy="381952"/>
          </a:xfrm>
          <a:prstGeom prst="rect">
            <a:avLst/>
          </a:prstGeom>
        </p:spPr>
      </p:pic>
    </p:spTree>
    <p:extLst>
      <p:ext uri="{BB962C8B-B14F-4D97-AF65-F5344CB8AC3E}">
        <p14:creationId xmlns:p14="http://schemas.microsoft.com/office/powerpoint/2010/main" val="32607306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pic>
        <p:nvPicPr>
          <p:cNvPr id="4" name="Content Placeholder 3"/>
          <p:cNvPicPr>
            <a:picLocks noGrp="1" noChangeAspect="1"/>
          </p:cNvPicPr>
          <p:nvPr>
            <p:ph idx="1"/>
          </p:nvPr>
        </p:nvPicPr>
        <p:blipFill>
          <a:blip r:embed="rId2"/>
          <a:stretch>
            <a:fillRect/>
          </a:stretch>
        </p:blipFill>
        <p:spPr>
          <a:xfrm>
            <a:off x="911357" y="1905000"/>
            <a:ext cx="7546843" cy="4163023"/>
          </a:xfrm>
          <a:prstGeom prst="rect">
            <a:avLst/>
          </a:prstGeom>
        </p:spPr>
      </p:pic>
      <p:sp>
        <p:nvSpPr>
          <p:cNvPr id="5" name="Content Placeholder 2"/>
          <p:cNvSpPr txBox="1">
            <a:spLocks/>
          </p:cNvSpPr>
          <p:nvPr/>
        </p:nvSpPr>
        <p:spPr bwMode="auto">
          <a:xfrm>
            <a:off x="450820" y="1066800"/>
            <a:ext cx="8686800"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r>
              <a:rPr lang="en-US" sz="2400" b="0" kern="0" dirty="0"/>
              <a:t>You play as MAX and you are at A now.   Which state you should move to next? </a:t>
            </a:r>
          </a:p>
        </p:txBody>
      </p:sp>
    </p:spTree>
    <p:extLst>
      <p:ext uri="{BB962C8B-B14F-4D97-AF65-F5344CB8AC3E}">
        <p14:creationId xmlns:p14="http://schemas.microsoft.com/office/powerpoint/2010/main" val="41113994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a:t>
            </a:r>
            <a:r>
              <a:rPr lang="en-US" dirty="0" err="1"/>
              <a:t>minimax</a:t>
            </a:r>
            <a:endParaRPr lang="en-US" dirty="0"/>
          </a:p>
        </p:txBody>
      </p:sp>
      <p:sp>
        <p:nvSpPr>
          <p:cNvPr id="3" name="Content Placeholder 2"/>
          <p:cNvSpPr>
            <a:spLocks noGrp="1"/>
          </p:cNvSpPr>
          <p:nvPr>
            <p:ph idx="1"/>
          </p:nvPr>
        </p:nvSpPr>
        <p:spPr>
          <a:xfrm>
            <a:off x="609600" y="1470818"/>
            <a:ext cx="7543800" cy="4525963"/>
          </a:xfrm>
        </p:spPr>
        <p:txBody>
          <a:bodyPr/>
          <a:lstStyle/>
          <a:p>
            <a:r>
              <a:rPr lang="en-US" sz="2400" dirty="0"/>
              <a:t>The minimax search is the optimal policy against an optimal adversary</a:t>
            </a:r>
          </a:p>
          <a:p>
            <a:r>
              <a:rPr lang="en-US" sz="2400" dirty="0"/>
              <a:t>If your adversary is suboptimal, your reward (utility) value can only be higher than if you were playing against an optimal adversary!</a:t>
            </a:r>
          </a:p>
          <a:p>
            <a:endParaRPr lang="en-US" dirty="0"/>
          </a:p>
        </p:txBody>
      </p:sp>
    </p:spTree>
    <p:extLst>
      <p:ext uri="{BB962C8B-B14F-4D97-AF65-F5344CB8AC3E}">
        <p14:creationId xmlns:p14="http://schemas.microsoft.com/office/powerpoint/2010/main" val="298767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sz="3600" dirty="0"/>
              <a:t>More than two players, non-zero-sum?</a:t>
            </a:r>
          </a:p>
        </p:txBody>
      </p:sp>
      <p:sp>
        <p:nvSpPr>
          <p:cNvPr id="3" name="Content Placeholder 2"/>
          <p:cNvSpPr>
            <a:spLocks noGrp="1"/>
          </p:cNvSpPr>
          <p:nvPr>
            <p:ph idx="1"/>
          </p:nvPr>
        </p:nvSpPr>
        <p:spPr>
          <a:xfrm>
            <a:off x="228600" y="4800600"/>
            <a:ext cx="8686800" cy="1630363"/>
          </a:xfrm>
        </p:spPr>
        <p:txBody>
          <a:bodyPr>
            <a:normAutofit/>
          </a:bodyPr>
          <a:lstStyle/>
          <a:p>
            <a:r>
              <a:rPr lang="en-US" sz="2400" dirty="0"/>
              <a:t>Minimax values become </a:t>
            </a:r>
            <a:r>
              <a:rPr lang="en-US" sz="2400" dirty="0">
                <a:solidFill>
                  <a:srgbClr val="FF0000"/>
                </a:solidFill>
              </a:rPr>
              <a:t>vector rather than scalar value</a:t>
            </a:r>
          </a:p>
          <a:p>
            <a:r>
              <a:rPr lang="en-US" sz="2400" dirty="0"/>
              <a:t>Each player maximizes her own reward at her node (assuming no alliances)</a:t>
            </a:r>
          </a:p>
          <a:p>
            <a:endParaRPr lang="en-US" sz="2400" dirty="0"/>
          </a:p>
        </p:txBody>
      </p:sp>
      <p:pic>
        <p:nvPicPr>
          <p:cNvPr id="3074" name="Picture 2"/>
          <p:cNvPicPr>
            <a:picLocks noChangeAspect="1" noChangeArrowheads="1"/>
          </p:cNvPicPr>
          <p:nvPr/>
        </p:nvPicPr>
        <p:blipFill>
          <a:blip r:embed="rId3" cstate="print"/>
          <a:srcRect/>
          <a:stretch>
            <a:fillRect/>
          </a:stretch>
        </p:blipFill>
        <p:spPr bwMode="auto">
          <a:xfrm>
            <a:off x="1391744" y="949325"/>
            <a:ext cx="6304456" cy="3546475"/>
          </a:xfrm>
          <a:prstGeom prst="rect">
            <a:avLst/>
          </a:prstGeom>
          <a:noFill/>
          <a:ln w="9525">
            <a:noFill/>
            <a:miter lim="800000"/>
            <a:headEnd/>
            <a:tailEnd/>
          </a:ln>
        </p:spPr>
      </p:pic>
      <p:sp>
        <p:nvSpPr>
          <p:cNvPr id="5" name="TextBox 4"/>
          <p:cNvSpPr txBox="1"/>
          <p:nvPr/>
        </p:nvSpPr>
        <p:spPr>
          <a:xfrm>
            <a:off x="1371600" y="2895600"/>
            <a:ext cx="641522" cy="338554"/>
          </a:xfrm>
          <a:prstGeom prst="rect">
            <a:avLst/>
          </a:prstGeom>
          <a:noFill/>
        </p:spPr>
        <p:txBody>
          <a:bodyPr wrap="none" rtlCol="0">
            <a:spAutoFit/>
          </a:bodyPr>
          <a:lstStyle/>
          <a:p>
            <a:r>
              <a:rPr lang="en-US" sz="1600" dirty="0">
                <a:solidFill>
                  <a:srgbClr val="FF0000"/>
                </a:solidFill>
              </a:rPr>
              <a:t>4</a:t>
            </a:r>
            <a:r>
              <a:rPr lang="en-US" sz="1600" dirty="0"/>
              <a:t>,</a:t>
            </a:r>
            <a:r>
              <a:rPr lang="en-US" sz="1600" dirty="0">
                <a:solidFill>
                  <a:srgbClr val="0000FF"/>
                </a:solidFill>
              </a:rPr>
              <a:t>3</a:t>
            </a:r>
            <a:r>
              <a:rPr lang="en-US" sz="1600" dirty="0"/>
              <a:t>,</a:t>
            </a:r>
            <a:r>
              <a:rPr lang="en-US" sz="1600" dirty="0">
                <a:solidFill>
                  <a:srgbClr val="1D9328"/>
                </a:solidFill>
              </a:rPr>
              <a:t>2</a:t>
            </a:r>
          </a:p>
        </p:txBody>
      </p:sp>
      <p:sp>
        <p:nvSpPr>
          <p:cNvPr id="7" name="TextBox 6"/>
          <p:cNvSpPr txBox="1"/>
          <p:nvPr/>
        </p:nvSpPr>
        <p:spPr>
          <a:xfrm>
            <a:off x="2939878" y="2895600"/>
            <a:ext cx="641522" cy="338554"/>
          </a:xfrm>
          <a:prstGeom prst="rect">
            <a:avLst/>
          </a:prstGeom>
          <a:noFill/>
        </p:spPr>
        <p:txBody>
          <a:bodyPr wrap="none" rtlCol="0">
            <a:spAutoFit/>
          </a:bodyPr>
          <a:lstStyle/>
          <a:p>
            <a:r>
              <a:rPr lang="en-US" sz="1600" dirty="0">
                <a:solidFill>
                  <a:srgbClr val="FF0000"/>
                </a:solidFill>
              </a:rPr>
              <a:t>7</a:t>
            </a:r>
            <a:r>
              <a:rPr lang="en-US" sz="1600" dirty="0"/>
              <a:t>,</a:t>
            </a:r>
            <a:r>
              <a:rPr lang="en-US" sz="1600" dirty="0">
                <a:solidFill>
                  <a:srgbClr val="0000FF"/>
                </a:solidFill>
              </a:rPr>
              <a:t>4</a:t>
            </a:r>
            <a:r>
              <a:rPr lang="en-US" sz="1600" dirty="0"/>
              <a:t>,</a:t>
            </a:r>
            <a:r>
              <a:rPr lang="en-US" sz="1600" dirty="0">
                <a:solidFill>
                  <a:srgbClr val="1D9328"/>
                </a:solidFill>
              </a:rPr>
              <a:t>1</a:t>
            </a:r>
          </a:p>
        </p:txBody>
      </p:sp>
      <p:sp>
        <p:nvSpPr>
          <p:cNvPr id="8" name="TextBox 7"/>
          <p:cNvSpPr txBox="1"/>
          <p:nvPr/>
        </p:nvSpPr>
        <p:spPr>
          <a:xfrm>
            <a:off x="2177878" y="1905000"/>
            <a:ext cx="641522" cy="338554"/>
          </a:xfrm>
          <a:prstGeom prst="rect">
            <a:avLst/>
          </a:prstGeom>
          <a:noFill/>
        </p:spPr>
        <p:txBody>
          <a:bodyPr wrap="none" rtlCol="0">
            <a:spAutoFit/>
          </a:bodyPr>
          <a:lstStyle/>
          <a:p>
            <a:r>
              <a:rPr lang="en-US" sz="1600" dirty="0">
                <a:solidFill>
                  <a:srgbClr val="FF0000"/>
                </a:solidFill>
              </a:rPr>
              <a:t>4</a:t>
            </a:r>
            <a:r>
              <a:rPr lang="en-US" sz="1600" dirty="0"/>
              <a:t>,</a:t>
            </a:r>
            <a:r>
              <a:rPr lang="en-US" sz="1600" dirty="0">
                <a:solidFill>
                  <a:srgbClr val="0000FF"/>
                </a:solidFill>
              </a:rPr>
              <a:t>3</a:t>
            </a:r>
            <a:r>
              <a:rPr lang="en-US" sz="1600" dirty="0"/>
              <a:t>,</a:t>
            </a:r>
            <a:r>
              <a:rPr lang="en-US" sz="1600" dirty="0">
                <a:solidFill>
                  <a:srgbClr val="1D9328"/>
                </a:solidFill>
              </a:rPr>
              <a:t>2</a:t>
            </a:r>
          </a:p>
        </p:txBody>
      </p:sp>
      <p:sp>
        <p:nvSpPr>
          <p:cNvPr id="9" name="TextBox 8"/>
          <p:cNvSpPr txBox="1"/>
          <p:nvPr/>
        </p:nvSpPr>
        <p:spPr>
          <a:xfrm>
            <a:off x="4540078" y="2895600"/>
            <a:ext cx="641522" cy="338554"/>
          </a:xfrm>
          <a:prstGeom prst="rect">
            <a:avLst/>
          </a:prstGeom>
          <a:noFill/>
        </p:spPr>
        <p:txBody>
          <a:bodyPr wrap="none" rtlCol="0">
            <a:spAutoFit/>
          </a:bodyPr>
          <a:lstStyle/>
          <a:p>
            <a:r>
              <a:rPr lang="en-US" sz="1600" dirty="0">
                <a:solidFill>
                  <a:srgbClr val="FF0000"/>
                </a:solidFill>
              </a:rPr>
              <a:t>1</a:t>
            </a:r>
            <a:r>
              <a:rPr lang="en-US" sz="1600" dirty="0"/>
              <a:t>,</a:t>
            </a:r>
            <a:r>
              <a:rPr lang="en-US" sz="1600" dirty="0">
                <a:solidFill>
                  <a:srgbClr val="0000FF"/>
                </a:solidFill>
              </a:rPr>
              <a:t>5</a:t>
            </a:r>
            <a:r>
              <a:rPr lang="en-US" sz="1600" dirty="0"/>
              <a:t>,</a:t>
            </a:r>
            <a:r>
              <a:rPr lang="en-US" sz="1600" dirty="0">
                <a:solidFill>
                  <a:srgbClr val="1D9328"/>
                </a:solidFill>
              </a:rPr>
              <a:t>2</a:t>
            </a:r>
          </a:p>
        </p:txBody>
      </p:sp>
      <p:sp>
        <p:nvSpPr>
          <p:cNvPr id="10" name="TextBox 9"/>
          <p:cNvSpPr txBox="1"/>
          <p:nvPr/>
        </p:nvSpPr>
        <p:spPr>
          <a:xfrm>
            <a:off x="5911678" y="2895600"/>
            <a:ext cx="641522" cy="338554"/>
          </a:xfrm>
          <a:prstGeom prst="rect">
            <a:avLst/>
          </a:prstGeom>
          <a:noFill/>
        </p:spPr>
        <p:txBody>
          <a:bodyPr wrap="none" rtlCol="0">
            <a:spAutoFit/>
          </a:bodyPr>
          <a:lstStyle/>
          <a:p>
            <a:r>
              <a:rPr lang="en-US" sz="1600" dirty="0">
                <a:solidFill>
                  <a:srgbClr val="FF0000"/>
                </a:solidFill>
              </a:rPr>
              <a:t>7</a:t>
            </a:r>
            <a:r>
              <a:rPr lang="en-US" sz="1600" dirty="0"/>
              <a:t>,</a:t>
            </a:r>
            <a:r>
              <a:rPr lang="en-US" sz="1600" dirty="0">
                <a:solidFill>
                  <a:srgbClr val="0000FF"/>
                </a:solidFill>
              </a:rPr>
              <a:t>7</a:t>
            </a:r>
            <a:r>
              <a:rPr lang="en-US" sz="1600" dirty="0"/>
              <a:t>,</a:t>
            </a:r>
            <a:r>
              <a:rPr lang="en-US" sz="1600" dirty="0">
                <a:solidFill>
                  <a:srgbClr val="1D9328"/>
                </a:solidFill>
              </a:rPr>
              <a:t>1</a:t>
            </a:r>
          </a:p>
        </p:txBody>
      </p:sp>
      <p:sp>
        <p:nvSpPr>
          <p:cNvPr id="11" name="TextBox 10"/>
          <p:cNvSpPr txBox="1"/>
          <p:nvPr/>
        </p:nvSpPr>
        <p:spPr>
          <a:xfrm>
            <a:off x="5225878" y="1905000"/>
            <a:ext cx="641522" cy="338554"/>
          </a:xfrm>
          <a:prstGeom prst="rect">
            <a:avLst/>
          </a:prstGeom>
          <a:noFill/>
        </p:spPr>
        <p:txBody>
          <a:bodyPr wrap="none" rtlCol="0">
            <a:spAutoFit/>
          </a:bodyPr>
          <a:lstStyle/>
          <a:p>
            <a:r>
              <a:rPr lang="en-US" sz="1600" dirty="0">
                <a:solidFill>
                  <a:srgbClr val="FF0000"/>
                </a:solidFill>
              </a:rPr>
              <a:t>1</a:t>
            </a:r>
            <a:r>
              <a:rPr lang="en-US" sz="1600" dirty="0"/>
              <a:t>,</a:t>
            </a:r>
            <a:r>
              <a:rPr lang="en-US" sz="1600" dirty="0">
                <a:solidFill>
                  <a:srgbClr val="0000FF"/>
                </a:solidFill>
              </a:rPr>
              <a:t>5</a:t>
            </a:r>
            <a:r>
              <a:rPr lang="en-US" sz="1600" dirty="0"/>
              <a:t>,</a:t>
            </a:r>
            <a:r>
              <a:rPr lang="en-US" sz="1600" dirty="0">
                <a:solidFill>
                  <a:srgbClr val="1D9328"/>
                </a:solidFill>
              </a:rPr>
              <a:t>2</a:t>
            </a:r>
          </a:p>
        </p:txBody>
      </p:sp>
      <p:sp>
        <p:nvSpPr>
          <p:cNvPr id="12" name="TextBox 11"/>
          <p:cNvSpPr txBox="1"/>
          <p:nvPr/>
        </p:nvSpPr>
        <p:spPr>
          <a:xfrm>
            <a:off x="3625678" y="1066800"/>
            <a:ext cx="641522" cy="338554"/>
          </a:xfrm>
          <a:prstGeom prst="rect">
            <a:avLst/>
          </a:prstGeom>
          <a:noFill/>
        </p:spPr>
        <p:txBody>
          <a:bodyPr wrap="none" rtlCol="0">
            <a:spAutoFit/>
          </a:bodyPr>
          <a:lstStyle/>
          <a:p>
            <a:r>
              <a:rPr lang="en-US" sz="1600" dirty="0">
                <a:solidFill>
                  <a:srgbClr val="FF0000"/>
                </a:solidFill>
              </a:rPr>
              <a:t>4</a:t>
            </a:r>
            <a:r>
              <a:rPr lang="en-US" sz="1600" dirty="0"/>
              <a:t>,</a:t>
            </a:r>
            <a:r>
              <a:rPr lang="en-US" sz="1600" dirty="0">
                <a:solidFill>
                  <a:srgbClr val="0000FF"/>
                </a:solidFill>
              </a:rPr>
              <a:t>3</a:t>
            </a:r>
            <a:r>
              <a:rPr lang="en-US" sz="1600" dirty="0"/>
              <a:t>,</a:t>
            </a:r>
            <a:r>
              <a:rPr lang="en-US" sz="1600" dirty="0">
                <a:solidFill>
                  <a:srgbClr val="1D9328"/>
                </a:solidFill>
              </a:rPr>
              <a:t>2</a:t>
            </a:r>
          </a:p>
        </p:txBody>
      </p:sp>
    </p:spTree>
    <p:extLst>
      <p:ext uri="{BB962C8B-B14F-4D97-AF65-F5344CB8AC3E}">
        <p14:creationId xmlns:p14="http://schemas.microsoft.com/office/powerpoint/2010/main" val="245494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P spid="8" grpId="0"/>
      <p:bldP spid="9" grpId="0"/>
      <p:bldP spid="10" grpId="0"/>
      <p:bldP spid="11" grpId="0"/>
      <p:bldP spid="1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756" y="76200"/>
            <a:ext cx="8484644" cy="838200"/>
          </a:xfrm>
        </p:spPr>
        <p:txBody>
          <a:bodyPr/>
          <a:lstStyle/>
          <a:p>
            <a:r>
              <a:rPr lang="en-US" sz="2800" dirty="0"/>
              <a:t>Minimax efficiency: </a:t>
            </a:r>
            <a:r>
              <a:rPr lang="en-US" sz="2800" dirty="0">
                <a:solidFill>
                  <a:srgbClr val="FF0000"/>
                </a:solidFill>
              </a:rPr>
              <a:t>Naïve DFS does not work</a:t>
            </a:r>
            <a:endParaRPr lang="en-US" sz="2800" dirty="0"/>
          </a:p>
        </p:txBody>
      </p:sp>
      <p:sp>
        <p:nvSpPr>
          <p:cNvPr id="3" name="Content Placeholder 2"/>
          <p:cNvSpPr>
            <a:spLocks noGrp="1"/>
          </p:cNvSpPr>
          <p:nvPr>
            <p:ph idx="1"/>
          </p:nvPr>
        </p:nvSpPr>
        <p:spPr>
          <a:xfrm>
            <a:off x="430756" y="1066800"/>
            <a:ext cx="8332244" cy="5334000"/>
          </a:xfrm>
        </p:spPr>
        <p:txBody>
          <a:bodyPr/>
          <a:lstStyle/>
          <a:p>
            <a:pPr lvl="0">
              <a:lnSpc>
                <a:spcPct val="90000"/>
              </a:lnSpc>
              <a:buClr>
                <a:srgbClr val="333399"/>
              </a:buClr>
            </a:pPr>
            <a:r>
              <a:rPr lang="en-US" sz="2000" dirty="0">
                <a:solidFill>
                  <a:srgbClr val="333399"/>
                </a:solidFill>
              </a:rPr>
              <a:t>How efficient is minimax search?</a:t>
            </a:r>
          </a:p>
          <a:p>
            <a:pPr lvl="1">
              <a:lnSpc>
                <a:spcPct val="90000"/>
              </a:lnSpc>
              <a:buClr>
                <a:srgbClr val="333399"/>
              </a:buClr>
            </a:pPr>
            <a:r>
              <a:rPr lang="en-US" dirty="0"/>
              <a:t>Perform a </a:t>
            </a:r>
            <a:r>
              <a:rPr lang="en-US" b="1" dirty="0">
                <a:solidFill>
                  <a:srgbClr val="FF0000"/>
                </a:solidFill>
              </a:rPr>
              <a:t>complete DFS </a:t>
            </a:r>
            <a:r>
              <a:rPr lang="en-US" dirty="0"/>
              <a:t>of the game tree.  If tree depth is m and branching factor is b</a:t>
            </a:r>
          </a:p>
          <a:p>
            <a:pPr lvl="2">
              <a:lnSpc>
                <a:spcPct val="90000"/>
              </a:lnSpc>
              <a:buClr>
                <a:srgbClr val="333399"/>
              </a:buClr>
            </a:pPr>
            <a:r>
              <a:rPr lang="en-US" dirty="0">
                <a:solidFill>
                  <a:srgbClr val="000000"/>
                </a:solidFill>
                <a:ea typeface="+mn-ea"/>
                <a:cs typeface="+mn-cs"/>
              </a:rPr>
              <a:t>Time: O(</a:t>
            </a:r>
            <a:r>
              <a:rPr lang="en-US" dirty="0" err="1">
                <a:solidFill>
                  <a:srgbClr val="000000"/>
                </a:solidFill>
                <a:ea typeface="+mn-ea"/>
                <a:cs typeface="+mn-cs"/>
              </a:rPr>
              <a:t>b</a:t>
            </a:r>
            <a:r>
              <a:rPr lang="en-US" baseline="30000" dirty="0" err="1">
                <a:solidFill>
                  <a:srgbClr val="000000"/>
                </a:solidFill>
                <a:ea typeface="+mn-ea"/>
                <a:cs typeface="+mn-cs"/>
              </a:rPr>
              <a:t>m</a:t>
            </a:r>
            <a:r>
              <a:rPr lang="en-US" dirty="0">
                <a:solidFill>
                  <a:srgbClr val="000000"/>
                </a:solidFill>
                <a:ea typeface="+mn-ea"/>
                <a:cs typeface="+mn-cs"/>
              </a:rPr>
              <a:t>)</a:t>
            </a:r>
          </a:p>
          <a:p>
            <a:pPr lvl="2">
              <a:lnSpc>
                <a:spcPct val="90000"/>
              </a:lnSpc>
              <a:buClr>
                <a:srgbClr val="000000"/>
              </a:buClr>
            </a:pPr>
            <a:r>
              <a:rPr lang="en-US" dirty="0">
                <a:solidFill>
                  <a:srgbClr val="000000"/>
                </a:solidFill>
                <a:ea typeface="+mn-ea"/>
                <a:cs typeface="+mn-cs"/>
              </a:rPr>
              <a:t>Space: O(</a:t>
            </a:r>
            <a:r>
              <a:rPr lang="en-US" dirty="0" err="1">
                <a:solidFill>
                  <a:srgbClr val="000000"/>
                </a:solidFill>
                <a:ea typeface="+mn-ea"/>
                <a:cs typeface="+mn-cs"/>
              </a:rPr>
              <a:t>bm</a:t>
            </a:r>
            <a:r>
              <a:rPr lang="en-US" dirty="0">
                <a:solidFill>
                  <a:srgbClr val="000000"/>
                </a:solidFill>
                <a:ea typeface="+mn-ea"/>
                <a:cs typeface="+mn-cs"/>
              </a:rPr>
              <a:t>)</a:t>
            </a:r>
            <a:endParaRPr lang="en-US" sz="2000" dirty="0">
              <a:solidFill>
                <a:srgbClr val="333399"/>
              </a:solidFill>
            </a:endParaRPr>
          </a:p>
          <a:p>
            <a:pPr lvl="0">
              <a:lnSpc>
                <a:spcPct val="90000"/>
              </a:lnSpc>
              <a:buClr>
                <a:srgbClr val="333399"/>
              </a:buClr>
            </a:pPr>
            <a:r>
              <a:rPr lang="en-US" sz="2000" dirty="0">
                <a:solidFill>
                  <a:srgbClr val="333399"/>
                </a:solidFill>
              </a:rPr>
              <a:t>Example: For </a:t>
            </a:r>
            <a:r>
              <a:rPr lang="en-US" sz="2000" kern="1200" dirty="0">
                <a:solidFill>
                  <a:srgbClr val="333399"/>
                </a:solidFill>
              </a:rPr>
              <a:t>chess, b </a:t>
            </a:r>
            <a:r>
              <a:rPr lang="en-US" sz="2000" kern="1200" dirty="0">
                <a:solidFill>
                  <a:srgbClr val="333399"/>
                </a:solidFill>
                <a:sym typeface="Symbol" pitchFamily="18" charset="2"/>
              </a:rPr>
              <a:t> 35, m  100</a:t>
            </a:r>
            <a:endParaRPr lang="en-US" sz="2000" dirty="0">
              <a:solidFill>
                <a:srgbClr val="333399"/>
              </a:solidFill>
              <a:sym typeface="Symbol" pitchFamily="18" charset="2"/>
            </a:endParaRPr>
          </a:p>
          <a:p>
            <a:pPr lvl="0">
              <a:lnSpc>
                <a:spcPct val="90000"/>
              </a:lnSpc>
              <a:buClr>
                <a:srgbClr val="333399"/>
              </a:buClr>
            </a:pPr>
            <a:endParaRPr lang="en-US" u="sng" dirty="0">
              <a:solidFill>
                <a:srgbClr val="000000"/>
              </a:solidFill>
            </a:endParaRPr>
          </a:p>
          <a:p>
            <a:endParaRPr lang="en-US" sz="4000" dirty="0"/>
          </a:p>
        </p:txBody>
      </p:sp>
      <p:grpSp>
        <p:nvGrpSpPr>
          <p:cNvPr id="6" name="Group 5"/>
          <p:cNvGrpSpPr/>
          <p:nvPr/>
        </p:nvGrpSpPr>
        <p:grpSpPr>
          <a:xfrm>
            <a:off x="609600" y="3505200"/>
            <a:ext cx="7307871" cy="1870748"/>
            <a:chOff x="-1" y="1637590"/>
            <a:chExt cx="8146071" cy="2327948"/>
          </a:xfrm>
        </p:grpSpPr>
        <p:pic>
          <p:nvPicPr>
            <p:cNvPr id="7" name="Picture 2" descr="https://i.pinimg.com/originals/fe/2f/ac/fe2facafa50e648ac0b7004da18f7f5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637590"/>
              <a:ext cx="3490176" cy="23279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cdn6.bigcommerce.com/s-5p6k1/products/2255/images/8710/chess_sets_black_ash_burl_burnt_parker_boxwood_zoom_1400x700__62641.1446222252.1280.1280.jpg?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0175" y="1637590"/>
              <a:ext cx="4655895" cy="2327948"/>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9" name="Content Placeholder 6"/>
          <p:cNvGraphicFramePr>
            <a:graphicFrameLocks/>
          </p:cNvGraphicFramePr>
          <p:nvPr/>
        </p:nvGraphicFramePr>
        <p:xfrm>
          <a:off x="838200" y="5638800"/>
          <a:ext cx="7029450" cy="1112520"/>
        </p:xfrm>
        <a:graphic>
          <a:graphicData uri="http://schemas.openxmlformats.org/drawingml/2006/table">
            <a:tbl>
              <a:tblPr firstRow="1" bandRow="1">
                <a:tableStyleId>{3B4B98B0-60AC-42C2-AFA5-B58CD77FA1E5}</a:tableStyleId>
              </a:tblPr>
              <a:tblGrid>
                <a:gridCol w="1106375">
                  <a:extLst>
                    <a:ext uri="{9D8B030D-6E8A-4147-A177-3AD203B41FA5}">
                      <a16:colId xmlns:a16="http://schemas.microsoft.com/office/drawing/2014/main" val="20000"/>
                    </a:ext>
                  </a:extLst>
                </a:gridCol>
                <a:gridCol w="3065172">
                  <a:extLst>
                    <a:ext uri="{9D8B030D-6E8A-4147-A177-3AD203B41FA5}">
                      <a16:colId xmlns:a16="http://schemas.microsoft.com/office/drawing/2014/main" val="20001"/>
                    </a:ext>
                  </a:extLst>
                </a:gridCol>
                <a:gridCol w="285790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Board</a:t>
                      </a:r>
                      <a:r>
                        <a:rPr lang="en-US" baseline="0" dirty="0"/>
                        <a:t> Size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Branching Factor (b)</a:t>
                      </a:r>
                    </a:p>
                  </a:txBody>
                  <a:tcPr/>
                </a:tc>
                <a:extLst>
                  <a:ext uri="{0D108BD9-81ED-4DB2-BD59-A6C34878D82A}">
                    <a16:rowId xmlns:a16="http://schemas.microsoft.com/office/drawing/2014/main" val="10000"/>
                  </a:ext>
                </a:extLst>
              </a:tr>
              <a:tr h="370840">
                <a:tc>
                  <a:txBody>
                    <a:bodyPr/>
                    <a:lstStyle/>
                    <a:p>
                      <a:r>
                        <a:rPr lang="en-US" dirty="0"/>
                        <a:t>Go</a:t>
                      </a:r>
                    </a:p>
                  </a:txBody>
                  <a:tcPr/>
                </a:tc>
                <a:tc>
                  <a:txBody>
                    <a:bodyPr/>
                    <a:lstStyle/>
                    <a:p>
                      <a:r>
                        <a:rPr lang="en-US" dirty="0"/>
                        <a:t>19*19=361</a:t>
                      </a:r>
                    </a:p>
                  </a:txBody>
                  <a:tcPr/>
                </a:tc>
                <a:tc>
                  <a:txBody>
                    <a:bodyPr/>
                    <a:lstStyle/>
                    <a:p>
                      <a:r>
                        <a:rPr lang="en-US" dirty="0">
                          <a:latin typeface="Times New Roman"/>
                          <a:cs typeface="Times New Roman"/>
                        </a:rPr>
                        <a:t>≈</a:t>
                      </a:r>
                      <a:r>
                        <a:rPr lang="en-US" dirty="0"/>
                        <a:t>250</a:t>
                      </a:r>
                    </a:p>
                  </a:txBody>
                  <a:tcPr/>
                </a:tc>
                <a:extLst>
                  <a:ext uri="{0D108BD9-81ED-4DB2-BD59-A6C34878D82A}">
                    <a16:rowId xmlns:a16="http://schemas.microsoft.com/office/drawing/2014/main" val="10001"/>
                  </a:ext>
                </a:extLst>
              </a:tr>
              <a:tr h="370840">
                <a:tc>
                  <a:txBody>
                    <a:bodyPr/>
                    <a:lstStyle/>
                    <a:p>
                      <a:r>
                        <a:rPr lang="en-US" dirty="0"/>
                        <a:t>Chess</a:t>
                      </a:r>
                    </a:p>
                  </a:txBody>
                  <a:tcPr/>
                </a:tc>
                <a:tc>
                  <a:txBody>
                    <a:bodyPr/>
                    <a:lstStyle/>
                    <a:p>
                      <a:r>
                        <a:rPr lang="en-US" dirty="0"/>
                        <a:t>8*8=64</a:t>
                      </a:r>
                    </a:p>
                  </a:txBody>
                  <a:tcPr/>
                </a:tc>
                <a:tc>
                  <a:txBody>
                    <a:bodyPr/>
                    <a:lstStyle/>
                    <a:p>
                      <a:r>
                        <a:rPr lang="en-US" dirty="0">
                          <a:latin typeface="Times New Roman"/>
                          <a:cs typeface="Times New Roman"/>
                        </a:rPr>
                        <a:t>≈</a:t>
                      </a:r>
                      <a:r>
                        <a:rPr lang="en-US" dirty="0"/>
                        <a:t>35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918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82519" y="1470462"/>
            <a:ext cx="3689229" cy="45493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30756" y="1066800"/>
            <a:ext cx="4903244" cy="5334000"/>
          </a:xfrm>
        </p:spPr>
        <p:txBody>
          <a:bodyPr/>
          <a:lstStyle/>
          <a:p>
            <a:pPr>
              <a:lnSpc>
                <a:spcPct val="90000"/>
              </a:lnSpc>
            </a:pPr>
            <a:endParaRPr lang="en-US" sz="2000" u="sng" dirty="0">
              <a:solidFill>
                <a:srgbClr val="000000"/>
              </a:solidFill>
            </a:endParaRPr>
          </a:p>
          <a:p>
            <a:pPr>
              <a:lnSpc>
                <a:spcPct val="90000"/>
              </a:lnSpc>
            </a:pPr>
            <a:r>
              <a:rPr lang="en-US" sz="2000" u="sng" dirty="0">
                <a:solidFill>
                  <a:srgbClr val="000000"/>
                </a:solidFill>
              </a:rPr>
              <a:t>How to improve it? </a:t>
            </a:r>
          </a:p>
          <a:p>
            <a:pPr marL="800082" lvl="1" indent="-342882">
              <a:lnSpc>
                <a:spcPct val="90000"/>
              </a:lnSpc>
              <a:buClrTx/>
            </a:pPr>
            <a:r>
              <a:rPr lang="en-US" dirty="0">
                <a:solidFill>
                  <a:srgbClr val="000000"/>
                </a:solidFill>
                <a:ea typeface="+mn-ea"/>
                <a:cs typeface="+mn-cs"/>
              </a:rPr>
              <a:t>Do we need to explore/search the whole tree?</a:t>
            </a:r>
          </a:p>
          <a:p>
            <a:pPr marL="800082" lvl="1" indent="-342882">
              <a:lnSpc>
                <a:spcPct val="90000"/>
              </a:lnSpc>
              <a:buClrTx/>
            </a:pPr>
            <a:r>
              <a:rPr lang="en-US" dirty="0">
                <a:solidFill>
                  <a:srgbClr val="000000"/>
                </a:solidFill>
                <a:ea typeface="+mn-ea"/>
                <a:cs typeface="+mn-cs"/>
              </a:rPr>
              <a:t>No. We use tree pruning</a:t>
            </a:r>
            <a:endParaRPr lang="en-US" sz="4000" dirty="0"/>
          </a:p>
        </p:txBody>
      </p:sp>
    </p:spTree>
    <p:extLst>
      <p:ext uri="{BB962C8B-B14F-4D97-AF65-F5344CB8AC3E}">
        <p14:creationId xmlns:p14="http://schemas.microsoft.com/office/powerpoint/2010/main" val="61191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14551" y="1448322"/>
            <a:ext cx="5042297" cy="44185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extLst>
      <p:ext uri="{BB962C8B-B14F-4D97-AF65-F5344CB8AC3E}">
        <p14:creationId xmlns:p14="http://schemas.microsoft.com/office/powerpoint/2010/main" val="11836982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a:t>Alpha-beta pruning</a:t>
            </a:r>
          </a:p>
        </p:txBody>
      </p:sp>
      <p:sp>
        <p:nvSpPr>
          <p:cNvPr id="3" name="Content Placeholder 2"/>
          <p:cNvSpPr>
            <a:spLocks noGrp="1"/>
          </p:cNvSpPr>
          <p:nvPr>
            <p:ph idx="1"/>
          </p:nvPr>
        </p:nvSpPr>
        <p:spPr>
          <a:xfrm>
            <a:off x="533400" y="1066801"/>
            <a:ext cx="7924800" cy="1066800"/>
          </a:xfrm>
        </p:spPr>
        <p:txBody>
          <a:bodyPr/>
          <a:lstStyle/>
          <a:p>
            <a:r>
              <a:rPr lang="en-US" sz="2000" dirty="0"/>
              <a:t>Compute the </a:t>
            </a:r>
            <a:r>
              <a:rPr lang="en-US" sz="2000" b="1" dirty="0">
                <a:solidFill>
                  <a:srgbClr val="FF0000"/>
                </a:solidFill>
              </a:rPr>
              <a:t>minimax value of a node </a:t>
            </a:r>
            <a:r>
              <a:rPr lang="en-US" sz="2000" u="sng" dirty="0">
                <a:solidFill>
                  <a:srgbClr val="0000FF"/>
                </a:solidFill>
              </a:rPr>
              <a:t>without expanding every nodes under each child of the current node</a:t>
            </a:r>
          </a:p>
        </p:txBody>
      </p:sp>
      <p:pic>
        <p:nvPicPr>
          <p:cNvPr id="28674" name="Picture 2"/>
          <p:cNvPicPr>
            <a:picLocks noChangeAspect="1" noChangeArrowheads="1"/>
          </p:cNvPicPr>
          <p:nvPr/>
        </p:nvPicPr>
        <p:blipFill>
          <a:blip r:embed="rId3" cstate="print"/>
          <a:srcRect/>
          <a:stretch>
            <a:fillRect/>
          </a:stretch>
        </p:blipFill>
        <p:spPr bwMode="auto">
          <a:xfrm>
            <a:off x="990600" y="2362200"/>
            <a:ext cx="7068109" cy="3181201"/>
          </a:xfrm>
          <a:prstGeom prst="rect">
            <a:avLst/>
          </a:prstGeom>
          <a:noFill/>
          <a:ln w="9525">
            <a:noFill/>
            <a:miter lim="800000"/>
            <a:headEnd/>
            <a:tailEnd/>
          </a:ln>
        </p:spPr>
      </p:pic>
    </p:spTree>
    <p:extLst>
      <p:ext uri="{BB962C8B-B14F-4D97-AF65-F5344CB8AC3E}">
        <p14:creationId xmlns:p14="http://schemas.microsoft.com/office/powerpoint/2010/main" val="42304427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0"/>
            <a:ext cx="8229600" cy="1143000"/>
          </a:xfrm>
        </p:spPr>
        <p:txBody>
          <a:bodyPr/>
          <a:lstStyle/>
          <a:p>
            <a:r>
              <a:rPr lang="en-US" dirty="0"/>
              <a:t>Alpha-beta pruning for MAX player</a:t>
            </a:r>
          </a:p>
        </p:txBody>
      </p:sp>
      <p:sp>
        <p:nvSpPr>
          <p:cNvPr id="12291" name="Rectangle 3"/>
          <p:cNvSpPr>
            <a:spLocks noGrp="1" noChangeArrowheads="1"/>
          </p:cNvSpPr>
          <p:nvPr>
            <p:ph sz="half" idx="1"/>
          </p:nvPr>
        </p:nvSpPr>
        <p:spPr>
          <a:xfrm>
            <a:off x="381000" y="990600"/>
            <a:ext cx="5181600" cy="4983163"/>
          </a:xfrm>
        </p:spPr>
        <p:txBody>
          <a:bodyPr/>
          <a:lstStyle/>
          <a:p>
            <a:pPr marL="0" indent="0">
              <a:lnSpc>
                <a:spcPct val="90000"/>
              </a:lnSpc>
            </a:pPr>
            <a:endParaRPr lang="en-US" sz="2000" b="1" dirty="0">
              <a:solidFill>
                <a:srgbClr val="CC0099"/>
              </a:solidFill>
              <a:latin typeface="Times New Roman" pitchFamily="18" charset="0"/>
              <a:cs typeface="Times New Roman" pitchFamily="18" charset="0"/>
            </a:endParaRPr>
          </a:p>
          <a:p>
            <a:pPr>
              <a:lnSpc>
                <a:spcPct val="90000"/>
              </a:lnSpc>
              <a:buFont typeface="Arial" panose="020B0604020202020204" pitchFamily="34" charset="0"/>
              <a:buChar char="•"/>
            </a:pPr>
            <a:r>
              <a:rPr lang="en-US" sz="2000" dirty="0"/>
              <a:t>Suppose we are working at node </a:t>
            </a:r>
            <a:r>
              <a:rPr lang="en-US" sz="2000" b="1" dirty="0">
                <a:solidFill>
                  <a:srgbClr val="CC0099"/>
                </a:solidFill>
                <a:latin typeface="Times New Roman" pitchFamily="18" charset="0"/>
                <a:cs typeface="Times New Roman" pitchFamily="18" charset="0"/>
              </a:rPr>
              <a:t>n </a:t>
            </a:r>
            <a:r>
              <a:rPr lang="en-US" sz="2000" i="1" dirty="0"/>
              <a:t> </a:t>
            </a:r>
          </a:p>
          <a:p>
            <a:pPr>
              <a:lnSpc>
                <a:spcPct val="90000"/>
              </a:lnSpc>
              <a:buFont typeface="Arial" panose="020B0604020202020204" pitchFamily="34" charset="0"/>
              <a:buChar char="•"/>
            </a:pPr>
            <a:r>
              <a:rPr lang="en-US" sz="2000" dirty="0"/>
              <a:t>Suppose</a:t>
            </a:r>
            <a:r>
              <a:rPr lang="en-US" sz="2000" b="1" dirty="0">
                <a:solidFill>
                  <a:srgbClr val="CC0099"/>
                </a:solidFill>
                <a:latin typeface="Times New Roman" pitchFamily="18" charset="0"/>
                <a:cs typeface="Times New Roman" pitchFamily="18" charset="0"/>
              </a:rPr>
              <a:t> α</a:t>
            </a:r>
            <a:r>
              <a:rPr lang="en-US" sz="2000" dirty="0"/>
              <a:t> is </a:t>
            </a:r>
            <a:r>
              <a:rPr lang="en-US" sz="2000" dirty="0">
                <a:cs typeface="Times New Roman"/>
              </a:rPr>
              <a:t>the current best-choice value for MAX</a:t>
            </a:r>
            <a:endParaRPr lang="en-US" sz="2000" i="1" dirty="0"/>
          </a:p>
          <a:p>
            <a:pPr>
              <a:lnSpc>
                <a:spcPct val="90000"/>
              </a:lnSpc>
              <a:buFont typeface="Arial" panose="020B0604020202020204" pitchFamily="34" charset="0"/>
              <a:buChar char="•"/>
            </a:pPr>
            <a:r>
              <a:rPr lang="en-US" sz="2000" dirty="0"/>
              <a:t>As we loop over </a:t>
            </a:r>
            <a:r>
              <a:rPr lang="en-US" sz="2000" b="1" dirty="0">
                <a:solidFill>
                  <a:srgbClr val="CC0099"/>
                </a:solidFill>
                <a:latin typeface="Times New Roman" pitchFamily="18" charset="0"/>
                <a:cs typeface="Times New Roman" pitchFamily="18" charset="0"/>
              </a:rPr>
              <a:t>n </a:t>
            </a:r>
            <a:r>
              <a:rPr lang="en-US" sz="2000" dirty="0"/>
              <a:t>’s children, </a:t>
            </a:r>
            <a:br>
              <a:rPr lang="en-US" sz="2000" dirty="0"/>
            </a:br>
            <a:r>
              <a:rPr lang="en-US" sz="2000" dirty="0"/>
              <a:t>the value at node </a:t>
            </a:r>
            <a:r>
              <a:rPr lang="en-US" sz="2000" b="1" dirty="0">
                <a:solidFill>
                  <a:srgbClr val="CC0099"/>
                </a:solidFill>
                <a:latin typeface="Times New Roman" pitchFamily="18" charset="0"/>
                <a:cs typeface="Times New Roman" pitchFamily="18" charset="0"/>
              </a:rPr>
              <a:t>n</a:t>
            </a:r>
            <a:r>
              <a:rPr lang="en-US" sz="2000" i="1" dirty="0"/>
              <a:t> </a:t>
            </a:r>
            <a:r>
              <a:rPr lang="en-US" sz="2000" dirty="0"/>
              <a:t>decreases</a:t>
            </a:r>
          </a:p>
          <a:p>
            <a:pPr>
              <a:lnSpc>
                <a:spcPct val="90000"/>
              </a:lnSpc>
              <a:buFont typeface="Arial" panose="020B0604020202020204" pitchFamily="34" charset="0"/>
              <a:buChar char="•"/>
            </a:pPr>
            <a:r>
              <a:rPr lang="en-US" sz="2000" dirty="0"/>
              <a:t>If it drops below </a:t>
            </a:r>
            <a:r>
              <a:rPr lang="en-US" sz="2000" b="1" dirty="0">
                <a:solidFill>
                  <a:srgbClr val="CC0099"/>
                </a:solidFill>
                <a:latin typeface="Times New Roman" pitchFamily="18" charset="0"/>
                <a:cs typeface="Times New Roman" pitchFamily="18" charset="0"/>
              </a:rPr>
              <a:t>α</a:t>
            </a:r>
            <a:r>
              <a:rPr lang="en-US" sz="2000" dirty="0"/>
              <a:t>, MAX will never choose </a:t>
            </a:r>
            <a:r>
              <a:rPr lang="en-US" sz="2000" b="1" dirty="0">
                <a:solidFill>
                  <a:srgbClr val="CC0099"/>
                </a:solidFill>
                <a:latin typeface="Times New Roman" pitchFamily="18" charset="0"/>
                <a:cs typeface="Times New Roman" pitchFamily="18" charset="0"/>
              </a:rPr>
              <a:t>n </a:t>
            </a:r>
            <a:r>
              <a:rPr lang="en-US" sz="2000" dirty="0"/>
              <a:t>, so we can </a:t>
            </a:r>
            <a:r>
              <a:rPr lang="en-US" sz="2000" u="sng" dirty="0"/>
              <a:t>ignore </a:t>
            </a:r>
            <a:r>
              <a:rPr lang="en-US" sz="2000" i="1" u="sng" dirty="0"/>
              <a:t>n</a:t>
            </a:r>
            <a:r>
              <a:rPr lang="en-US" sz="2000" u="sng" dirty="0"/>
              <a:t>’s remaining children </a:t>
            </a:r>
          </a:p>
          <a:p>
            <a:pPr lvl="1">
              <a:lnSpc>
                <a:spcPct val="90000"/>
              </a:lnSpc>
              <a:buFont typeface="Arial" panose="020B0604020202020204" pitchFamily="34" charset="0"/>
              <a:buChar char="•"/>
            </a:pPr>
            <a:r>
              <a:rPr lang="en-US" sz="1600" b="1" dirty="0">
                <a:solidFill>
                  <a:srgbClr val="CC0099"/>
                </a:solidFill>
                <a:latin typeface="Times New Roman" pitchFamily="18" charset="0"/>
                <a:cs typeface="Times New Roman" pitchFamily="18" charset="0"/>
              </a:rPr>
              <a:t>α  </a:t>
            </a:r>
            <a:r>
              <a:rPr lang="en-US" sz="2000" dirty="0">
                <a:ea typeface="+mn-ea"/>
                <a:cs typeface="+mn-cs"/>
              </a:rPr>
              <a:t>is a better choice than </a:t>
            </a:r>
            <a:r>
              <a:rPr lang="en-US" sz="1600" b="1" dirty="0">
                <a:solidFill>
                  <a:srgbClr val="CC0099"/>
                </a:solidFill>
                <a:latin typeface="Times New Roman" pitchFamily="18" charset="0"/>
                <a:cs typeface="Times New Roman" pitchFamily="18" charset="0"/>
              </a:rPr>
              <a:t>n </a:t>
            </a:r>
            <a:endParaRPr lang="en-US" sz="1600" u="sng" dirty="0"/>
          </a:p>
          <a:p>
            <a:pPr>
              <a:lnSpc>
                <a:spcPct val="90000"/>
              </a:lnSpc>
              <a:buFont typeface="Arial" panose="020B0604020202020204" pitchFamily="34" charset="0"/>
              <a:buChar char="•"/>
            </a:pPr>
            <a:r>
              <a:rPr lang="en-US" sz="2000" dirty="0"/>
              <a:t>Analogously, </a:t>
            </a:r>
            <a:r>
              <a:rPr lang="el-GR" sz="2000" b="1" dirty="0">
                <a:solidFill>
                  <a:srgbClr val="0000FF"/>
                </a:solidFill>
              </a:rPr>
              <a:t>β</a:t>
            </a:r>
            <a:r>
              <a:rPr lang="en-US" sz="2000" dirty="0"/>
              <a:t> is </a:t>
            </a:r>
            <a:r>
              <a:rPr lang="en-US" sz="2000" dirty="0">
                <a:cs typeface="Times New Roman"/>
              </a:rPr>
              <a:t>the current best-choice value </a:t>
            </a:r>
            <a:r>
              <a:rPr lang="en-US" sz="2000" dirty="0"/>
              <a:t>for MIN player</a:t>
            </a:r>
          </a:p>
          <a:p>
            <a:pPr>
              <a:lnSpc>
                <a:spcPct val="90000"/>
              </a:lnSpc>
              <a:buFont typeface="Arial" panose="020B0604020202020204" pitchFamily="34" charset="0"/>
              <a:buChar char="•"/>
            </a:pPr>
            <a:endParaRPr lang="en-US" sz="2000" dirty="0">
              <a:cs typeface="Times New Roman"/>
            </a:endParaRPr>
          </a:p>
          <a:p>
            <a:pPr>
              <a:lnSpc>
                <a:spcPct val="90000"/>
              </a:lnSpc>
              <a:buFont typeface="Arial" panose="020B0604020202020204" pitchFamily="34" charset="0"/>
              <a:buChar char="•"/>
            </a:pPr>
            <a:endParaRPr lang="en-US" sz="2000" dirty="0">
              <a:cs typeface="Times New Roman"/>
            </a:endParaRPr>
          </a:p>
          <a:p>
            <a:pPr>
              <a:lnSpc>
                <a:spcPct val="90000"/>
              </a:lnSpc>
              <a:buFont typeface="Arial" panose="020B0604020202020204" pitchFamily="34" charset="0"/>
              <a:buChar char="•"/>
            </a:pPr>
            <a:endParaRPr lang="en-US" sz="2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6586" y="1514475"/>
            <a:ext cx="2544681" cy="4962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047875"/>
            <a:ext cx="712890" cy="381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6909476" y="1905000"/>
            <a:ext cx="1548724" cy="685800"/>
          </a:xfrm>
          <a:prstGeom prst="rect">
            <a:avLst/>
          </a:prstGeom>
          <a:noFill/>
          <a:ln w="38100">
            <a:solidFill>
              <a:srgbClr val="FF0000"/>
            </a:solidFill>
          </a:ln>
        </p:spPr>
        <p:txBody>
          <a:bodyPr wrap="square" rtlCol="0">
            <a:spAutoFit/>
          </a:bodyPr>
          <a:lstStyle/>
          <a:p>
            <a:endParaRPr lang="en-US" dirty="0"/>
          </a:p>
        </p:txBody>
      </p:sp>
      <p:sp>
        <p:nvSpPr>
          <p:cNvPr id="5" name="Rectangle 4"/>
          <p:cNvSpPr/>
          <p:nvPr/>
        </p:nvSpPr>
        <p:spPr>
          <a:xfrm>
            <a:off x="6648957" y="1170705"/>
            <a:ext cx="2069762" cy="424732"/>
          </a:xfrm>
          <a:prstGeom prst="rect">
            <a:avLst/>
          </a:prstGeom>
        </p:spPr>
        <p:txBody>
          <a:bodyPr wrap="square">
            <a:spAutoFit/>
          </a:bodyPr>
          <a:lstStyle/>
          <a:p>
            <a:pPr>
              <a:lnSpc>
                <a:spcPct val="90000"/>
              </a:lnSpc>
            </a:pPr>
            <a:r>
              <a:rPr lang="en-US" dirty="0">
                <a:solidFill>
                  <a:srgbClr val="FF0000"/>
                </a:solidFill>
              </a:rPr>
              <a:t>We want to estimate the minimax for this node.</a:t>
            </a:r>
            <a:endParaRPr lang="en-US" dirty="0">
              <a:solidFill>
                <a:srgbClr val="FF0000"/>
              </a:solidFill>
              <a:cs typeface="Times New Roman"/>
            </a:endParaRPr>
          </a:p>
        </p:txBody>
      </p:sp>
    </p:spTree>
    <p:extLst>
      <p:ext uri="{BB962C8B-B14F-4D97-AF65-F5344CB8AC3E}">
        <p14:creationId xmlns:p14="http://schemas.microsoft.com/office/powerpoint/2010/main" val="30315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 calcmode="lin" valueType="num">
                                      <p:cBhvr additive="base">
                                        <p:cTn id="7"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anim calcmode="lin" valueType="num">
                                      <p:cBhvr additive="base">
                                        <p:cTn id="23"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anim calcmode="lin" valueType="num">
                                      <p:cBhvr additive="base">
                                        <p:cTn id="29" dur="5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2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anim calcmode="lin" valueType="num">
                                      <p:cBhvr additive="base">
                                        <p:cTn id="35" dur="5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291">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291">
                                            <p:txEl>
                                              <p:pRg st="5" end="5"/>
                                            </p:txEl>
                                          </p:spTgt>
                                        </p:tgtEl>
                                        <p:attrNameLst>
                                          <p:attrName>style.visibility</p:attrName>
                                        </p:attrNameLst>
                                      </p:cBhvr>
                                      <p:to>
                                        <p:strVal val="visible"/>
                                      </p:to>
                                    </p:set>
                                    <p:anim calcmode="lin" valueType="num">
                                      <p:cBhvr additive="base">
                                        <p:cTn id="39" dur="500" fill="hold"/>
                                        <p:tgtEl>
                                          <p:spTgt spid="12291">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2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2291">
                                            <p:txEl>
                                              <p:pRg st="6" end="6"/>
                                            </p:txEl>
                                          </p:spTgt>
                                        </p:tgtEl>
                                        <p:attrNameLst>
                                          <p:attrName>style.visibility</p:attrName>
                                        </p:attrNameLst>
                                      </p:cBhvr>
                                      <p:to>
                                        <p:strVal val="visible"/>
                                      </p:to>
                                    </p:set>
                                    <p:anim calcmode="lin" valueType="num">
                                      <p:cBhvr additive="base">
                                        <p:cTn id="45" dur="500" fill="hold"/>
                                        <p:tgtEl>
                                          <p:spTgt spid="12291">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229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6" name="Oval 5"/>
          <p:cNvSpPr/>
          <p:nvPr/>
        </p:nvSpPr>
        <p:spPr>
          <a:xfrm>
            <a:off x="3733800" y="3048000"/>
            <a:ext cx="228600" cy="228600"/>
          </a:xfrm>
          <a:prstGeom prst="ellipse">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0" scaled="1"/>
            <a:tileRect/>
          </a:gra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81400" y="4267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91000" y="4648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800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05400" y="3886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334000" y="4724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096000" y="3886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638800" y="3200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endCxn id="6" idx="5"/>
          </p:cNvCxnSpPr>
          <p:nvPr/>
        </p:nvCxnSpPr>
        <p:spPr>
          <a:xfrm flipH="1" flipV="1">
            <a:off x="3928922" y="3243122"/>
            <a:ext cx="4479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3"/>
          </p:cNvCxnSpPr>
          <p:nvPr/>
        </p:nvCxnSpPr>
        <p:spPr>
          <a:xfrm flipV="1">
            <a:off x="4538522" y="3166922"/>
            <a:ext cx="295556"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7" idx="7"/>
          </p:cNvCxnSpPr>
          <p:nvPr/>
        </p:nvCxnSpPr>
        <p:spPr>
          <a:xfrm flipH="1">
            <a:off x="3776522" y="3852722"/>
            <a:ext cx="6003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0"/>
          </p:cNvCxnSpPr>
          <p:nvPr/>
        </p:nvCxnSpPr>
        <p:spPr>
          <a:xfrm flipH="1">
            <a:off x="4305300" y="3886200"/>
            <a:ext cx="152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1"/>
          </p:cNvCxnSpPr>
          <p:nvPr/>
        </p:nvCxnSpPr>
        <p:spPr>
          <a:xfrm>
            <a:off x="4572000" y="3771900"/>
            <a:ext cx="566878" cy="147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4"/>
            <a:endCxn id="11" idx="1"/>
          </p:cNvCxnSpPr>
          <p:nvPr/>
        </p:nvCxnSpPr>
        <p:spPr>
          <a:xfrm>
            <a:off x="5219700" y="4114800"/>
            <a:ext cx="1477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0" idx="0"/>
            <a:endCxn id="13" idx="3"/>
          </p:cNvCxnSpPr>
          <p:nvPr/>
        </p:nvCxnSpPr>
        <p:spPr>
          <a:xfrm flipV="1">
            <a:off x="5219700" y="3395522"/>
            <a:ext cx="452578" cy="490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0" idx="6"/>
            <a:endCxn id="12" idx="2"/>
          </p:cNvCxnSpPr>
          <p:nvPr/>
        </p:nvCxnSpPr>
        <p:spPr>
          <a:xfrm>
            <a:off x="5334000" y="40005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3602769" y="3021142"/>
            <a:ext cx="2640867" cy="1826435"/>
          </a:xfrm>
          <a:custGeom>
            <a:avLst/>
            <a:gdLst>
              <a:gd name="connsiteX0" fmla="*/ 64954 w 1510638"/>
              <a:gd name="connsiteY0" fmla="*/ 196546 h 1597234"/>
              <a:gd name="connsiteX1" fmla="*/ 1149070 w 1510638"/>
              <a:gd name="connsiteY1" fmla="*/ 1590344 h 1597234"/>
              <a:gd name="connsiteX2" fmla="*/ 1510442 w 1510638"/>
              <a:gd name="connsiteY2" fmla="*/ 702443 h 1597234"/>
              <a:gd name="connsiteX3" fmla="*/ 1180045 w 1510638"/>
              <a:gd name="connsiteY3" fmla="*/ 31356 h 1597234"/>
              <a:gd name="connsiteX4" fmla="*/ 75279 w 1510638"/>
              <a:gd name="connsiteY4" fmla="*/ 124275 h 1597234"/>
              <a:gd name="connsiteX5" fmla="*/ 95929 w 1510638"/>
              <a:gd name="connsiteY5" fmla="*/ 248168 h 1597234"/>
              <a:gd name="connsiteX0" fmla="*/ 131766 w 1643766"/>
              <a:gd name="connsiteY0" fmla="*/ 196546 h 1321409"/>
              <a:gd name="connsiteX1" fmla="*/ 49167 w 1643766"/>
              <a:gd name="connsiteY1" fmla="*/ 1311584 h 1321409"/>
              <a:gd name="connsiteX2" fmla="*/ 1577254 w 1643766"/>
              <a:gd name="connsiteY2" fmla="*/ 702443 h 1321409"/>
              <a:gd name="connsiteX3" fmla="*/ 1246857 w 1643766"/>
              <a:gd name="connsiteY3" fmla="*/ 31356 h 1321409"/>
              <a:gd name="connsiteX4" fmla="*/ 142091 w 1643766"/>
              <a:gd name="connsiteY4" fmla="*/ 124275 h 1321409"/>
              <a:gd name="connsiteX5" fmla="*/ 162741 w 1643766"/>
              <a:gd name="connsiteY5" fmla="*/ 248168 h 1321409"/>
              <a:gd name="connsiteX0" fmla="*/ 167794 w 1679794"/>
              <a:gd name="connsiteY0" fmla="*/ 210329 h 1335192"/>
              <a:gd name="connsiteX1" fmla="*/ 85195 w 1679794"/>
              <a:gd name="connsiteY1" fmla="*/ 1325367 h 1335192"/>
              <a:gd name="connsiteX2" fmla="*/ 1613282 w 1679794"/>
              <a:gd name="connsiteY2" fmla="*/ 716226 h 1335192"/>
              <a:gd name="connsiteX3" fmla="*/ 1282885 w 1679794"/>
              <a:gd name="connsiteY3" fmla="*/ 45139 h 1335192"/>
              <a:gd name="connsiteX4" fmla="*/ 178119 w 1679794"/>
              <a:gd name="connsiteY4" fmla="*/ 138058 h 1335192"/>
              <a:gd name="connsiteX5" fmla="*/ 2596 w 1679794"/>
              <a:gd name="connsiteY5" fmla="*/ 757524 h 1335192"/>
              <a:gd name="connsiteX0" fmla="*/ 232147 w 1744147"/>
              <a:gd name="connsiteY0" fmla="*/ 210329 h 1325659"/>
              <a:gd name="connsiteX1" fmla="*/ 66949 w 1744147"/>
              <a:gd name="connsiteY1" fmla="*/ 788498 h 1325659"/>
              <a:gd name="connsiteX2" fmla="*/ 149548 w 1744147"/>
              <a:gd name="connsiteY2" fmla="*/ 1325367 h 1325659"/>
              <a:gd name="connsiteX3" fmla="*/ 1677635 w 1744147"/>
              <a:gd name="connsiteY3" fmla="*/ 716226 h 1325659"/>
              <a:gd name="connsiteX4" fmla="*/ 1347238 w 1744147"/>
              <a:gd name="connsiteY4" fmla="*/ 45139 h 1325659"/>
              <a:gd name="connsiteX5" fmla="*/ 242472 w 1744147"/>
              <a:gd name="connsiteY5" fmla="*/ 138058 h 1325659"/>
              <a:gd name="connsiteX6" fmla="*/ 66949 w 1744147"/>
              <a:gd name="connsiteY6" fmla="*/ 757524 h 1325659"/>
              <a:gd name="connsiteX0" fmla="*/ 167795 w 1638455"/>
              <a:gd name="connsiteY0" fmla="*/ 210329 h 1759128"/>
              <a:gd name="connsiteX1" fmla="*/ 2597 w 1638455"/>
              <a:gd name="connsiteY1" fmla="*/ 788498 h 1759128"/>
              <a:gd name="connsiteX2" fmla="*/ 715016 w 1638455"/>
              <a:gd name="connsiteY2" fmla="*/ 1758993 h 1759128"/>
              <a:gd name="connsiteX3" fmla="*/ 1613283 w 1638455"/>
              <a:gd name="connsiteY3" fmla="*/ 716226 h 1759128"/>
              <a:gd name="connsiteX4" fmla="*/ 1282886 w 1638455"/>
              <a:gd name="connsiteY4" fmla="*/ 45139 h 1759128"/>
              <a:gd name="connsiteX5" fmla="*/ 178120 w 1638455"/>
              <a:gd name="connsiteY5" fmla="*/ 138058 h 1759128"/>
              <a:gd name="connsiteX6" fmla="*/ 2597 w 1638455"/>
              <a:gd name="connsiteY6" fmla="*/ 757524 h 1759128"/>
              <a:gd name="connsiteX0" fmla="*/ 0 w 1801057"/>
              <a:gd name="connsiteY0" fmla="*/ 354871 h 1759128"/>
              <a:gd name="connsiteX1" fmla="*/ 165199 w 1801057"/>
              <a:gd name="connsiteY1" fmla="*/ 788498 h 1759128"/>
              <a:gd name="connsiteX2" fmla="*/ 877618 w 1801057"/>
              <a:gd name="connsiteY2" fmla="*/ 1758993 h 1759128"/>
              <a:gd name="connsiteX3" fmla="*/ 1775885 w 1801057"/>
              <a:gd name="connsiteY3" fmla="*/ 716226 h 1759128"/>
              <a:gd name="connsiteX4" fmla="*/ 1445488 w 1801057"/>
              <a:gd name="connsiteY4" fmla="*/ 45139 h 1759128"/>
              <a:gd name="connsiteX5" fmla="*/ 340722 w 1801057"/>
              <a:gd name="connsiteY5" fmla="*/ 138058 h 1759128"/>
              <a:gd name="connsiteX6" fmla="*/ 165199 w 1801057"/>
              <a:gd name="connsiteY6" fmla="*/ 757524 h 1759128"/>
              <a:gd name="connsiteX0" fmla="*/ 175523 w 1976580"/>
              <a:gd name="connsiteY0" fmla="*/ 338127 h 1742384"/>
              <a:gd name="connsiteX1" fmla="*/ 340722 w 1976580"/>
              <a:gd name="connsiteY1" fmla="*/ 771754 h 1742384"/>
              <a:gd name="connsiteX2" fmla="*/ 1053141 w 1976580"/>
              <a:gd name="connsiteY2" fmla="*/ 1742249 h 1742384"/>
              <a:gd name="connsiteX3" fmla="*/ 1951408 w 1976580"/>
              <a:gd name="connsiteY3" fmla="*/ 699482 h 1742384"/>
              <a:gd name="connsiteX4" fmla="*/ 1621011 w 1976580"/>
              <a:gd name="connsiteY4" fmla="*/ 28395 h 1742384"/>
              <a:gd name="connsiteX5" fmla="*/ 516245 w 1976580"/>
              <a:gd name="connsiteY5" fmla="*/ 121314 h 1742384"/>
              <a:gd name="connsiteX6" fmla="*/ 0 w 1976580"/>
              <a:gd name="connsiteY6" fmla="*/ 90341 h 1742384"/>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7" fmla="*/ 0 w 1801057"/>
              <a:gd name="connsiteY7" fmla="*/ 342889 h 1747146"/>
              <a:gd name="connsiteX0" fmla="*/ 1001 w 1802058"/>
              <a:gd name="connsiteY0" fmla="*/ 34288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342889 h 1747146"/>
              <a:gd name="connsiteX0" fmla="*/ 1001 w 1802058"/>
              <a:gd name="connsiteY0" fmla="*/ 87975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879759 h 1747146"/>
              <a:gd name="connsiteX0" fmla="*/ 0 w 1780407"/>
              <a:gd name="connsiteY0" fmla="*/ 332565 h 1747146"/>
              <a:gd name="connsiteX1" fmla="*/ 144549 w 1780407"/>
              <a:gd name="connsiteY1" fmla="*/ 776516 h 1747146"/>
              <a:gd name="connsiteX2" fmla="*/ 856968 w 1780407"/>
              <a:gd name="connsiteY2" fmla="*/ 1747011 h 1747146"/>
              <a:gd name="connsiteX3" fmla="*/ 1755235 w 1780407"/>
              <a:gd name="connsiteY3" fmla="*/ 704244 h 1747146"/>
              <a:gd name="connsiteX4" fmla="*/ 1424838 w 1780407"/>
              <a:gd name="connsiteY4" fmla="*/ 33157 h 1747146"/>
              <a:gd name="connsiteX5" fmla="*/ 320072 w 1780407"/>
              <a:gd name="connsiteY5" fmla="*/ 126076 h 1747146"/>
              <a:gd name="connsiteX6" fmla="*/ 0 w 1780407"/>
              <a:gd name="connsiteY6" fmla="*/ 332565 h 1747146"/>
              <a:gd name="connsiteX0" fmla="*/ 0 w 1780407"/>
              <a:gd name="connsiteY0" fmla="*/ 332565 h 1763397"/>
              <a:gd name="connsiteX1" fmla="*/ 144549 w 1780407"/>
              <a:gd name="connsiteY1" fmla="*/ 1292738 h 1763397"/>
              <a:gd name="connsiteX2" fmla="*/ 856968 w 1780407"/>
              <a:gd name="connsiteY2" fmla="*/ 1747011 h 1763397"/>
              <a:gd name="connsiteX3" fmla="*/ 1755235 w 1780407"/>
              <a:gd name="connsiteY3" fmla="*/ 704244 h 1763397"/>
              <a:gd name="connsiteX4" fmla="*/ 1424838 w 1780407"/>
              <a:gd name="connsiteY4" fmla="*/ 33157 h 1763397"/>
              <a:gd name="connsiteX5" fmla="*/ 320072 w 1780407"/>
              <a:gd name="connsiteY5" fmla="*/ 126076 h 1763397"/>
              <a:gd name="connsiteX6" fmla="*/ 0 w 1780407"/>
              <a:gd name="connsiteY6" fmla="*/ 332565 h 1763397"/>
              <a:gd name="connsiteX0" fmla="*/ 0 w 1780407"/>
              <a:gd name="connsiteY0" fmla="*/ 332565 h 1769716"/>
              <a:gd name="connsiteX1" fmla="*/ 144549 w 1780407"/>
              <a:gd name="connsiteY1" fmla="*/ 1292738 h 1769716"/>
              <a:gd name="connsiteX2" fmla="*/ 856968 w 1780407"/>
              <a:gd name="connsiteY2" fmla="*/ 1747011 h 1769716"/>
              <a:gd name="connsiteX3" fmla="*/ 1755235 w 1780407"/>
              <a:gd name="connsiteY3" fmla="*/ 704244 h 1769716"/>
              <a:gd name="connsiteX4" fmla="*/ 1424838 w 1780407"/>
              <a:gd name="connsiteY4" fmla="*/ 33157 h 1769716"/>
              <a:gd name="connsiteX5" fmla="*/ 320072 w 1780407"/>
              <a:gd name="connsiteY5" fmla="*/ 126076 h 1769716"/>
              <a:gd name="connsiteX6" fmla="*/ 0 w 1780407"/>
              <a:gd name="connsiteY6" fmla="*/ 332565 h 1769716"/>
              <a:gd name="connsiteX0" fmla="*/ 0 w 1780407"/>
              <a:gd name="connsiteY0" fmla="*/ 332565 h 1770380"/>
              <a:gd name="connsiteX1" fmla="*/ 144549 w 1780407"/>
              <a:gd name="connsiteY1" fmla="*/ 1292738 h 1770380"/>
              <a:gd name="connsiteX2" fmla="*/ 856968 w 1780407"/>
              <a:gd name="connsiteY2" fmla="*/ 1747011 h 1770380"/>
              <a:gd name="connsiteX3" fmla="*/ 1755235 w 1780407"/>
              <a:gd name="connsiteY3" fmla="*/ 704244 h 1770380"/>
              <a:gd name="connsiteX4" fmla="*/ 1424838 w 1780407"/>
              <a:gd name="connsiteY4" fmla="*/ 33157 h 1770380"/>
              <a:gd name="connsiteX5" fmla="*/ 320072 w 1780407"/>
              <a:gd name="connsiteY5" fmla="*/ 126076 h 1770380"/>
              <a:gd name="connsiteX6" fmla="*/ 0 w 1780407"/>
              <a:gd name="connsiteY6" fmla="*/ 332565 h 1770380"/>
              <a:gd name="connsiteX0" fmla="*/ 0 w 1751930"/>
              <a:gd name="connsiteY0" fmla="*/ 352362 h 1775716"/>
              <a:gd name="connsiteX1" fmla="*/ 144549 w 1751930"/>
              <a:gd name="connsiteY1" fmla="*/ 1312535 h 1775716"/>
              <a:gd name="connsiteX2" fmla="*/ 856968 w 1751930"/>
              <a:gd name="connsiteY2" fmla="*/ 1766808 h 1775716"/>
              <a:gd name="connsiteX3" fmla="*/ 1724260 w 1751930"/>
              <a:gd name="connsiteY3" fmla="*/ 1002801 h 1775716"/>
              <a:gd name="connsiteX4" fmla="*/ 1424838 w 1751930"/>
              <a:gd name="connsiteY4" fmla="*/ 52954 h 1775716"/>
              <a:gd name="connsiteX5" fmla="*/ 320072 w 1751930"/>
              <a:gd name="connsiteY5" fmla="*/ 145873 h 1775716"/>
              <a:gd name="connsiteX6" fmla="*/ 0 w 1751930"/>
              <a:gd name="connsiteY6" fmla="*/ 352362 h 1775716"/>
              <a:gd name="connsiteX0" fmla="*/ 217446 w 1649304"/>
              <a:gd name="connsiteY0" fmla="*/ 182496 h 1810581"/>
              <a:gd name="connsiteX1" fmla="*/ 41923 w 1649304"/>
              <a:gd name="connsiteY1" fmla="*/ 1349158 h 1810581"/>
              <a:gd name="connsiteX2" fmla="*/ 754342 w 1649304"/>
              <a:gd name="connsiteY2" fmla="*/ 1803431 h 1810581"/>
              <a:gd name="connsiteX3" fmla="*/ 1621634 w 1649304"/>
              <a:gd name="connsiteY3" fmla="*/ 1039424 h 1810581"/>
              <a:gd name="connsiteX4" fmla="*/ 1322212 w 1649304"/>
              <a:gd name="connsiteY4" fmla="*/ 89577 h 1810581"/>
              <a:gd name="connsiteX5" fmla="*/ 217446 w 1649304"/>
              <a:gd name="connsiteY5" fmla="*/ 182496 h 1810581"/>
              <a:gd name="connsiteX0" fmla="*/ 217446 w 2199039"/>
              <a:gd name="connsiteY0" fmla="*/ 138131 h 1799861"/>
              <a:gd name="connsiteX1" fmla="*/ 41923 w 2199039"/>
              <a:gd name="connsiteY1" fmla="*/ 1304793 h 1799861"/>
              <a:gd name="connsiteX2" fmla="*/ 754342 w 2199039"/>
              <a:gd name="connsiteY2" fmla="*/ 1759066 h 1799861"/>
              <a:gd name="connsiteX3" fmla="*/ 2189505 w 2199039"/>
              <a:gd name="connsiteY3" fmla="*/ 344620 h 1799861"/>
              <a:gd name="connsiteX4" fmla="*/ 1322212 w 2199039"/>
              <a:gd name="connsiteY4" fmla="*/ 45212 h 1799861"/>
              <a:gd name="connsiteX5" fmla="*/ 217446 w 2199039"/>
              <a:gd name="connsiteY5" fmla="*/ 138131 h 1799861"/>
              <a:gd name="connsiteX0" fmla="*/ 217446 w 2211359"/>
              <a:gd name="connsiteY0" fmla="*/ 138131 h 1774341"/>
              <a:gd name="connsiteX1" fmla="*/ 41923 w 2211359"/>
              <a:gd name="connsiteY1" fmla="*/ 1304793 h 1774341"/>
              <a:gd name="connsiteX2" fmla="*/ 754342 w 2211359"/>
              <a:gd name="connsiteY2" fmla="*/ 1759066 h 1774341"/>
              <a:gd name="connsiteX3" fmla="*/ 1848783 w 2211359"/>
              <a:gd name="connsiteY3" fmla="*/ 809220 h 1774341"/>
              <a:gd name="connsiteX4" fmla="*/ 2189505 w 2211359"/>
              <a:gd name="connsiteY4" fmla="*/ 344620 h 1774341"/>
              <a:gd name="connsiteX5" fmla="*/ 1322212 w 2211359"/>
              <a:gd name="connsiteY5" fmla="*/ 45212 h 1774341"/>
              <a:gd name="connsiteX6" fmla="*/ 217446 w 2211359"/>
              <a:gd name="connsiteY6" fmla="*/ 138131 h 1774341"/>
              <a:gd name="connsiteX0" fmla="*/ 217446 w 2205786"/>
              <a:gd name="connsiteY0" fmla="*/ 138131 h 1759073"/>
              <a:gd name="connsiteX1" fmla="*/ 41923 w 2205786"/>
              <a:gd name="connsiteY1" fmla="*/ 1304793 h 1759073"/>
              <a:gd name="connsiteX2" fmla="*/ 754342 w 2205786"/>
              <a:gd name="connsiteY2" fmla="*/ 1759066 h 1759073"/>
              <a:gd name="connsiteX3" fmla="*/ 1353188 w 2205786"/>
              <a:gd name="connsiteY3" fmla="*/ 1315117 h 1759073"/>
              <a:gd name="connsiteX4" fmla="*/ 1848783 w 2205786"/>
              <a:gd name="connsiteY4" fmla="*/ 809220 h 1759073"/>
              <a:gd name="connsiteX5" fmla="*/ 2189505 w 2205786"/>
              <a:gd name="connsiteY5" fmla="*/ 344620 h 1759073"/>
              <a:gd name="connsiteX6" fmla="*/ 1322212 w 2205786"/>
              <a:gd name="connsiteY6" fmla="*/ 45212 h 1759073"/>
              <a:gd name="connsiteX7" fmla="*/ 217446 w 2205786"/>
              <a:gd name="connsiteY7" fmla="*/ 138131 h 1759073"/>
              <a:gd name="connsiteX0" fmla="*/ 217446 w 2664376"/>
              <a:gd name="connsiteY0" fmla="*/ 138131 h 1759073"/>
              <a:gd name="connsiteX1" fmla="*/ 41923 w 2664376"/>
              <a:gd name="connsiteY1" fmla="*/ 1304793 h 1759073"/>
              <a:gd name="connsiteX2" fmla="*/ 754342 w 2664376"/>
              <a:gd name="connsiteY2" fmla="*/ 1759066 h 1759073"/>
              <a:gd name="connsiteX3" fmla="*/ 1353188 w 2664376"/>
              <a:gd name="connsiteY3" fmla="*/ 1315117 h 1759073"/>
              <a:gd name="connsiteX4" fmla="*/ 2633477 w 2664376"/>
              <a:gd name="connsiteY4" fmla="*/ 974411 h 1759073"/>
              <a:gd name="connsiteX5" fmla="*/ 2189505 w 2664376"/>
              <a:gd name="connsiteY5" fmla="*/ 344620 h 1759073"/>
              <a:gd name="connsiteX6" fmla="*/ 1322212 w 2664376"/>
              <a:gd name="connsiteY6" fmla="*/ 45212 h 1759073"/>
              <a:gd name="connsiteX7" fmla="*/ 217446 w 2664376"/>
              <a:gd name="connsiteY7" fmla="*/ 138131 h 175907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40867"/>
              <a:gd name="connsiteY0" fmla="*/ 138131 h 1826435"/>
              <a:gd name="connsiteX1" fmla="*/ 41923 w 2640867"/>
              <a:gd name="connsiteY1" fmla="*/ 1304793 h 1826435"/>
              <a:gd name="connsiteX2" fmla="*/ 754342 w 2640867"/>
              <a:gd name="connsiteY2" fmla="*/ 1759066 h 1826435"/>
              <a:gd name="connsiteX3" fmla="*/ 1859108 w 2640867"/>
              <a:gd name="connsiteY3" fmla="*/ 1790040 h 1826435"/>
              <a:gd name="connsiteX4" fmla="*/ 2633477 w 2640867"/>
              <a:gd name="connsiteY4" fmla="*/ 974411 h 1826435"/>
              <a:gd name="connsiteX5" fmla="*/ 2189505 w 2640867"/>
              <a:gd name="connsiteY5" fmla="*/ 344620 h 1826435"/>
              <a:gd name="connsiteX6" fmla="*/ 1322212 w 2640867"/>
              <a:gd name="connsiteY6" fmla="*/ 45212 h 1826435"/>
              <a:gd name="connsiteX7" fmla="*/ 217446 w 2640867"/>
              <a:gd name="connsiteY7" fmla="*/ 138131 h 182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0867" h="1826435">
                <a:moveTo>
                  <a:pt x="217446" y="138131"/>
                </a:moveTo>
                <a:cubicBezTo>
                  <a:pt x="4065" y="348061"/>
                  <a:pt x="-47560" y="1034637"/>
                  <a:pt x="41923" y="1304793"/>
                </a:cubicBezTo>
                <a:cubicBezTo>
                  <a:pt x="131406" y="1574949"/>
                  <a:pt x="451478" y="1678192"/>
                  <a:pt x="754342" y="1759066"/>
                </a:cubicBezTo>
                <a:cubicBezTo>
                  <a:pt x="1057206" y="1839941"/>
                  <a:pt x="1604427" y="1845104"/>
                  <a:pt x="1859108" y="1790040"/>
                </a:cubicBezTo>
                <a:cubicBezTo>
                  <a:pt x="2113789" y="1734976"/>
                  <a:pt x="2576690" y="1291026"/>
                  <a:pt x="2633477" y="974411"/>
                </a:cubicBezTo>
                <a:cubicBezTo>
                  <a:pt x="2690264" y="657796"/>
                  <a:pt x="2408049" y="499487"/>
                  <a:pt x="2189505" y="344620"/>
                </a:cubicBezTo>
                <a:cubicBezTo>
                  <a:pt x="1970961" y="189754"/>
                  <a:pt x="1650888" y="79627"/>
                  <a:pt x="1322212" y="45212"/>
                </a:cubicBezTo>
                <a:cubicBezTo>
                  <a:pt x="993536" y="10797"/>
                  <a:pt x="430827" y="-71799"/>
                  <a:pt x="217446" y="138131"/>
                </a:cubicBezTo>
                <a:close/>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Oval 37"/>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781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Alpha-beta pruning</a:t>
            </a:r>
          </a:p>
        </p:txBody>
      </p:sp>
      <p:pic>
        <p:nvPicPr>
          <p:cNvPr id="28674" name="Picture 2"/>
          <p:cNvPicPr>
            <a:picLocks noChangeAspect="1" noChangeArrowheads="1"/>
          </p:cNvPicPr>
          <p:nvPr/>
        </p:nvPicPr>
        <p:blipFill>
          <a:blip r:embed="rId3" cstate="print"/>
          <a:srcRect/>
          <a:stretch>
            <a:fillRect/>
          </a:stretch>
        </p:blipFill>
        <p:spPr bwMode="auto">
          <a:xfrm>
            <a:off x="76200" y="2133600"/>
            <a:ext cx="8973109" cy="4038600"/>
          </a:xfrm>
          <a:prstGeom prst="rect">
            <a:avLst/>
          </a:prstGeom>
          <a:noFill/>
          <a:ln w="9525">
            <a:noFill/>
            <a:miter lim="800000"/>
            <a:headEnd/>
            <a:tailEnd/>
          </a:ln>
        </p:spPr>
      </p:pic>
      <p:sp>
        <p:nvSpPr>
          <p:cNvPr id="7" name="Freeform 6"/>
          <p:cNvSpPr/>
          <p:nvPr/>
        </p:nvSpPr>
        <p:spPr>
          <a:xfrm>
            <a:off x="3672348" y="2895600"/>
            <a:ext cx="5397910" cy="3352800"/>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7910" h="3352800">
                <a:moveTo>
                  <a:pt x="1280652" y="76200"/>
                </a:moveTo>
                <a:lnTo>
                  <a:pt x="678426" y="1376516"/>
                </a:lnTo>
                <a:lnTo>
                  <a:pt x="0" y="3279058"/>
                </a:lnTo>
                <a:lnTo>
                  <a:pt x="5397910" y="3352800"/>
                </a:lnTo>
                <a:lnTo>
                  <a:pt x="5206181" y="904568"/>
                </a:lnTo>
                <a:cubicBezTo>
                  <a:pt x="4646971" y="350275"/>
                  <a:pt x="2774113" y="141678"/>
                  <a:pt x="2118852" y="0"/>
                </a:cubicBezTo>
                <a:cubicBezTo>
                  <a:pt x="1918059" y="11676"/>
                  <a:pt x="1567171" y="69287"/>
                  <a:pt x="1280652" y="76200"/>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828800" y="3896380"/>
            <a:ext cx="385042" cy="523220"/>
          </a:xfrm>
          <a:prstGeom prst="rect">
            <a:avLst/>
          </a:prstGeom>
          <a:noFill/>
        </p:spPr>
        <p:txBody>
          <a:bodyPr wrap="none" rtlCol="0">
            <a:spAutoFit/>
          </a:bodyPr>
          <a:lstStyle/>
          <a:p>
            <a:r>
              <a:rPr lang="en-US" sz="2800" b="1" dirty="0">
                <a:solidFill>
                  <a:srgbClr val="FF0000"/>
                </a:solidFill>
              </a:rPr>
              <a:t>3</a:t>
            </a:r>
          </a:p>
        </p:txBody>
      </p:sp>
      <p:sp>
        <p:nvSpPr>
          <p:cNvPr id="9" name="TextBox 8"/>
          <p:cNvSpPr txBox="1"/>
          <p:nvPr/>
        </p:nvSpPr>
        <p:spPr>
          <a:xfrm>
            <a:off x="4191000" y="2438400"/>
            <a:ext cx="582211" cy="523220"/>
          </a:xfrm>
          <a:prstGeom prst="rect">
            <a:avLst/>
          </a:prstGeom>
          <a:noFill/>
        </p:spPr>
        <p:txBody>
          <a:bodyPr wrap="none" rtlCol="0">
            <a:spAutoFit/>
          </a:bodyPr>
          <a:lstStyle/>
          <a:p>
            <a:r>
              <a:rPr lang="en-US" sz="2800" b="1" dirty="0">
                <a:solidFill>
                  <a:srgbClr val="FF0000"/>
                </a:solidFill>
                <a:sym typeface="Symbol"/>
              </a:rPr>
              <a:t></a:t>
            </a:r>
            <a:r>
              <a:rPr lang="en-US" sz="2800" b="1" dirty="0">
                <a:solidFill>
                  <a:srgbClr val="FF0000"/>
                </a:solidFill>
              </a:rPr>
              <a:t>3</a:t>
            </a:r>
          </a:p>
        </p:txBody>
      </p:sp>
      <p:pic>
        <p:nvPicPr>
          <p:cNvPr id="10" name="Picture 2"/>
          <p:cNvPicPr>
            <a:picLocks noChangeAspect="1" noChangeArrowheads="1"/>
          </p:cNvPicPr>
          <p:nvPr/>
        </p:nvPicPr>
        <p:blipFill>
          <a:blip r:embed="rId3" cstate="print"/>
          <a:srcRect/>
          <a:stretch>
            <a:fillRect/>
          </a:stretch>
        </p:blipFill>
        <p:spPr bwMode="auto">
          <a:xfrm>
            <a:off x="5943600" y="914400"/>
            <a:ext cx="2814436" cy="1266716"/>
          </a:xfrm>
          <a:prstGeom prst="rect">
            <a:avLst/>
          </a:prstGeom>
          <a:noFill/>
          <a:ln w="9525">
            <a:noFill/>
            <a:miter lim="800000"/>
            <a:headEnd/>
            <a:tailEnd/>
          </a:ln>
        </p:spPr>
      </p:pic>
    </p:spTree>
    <p:extLst>
      <p:ext uri="{BB962C8B-B14F-4D97-AF65-F5344CB8AC3E}">
        <p14:creationId xmlns:p14="http://schemas.microsoft.com/office/powerpoint/2010/main" val="374997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Alpha-beta pruning</a:t>
            </a:r>
          </a:p>
        </p:txBody>
      </p:sp>
      <p:pic>
        <p:nvPicPr>
          <p:cNvPr id="28674" name="Picture 2"/>
          <p:cNvPicPr>
            <a:picLocks noChangeAspect="1" noChangeArrowheads="1"/>
          </p:cNvPicPr>
          <p:nvPr/>
        </p:nvPicPr>
        <p:blipFill>
          <a:blip r:embed="rId3" cstate="print"/>
          <a:srcRect/>
          <a:stretch>
            <a:fillRect/>
          </a:stretch>
        </p:blipFill>
        <p:spPr bwMode="auto">
          <a:xfrm>
            <a:off x="76200" y="2133600"/>
            <a:ext cx="8973109" cy="4038600"/>
          </a:xfrm>
          <a:prstGeom prst="rect">
            <a:avLst/>
          </a:prstGeom>
          <a:noFill/>
          <a:ln w="9525">
            <a:noFill/>
            <a:miter lim="800000"/>
            <a:headEnd/>
            <a:tailEnd/>
          </a:ln>
        </p:spPr>
      </p:pic>
      <p:sp>
        <p:nvSpPr>
          <p:cNvPr id="7" name="Freeform 6"/>
          <p:cNvSpPr/>
          <p:nvPr/>
        </p:nvSpPr>
        <p:spPr>
          <a:xfrm>
            <a:off x="4992624" y="2945131"/>
            <a:ext cx="4114800" cy="3297799"/>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4800" h="3297799">
                <a:moveTo>
                  <a:pt x="0" y="21199"/>
                </a:moveTo>
                <a:cubicBezTo>
                  <a:pt x="268288" y="641912"/>
                  <a:pt x="962742" y="1291199"/>
                  <a:pt x="1445342" y="1926199"/>
                </a:cubicBezTo>
                <a:lnTo>
                  <a:pt x="1445342" y="3221599"/>
                </a:lnTo>
                <a:lnTo>
                  <a:pt x="4114800" y="3297799"/>
                </a:lnTo>
                <a:lnTo>
                  <a:pt x="3923071" y="849567"/>
                </a:lnTo>
                <a:cubicBezTo>
                  <a:pt x="3363861" y="295274"/>
                  <a:pt x="1493461" y="162877"/>
                  <a:pt x="838200" y="21199"/>
                </a:cubicBezTo>
                <a:cubicBezTo>
                  <a:pt x="637407" y="32875"/>
                  <a:pt x="224608" y="0"/>
                  <a:pt x="0" y="21199"/>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828800" y="3896380"/>
            <a:ext cx="385042" cy="523220"/>
          </a:xfrm>
          <a:prstGeom prst="rect">
            <a:avLst/>
          </a:prstGeom>
          <a:noFill/>
        </p:spPr>
        <p:txBody>
          <a:bodyPr wrap="none" rtlCol="0">
            <a:spAutoFit/>
          </a:bodyPr>
          <a:lstStyle/>
          <a:p>
            <a:r>
              <a:rPr lang="en-US" sz="2800" b="1" dirty="0">
                <a:solidFill>
                  <a:srgbClr val="FF0000"/>
                </a:solidFill>
              </a:rPr>
              <a:t>3</a:t>
            </a:r>
          </a:p>
        </p:txBody>
      </p:sp>
      <p:sp>
        <p:nvSpPr>
          <p:cNvPr id="9" name="TextBox 8"/>
          <p:cNvSpPr txBox="1"/>
          <p:nvPr/>
        </p:nvSpPr>
        <p:spPr>
          <a:xfrm>
            <a:off x="4191000" y="2438400"/>
            <a:ext cx="582211" cy="523220"/>
          </a:xfrm>
          <a:prstGeom prst="rect">
            <a:avLst/>
          </a:prstGeom>
          <a:noFill/>
        </p:spPr>
        <p:txBody>
          <a:bodyPr wrap="none" rtlCol="0">
            <a:spAutoFit/>
          </a:bodyPr>
          <a:lstStyle/>
          <a:p>
            <a:r>
              <a:rPr lang="en-US" sz="2800" b="1" dirty="0">
                <a:solidFill>
                  <a:srgbClr val="FF0000"/>
                </a:solidFill>
                <a:sym typeface="Symbol"/>
              </a:rPr>
              <a:t></a:t>
            </a:r>
            <a:r>
              <a:rPr lang="en-US" sz="2800" b="1" dirty="0">
                <a:solidFill>
                  <a:srgbClr val="FF0000"/>
                </a:solidFill>
              </a:rPr>
              <a:t>3</a:t>
            </a:r>
          </a:p>
        </p:txBody>
      </p:sp>
      <p:sp>
        <p:nvSpPr>
          <p:cNvPr id="10" name="TextBox 9"/>
          <p:cNvSpPr txBox="1"/>
          <p:nvPr/>
        </p:nvSpPr>
        <p:spPr>
          <a:xfrm>
            <a:off x="4191000" y="3896380"/>
            <a:ext cx="582211" cy="523220"/>
          </a:xfrm>
          <a:prstGeom prst="rect">
            <a:avLst/>
          </a:prstGeom>
          <a:noFill/>
        </p:spPr>
        <p:txBody>
          <a:bodyPr wrap="none" rtlCol="0">
            <a:spAutoFit/>
          </a:bodyPr>
          <a:lstStyle/>
          <a:p>
            <a:r>
              <a:rPr lang="en-US" sz="2800" b="1" dirty="0">
                <a:solidFill>
                  <a:srgbClr val="FF0000"/>
                </a:solidFill>
                <a:sym typeface="Symbol"/>
              </a:rPr>
              <a:t>2</a:t>
            </a:r>
            <a:endParaRPr lang="en-US" sz="2800" b="1" dirty="0">
              <a:solidFill>
                <a:srgbClr val="FF0000"/>
              </a:solidFill>
            </a:endParaRPr>
          </a:p>
        </p:txBody>
      </p:sp>
      <p:sp>
        <p:nvSpPr>
          <p:cNvPr id="11" name="Rectangle 10"/>
          <p:cNvSpPr/>
          <p:nvPr/>
        </p:nvSpPr>
        <p:spPr>
          <a:xfrm>
            <a:off x="4876800" y="5779008"/>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658802" y="3794700"/>
            <a:ext cx="2157707" cy="2453700"/>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289282 w 2157707"/>
              <a:gd name="connsiteY0" fmla="*/ 624901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289282 w 2157707"/>
              <a:gd name="connsiteY4" fmla="*/ 624901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07" h="2453700">
                <a:moveTo>
                  <a:pt x="370398" y="548700"/>
                </a:moveTo>
                <a:cubicBezTo>
                  <a:pt x="184814" y="508347"/>
                  <a:pt x="0" y="2088360"/>
                  <a:pt x="141798" y="2453700"/>
                </a:cubicBezTo>
                <a:lnTo>
                  <a:pt x="2157707" y="2448232"/>
                </a:lnTo>
                <a:lnTo>
                  <a:pt x="1965978" y="0"/>
                </a:lnTo>
                <a:cubicBezTo>
                  <a:pt x="1062639" y="652617"/>
                  <a:pt x="854661" y="85095"/>
                  <a:pt x="370398" y="548700"/>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2"/>
          <p:cNvPicPr>
            <a:picLocks noChangeAspect="1" noChangeArrowheads="1"/>
          </p:cNvPicPr>
          <p:nvPr/>
        </p:nvPicPr>
        <p:blipFill>
          <a:blip r:embed="rId3" cstate="print"/>
          <a:srcRect/>
          <a:stretch>
            <a:fillRect/>
          </a:stretch>
        </p:blipFill>
        <p:spPr bwMode="auto">
          <a:xfrm>
            <a:off x="5901422" y="990600"/>
            <a:ext cx="2814436" cy="1266716"/>
          </a:xfrm>
          <a:prstGeom prst="rect">
            <a:avLst/>
          </a:prstGeom>
          <a:noFill/>
          <a:ln w="9525">
            <a:noFill/>
            <a:miter lim="800000"/>
            <a:headEnd/>
            <a:tailEnd/>
          </a:ln>
        </p:spPr>
      </p:pic>
      <p:sp>
        <p:nvSpPr>
          <p:cNvPr id="5" name="TextBox 4"/>
          <p:cNvSpPr txBox="1"/>
          <p:nvPr/>
        </p:nvSpPr>
        <p:spPr>
          <a:xfrm>
            <a:off x="3581400" y="3581400"/>
            <a:ext cx="2514600" cy="1143000"/>
          </a:xfrm>
          <a:prstGeom prst="rect">
            <a:avLst/>
          </a:prstGeom>
          <a:noFill/>
          <a:ln w="28575">
            <a:solidFill>
              <a:srgbClr val="FF0000"/>
            </a:solidFill>
          </a:ln>
        </p:spPr>
        <p:txBody>
          <a:bodyPr wrap="square" rtlCol="0">
            <a:spAutoFit/>
          </a:bodyPr>
          <a:lstStyle/>
          <a:p>
            <a:endParaRPr lang="en-US" dirty="0"/>
          </a:p>
        </p:txBody>
      </p:sp>
      <p:sp>
        <p:nvSpPr>
          <p:cNvPr id="6" name="TextBox 5"/>
          <p:cNvSpPr txBox="1"/>
          <p:nvPr/>
        </p:nvSpPr>
        <p:spPr>
          <a:xfrm>
            <a:off x="5029200" y="3253941"/>
            <a:ext cx="1905000" cy="276999"/>
          </a:xfrm>
          <a:prstGeom prst="rect">
            <a:avLst/>
          </a:prstGeom>
          <a:noFill/>
        </p:spPr>
        <p:txBody>
          <a:bodyPr wrap="square" rtlCol="0">
            <a:spAutoFit/>
          </a:bodyPr>
          <a:lstStyle/>
          <a:p>
            <a:r>
              <a:rPr lang="en-US" dirty="0">
                <a:solidFill>
                  <a:srgbClr val="FF0000"/>
                </a:solidFill>
              </a:rPr>
              <a:t>Worse than 3!  Pruning!</a:t>
            </a:r>
          </a:p>
        </p:txBody>
      </p:sp>
    </p:spTree>
    <p:extLst>
      <p:ext uri="{BB962C8B-B14F-4D97-AF65-F5344CB8AC3E}">
        <p14:creationId xmlns:p14="http://schemas.microsoft.com/office/powerpoint/2010/main" val="198911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Alpha-beta pruning</a:t>
            </a:r>
          </a:p>
        </p:txBody>
      </p:sp>
      <p:pic>
        <p:nvPicPr>
          <p:cNvPr id="28674" name="Picture 2"/>
          <p:cNvPicPr>
            <a:picLocks noChangeAspect="1" noChangeArrowheads="1"/>
          </p:cNvPicPr>
          <p:nvPr/>
        </p:nvPicPr>
        <p:blipFill>
          <a:blip r:embed="rId3" cstate="print"/>
          <a:srcRect/>
          <a:stretch>
            <a:fillRect/>
          </a:stretch>
        </p:blipFill>
        <p:spPr bwMode="auto">
          <a:xfrm>
            <a:off x="76200" y="2133600"/>
            <a:ext cx="8973109" cy="4038600"/>
          </a:xfrm>
          <a:prstGeom prst="rect">
            <a:avLst/>
          </a:prstGeom>
          <a:noFill/>
          <a:ln w="9525">
            <a:noFill/>
            <a:miter lim="800000"/>
            <a:headEnd/>
            <a:tailEnd/>
          </a:ln>
        </p:spPr>
      </p:pic>
      <p:sp>
        <p:nvSpPr>
          <p:cNvPr id="7" name="Freeform 6"/>
          <p:cNvSpPr/>
          <p:nvPr/>
        </p:nvSpPr>
        <p:spPr>
          <a:xfrm>
            <a:off x="7091516" y="3794700"/>
            <a:ext cx="2015909" cy="2453700"/>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147484 w 2015909"/>
              <a:gd name="connsiteY0" fmla="*/ 624900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0 h 2453700"/>
              <a:gd name="connsiteX0" fmla="*/ 147484 w 2015909"/>
              <a:gd name="connsiteY0" fmla="*/ 624900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909" h="2453700">
                <a:moveTo>
                  <a:pt x="147484" y="624900"/>
                </a:moveTo>
                <a:cubicBezTo>
                  <a:pt x="0" y="1175097"/>
                  <a:pt x="158086" y="2088360"/>
                  <a:pt x="299884" y="2453700"/>
                </a:cubicBezTo>
                <a:lnTo>
                  <a:pt x="2015909" y="2448232"/>
                </a:lnTo>
                <a:lnTo>
                  <a:pt x="1824180" y="0"/>
                </a:lnTo>
                <a:cubicBezTo>
                  <a:pt x="920841" y="652617"/>
                  <a:pt x="569835" y="70808"/>
                  <a:pt x="147484" y="624900"/>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828800" y="3896380"/>
            <a:ext cx="385042" cy="523220"/>
          </a:xfrm>
          <a:prstGeom prst="rect">
            <a:avLst/>
          </a:prstGeom>
          <a:noFill/>
        </p:spPr>
        <p:txBody>
          <a:bodyPr wrap="none" rtlCol="0">
            <a:spAutoFit/>
          </a:bodyPr>
          <a:lstStyle/>
          <a:p>
            <a:r>
              <a:rPr lang="en-US" sz="2800" b="1" dirty="0">
                <a:solidFill>
                  <a:srgbClr val="FF0000"/>
                </a:solidFill>
              </a:rPr>
              <a:t>3</a:t>
            </a:r>
          </a:p>
        </p:txBody>
      </p:sp>
      <p:sp>
        <p:nvSpPr>
          <p:cNvPr id="9" name="TextBox 8"/>
          <p:cNvSpPr txBox="1"/>
          <p:nvPr/>
        </p:nvSpPr>
        <p:spPr>
          <a:xfrm>
            <a:off x="4191000" y="2438400"/>
            <a:ext cx="582211" cy="523220"/>
          </a:xfrm>
          <a:prstGeom prst="rect">
            <a:avLst/>
          </a:prstGeom>
          <a:noFill/>
        </p:spPr>
        <p:txBody>
          <a:bodyPr wrap="none" rtlCol="0">
            <a:spAutoFit/>
          </a:bodyPr>
          <a:lstStyle/>
          <a:p>
            <a:r>
              <a:rPr lang="en-US" sz="2800" b="1" dirty="0">
                <a:solidFill>
                  <a:srgbClr val="FF0000"/>
                </a:solidFill>
                <a:sym typeface="Symbol"/>
              </a:rPr>
              <a:t></a:t>
            </a:r>
            <a:r>
              <a:rPr lang="en-US" sz="2800" b="1" dirty="0">
                <a:solidFill>
                  <a:srgbClr val="FF0000"/>
                </a:solidFill>
              </a:rPr>
              <a:t>3</a:t>
            </a:r>
          </a:p>
        </p:txBody>
      </p:sp>
      <p:sp>
        <p:nvSpPr>
          <p:cNvPr id="10" name="TextBox 9"/>
          <p:cNvSpPr txBox="1"/>
          <p:nvPr/>
        </p:nvSpPr>
        <p:spPr>
          <a:xfrm>
            <a:off x="4191000" y="3896380"/>
            <a:ext cx="582211" cy="523220"/>
          </a:xfrm>
          <a:prstGeom prst="rect">
            <a:avLst/>
          </a:prstGeom>
          <a:noFill/>
        </p:spPr>
        <p:txBody>
          <a:bodyPr wrap="none" rtlCol="0">
            <a:spAutoFit/>
          </a:bodyPr>
          <a:lstStyle/>
          <a:p>
            <a:r>
              <a:rPr lang="en-US" sz="2800" b="1" dirty="0">
                <a:solidFill>
                  <a:srgbClr val="FF0000"/>
                </a:solidFill>
                <a:sym typeface="Symbol"/>
              </a:rPr>
              <a:t>2</a:t>
            </a:r>
            <a:endParaRPr lang="en-US" sz="2800" b="1" dirty="0">
              <a:solidFill>
                <a:srgbClr val="FF0000"/>
              </a:solidFill>
            </a:endParaRPr>
          </a:p>
        </p:txBody>
      </p:sp>
      <p:sp>
        <p:nvSpPr>
          <p:cNvPr id="11" name="Rectangle 10"/>
          <p:cNvSpPr/>
          <p:nvPr/>
        </p:nvSpPr>
        <p:spPr>
          <a:xfrm>
            <a:off x="4876800" y="5779008"/>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23589" y="3896380"/>
            <a:ext cx="782587" cy="523220"/>
          </a:xfrm>
          <a:prstGeom prst="rect">
            <a:avLst/>
          </a:prstGeom>
          <a:noFill/>
        </p:spPr>
        <p:txBody>
          <a:bodyPr wrap="none" rtlCol="0">
            <a:spAutoFit/>
          </a:bodyPr>
          <a:lstStyle/>
          <a:p>
            <a:r>
              <a:rPr lang="en-US" sz="2800" b="1" dirty="0">
                <a:solidFill>
                  <a:srgbClr val="FF0000"/>
                </a:solidFill>
                <a:sym typeface="Symbol"/>
              </a:rPr>
              <a:t>14</a:t>
            </a:r>
            <a:endParaRPr lang="en-US" sz="2800" b="1" dirty="0">
              <a:solidFill>
                <a:srgbClr val="FF0000"/>
              </a:solidFill>
            </a:endParaRPr>
          </a:p>
        </p:txBody>
      </p:sp>
      <p:sp>
        <p:nvSpPr>
          <p:cNvPr id="13" name="Freeform 12"/>
          <p:cNvSpPr/>
          <p:nvPr/>
        </p:nvSpPr>
        <p:spPr>
          <a:xfrm>
            <a:off x="4658802" y="3794700"/>
            <a:ext cx="1965978" cy="2453700"/>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289282 w 2157707"/>
              <a:gd name="connsiteY0" fmla="*/ 624901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289282 w 2157707"/>
              <a:gd name="connsiteY4" fmla="*/ 624901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1965978"/>
              <a:gd name="connsiteY0" fmla="*/ 548700 h 2453700"/>
              <a:gd name="connsiteX1" fmla="*/ 141798 w 1965978"/>
              <a:gd name="connsiteY1" fmla="*/ 2453700 h 2453700"/>
              <a:gd name="connsiteX2" fmla="*/ 1437198 w 1965978"/>
              <a:gd name="connsiteY2" fmla="*/ 2453700 h 2453700"/>
              <a:gd name="connsiteX3" fmla="*/ 1965978 w 1965978"/>
              <a:gd name="connsiteY3" fmla="*/ 0 h 2453700"/>
              <a:gd name="connsiteX4" fmla="*/ 370398 w 1965978"/>
              <a:gd name="connsiteY4" fmla="*/ 5487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978" h="2453700">
                <a:moveTo>
                  <a:pt x="370398" y="548700"/>
                </a:moveTo>
                <a:cubicBezTo>
                  <a:pt x="184814" y="508347"/>
                  <a:pt x="0" y="2088360"/>
                  <a:pt x="141798" y="2453700"/>
                </a:cubicBezTo>
                <a:lnTo>
                  <a:pt x="1437198" y="2453700"/>
                </a:lnTo>
                <a:lnTo>
                  <a:pt x="1965978" y="0"/>
                </a:lnTo>
                <a:cubicBezTo>
                  <a:pt x="1062639" y="652617"/>
                  <a:pt x="854661" y="85095"/>
                  <a:pt x="370398" y="548700"/>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2"/>
          <p:cNvPicPr>
            <a:picLocks noChangeAspect="1" noChangeArrowheads="1"/>
          </p:cNvPicPr>
          <p:nvPr/>
        </p:nvPicPr>
        <p:blipFill>
          <a:blip r:embed="rId3" cstate="print"/>
          <a:srcRect/>
          <a:stretch>
            <a:fillRect/>
          </a:stretch>
        </p:blipFill>
        <p:spPr bwMode="auto">
          <a:xfrm>
            <a:off x="5943600" y="1004152"/>
            <a:ext cx="2814436" cy="1266716"/>
          </a:xfrm>
          <a:prstGeom prst="rect">
            <a:avLst/>
          </a:prstGeom>
          <a:noFill/>
          <a:ln w="9525">
            <a:noFill/>
            <a:miter lim="800000"/>
            <a:headEnd/>
            <a:tailEnd/>
          </a:ln>
        </p:spPr>
      </p:pic>
    </p:spTree>
    <p:extLst>
      <p:ext uri="{BB962C8B-B14F-4D97-AF65-F5344CB8AC3E}">
        <p14:creationId xmlns:p14="http://schemas.microsoft.com/office/powerpoint/2010/main" val="71252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Alpha-beta pruning</a:t>
            </a:r>
          </a:p>
        </p:txBody>
      </p:sp>
      <p:pic>
        <p:nvPicPr>
          <p:cNvPr id="28674" name="Picture 2"/>
          <p:cNvPicPr>
            <a:picLocks noChangeAspect="1" noChangeArrowheads="1"/>
          </p:cNvPicPr>
          <p:nvPr/>
        </p:nvPicPr>
        <p:blipFill>
          <a:blip r:embed="rId3" cstate="print"/>
          <a:srcRect/>
          <a:stretch>
            <a:fillRect/>
          </a:stretch>
        </p:blipFill>
        <p:spPr bwMode="auto">
          <a:xfrm>
            <a:off x="76200" y="2133600"/>
            <a:ext cx="8973109" cy="4038600"/>
          </a:xfrm>
          <a:prstGeom prst="rect">
            <a:avLst/>
          </a:prstGeom>
          <a:noFill/>
          <a:ln w="9525">
            <a:noFill/>
            <a:miter lim="800000"/>
            <a:headEnd/>
            <a:tailEnd/>
          </a:ln>
        </p:spPr>
      </p:pic>
      <p:sp>
        <p:nvSpPr>
          <p:cNvPr id="7" name="Freeform 6"/>
          <p:cNvSpPr/>
          <p:nvPr/>
        </p:nvSpPr>
        <p:spPr>
          <a:xfrm>
            <a:off x="7269480" y="3813048"/>
            <a:ext cx="1792225" cy="2453700"/>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147484 w 2015909"/>
              <a:gd name="connsiteY0" fmla="*/ 624901 h 2453700"/>
              <a:gd name="connsiteX1" fmla="*/ 13666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0 w 1868425"/>
              <a:gd name="connsiteY0" fmla="*/ 624901 h 2453700"/>
              <a:gd name="connsiteX1" fmla="*/ 1219200 w 1868425"/>
              <a:gd name="connsiteY1" fmla="*/ 2453700 h 2453700"/>
              <a:gd name="connsiteX2" fmla="*/ 1868425 w 1868425"/>
              <a:gd name="connsiteY2" fmla="*/ 2448232 h 2453700"/>
              <a:gd name="connsiteX3" fmla="*/ 1676696 w 1868425"/>
              <a:gd name="connsiteY3" fmla="*/ 0 h 2453700"/>
              <a:gd name="connsiteX4" fmla="*/ 0 w 1868425"/>
              <a:gd name="connsiteY4" fmla="*/ 624901 h 2453700"/>
              <a:gd name="connsiteX0" fmla="*/ 0 w 1792225"/>
              <a:gd name="connsiteY0" fmla="*/ 6249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6249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792225"/>
              <a:gd name="connsiteY0" fmla="*/ 6249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624900 h 2453700"/>
              <a:gd name="connsiteX0" fmla="*/ 0 w 1792225"/>
              <a:gd name="connsiteY0" fmla="*/ 6249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624900 h 2453700"/>
              <a:gd name="connsiteX0" fmla="*/ 0 w 1868425"/>
              <a:gd name="connsiteY0" fmla="*/ 624900 h 2453700"/>
              <a:gd name="connsiteX1" fmla="*/ 1219200 w 1868425"/>
              <a:gd name="connsiteY1" fmla="*/ 2453700 h 2453700"/>
              <a:gd name="connsiteX2" fmla="*/ 1868425 w 1868425"/>
              <a:gd name="connsiteY2" fmla="*/ 2448232 h 2453700"/>
              <a:gd name="connsiteX3" fmla="*/ 1676696 w 1868425"/>
              <a:gd name="connsiteY3" fmla="*/ 0 h 2453700"/>
              <a:gd name="connsiteX4" fmla="*/ 0 w 1868425"/>
              <a:gd name="connsiteY4" fmla="*/ 624900 h 2453700"/>
              <a:gd name="connsiteX0" fmla="*/ 0 w 1792225"/>
              <a:gd name="connsiteY0" fmla="*/ 6249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6249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868425"/>
              <a:gd name="connsiteY0" fmla="*/ 548700 h 2453700"/>
              <a:gd name="connsiteX1" fmla="*/ 1219200 w 1868425"/>
              <a:gd name="connsiteY1" fmla="*/ 2453700 h 2453700"/>
              <a:gd name="connsiteX2" fmla="*/ 1868425 w 1868425"/>
              <a:gd name="connsiteY2" fmla="*/ 2448232 h 2453700"/>
              <a:gd name="connsiteX3" fmla="*/ 1676696 w 1868425"/>
              <a:gd name="connsiteY3" fmla="*/ 0 h 2453700"/>
              <a:gd name="connsiteX4" fmla="*/ 0 w 1868425"/>
              <a:gd name="connsiteY4" fmla="*/ 5487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5" h="2453700">
                <a:moveTo>
                  <a:pt x="0" y="548700"/>
                </a:moveTo>
                <a:cubicBezTo>
                  <a:pt x="430161" y="1312749"/>
                  <a:pt x="1001202" y="2088360"/>
                  <a:pt x="1143000" y="2453700"/>
                </a:cubicBezTo>
                <a:lnTo>
                  <a:pt x="1792225" y="2448232"/>
                </a:lnTo>
                <a:lnTo>
                  <a:pt x="1600496" y="0"/>
                </a:lnTo>
                <a:cubicBezTo>
                  <a:pt x="697157" y="652617"/>
                  <a:pt x="484263" y="85095"/>
                  <a:pt x="0" y="548700"/>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828800" y="3896380"/>
            <a:ext cx="385042" cy="523220"/>
          </a:xfrm>
          <a:prstGeom prst="rect">
            <a:avLst/>
          </a:prstGeom>
          <a:noFill/>
        </p:spPr>
        <p:txBody>
          <a:bodyPr wrap="none" rtlCol="0">
            <a:spAutoFit/>
          </a:bodyPr>
          <a:lstStyle/>
          <a:p>
            <a:r>
              <a:rPr lang="en-US" sz="2800" b="1" dirty="0">
                <a:solidFill>
                  <a:srgbClr val="FF0000"/>
                </a:solidFill>
              </a:rPr>
              <a:t>3</a:t>
            </a:r>
          </a:p>
        </p:txBody>
      </p:sp>
      <p:sp>
        <p:nvSpPr>
          <p:cNvPr id="9" name="TextBox 8"/>
          <p:cNvSpPr txBox="1"/>
          <p:nvPr/>
        </p:nvSpPr>
        <p:spPr>
          <a:xfrm>
            <a:off x="4191000" y="2438400"/>
            <a:ext cx="582211" cy="523220"/>
          </a:xfrm>
          <a:prstGeom prst="rect">
            <a:avLst/>
          </a:prstGeom>
          <a:noFill/>
        </p:spPr>
        <p:txBody>
          <a:bodyPr wrap="none" rtlCol="0">
            <a:spAutoFit/>
          </a:bodyPr>
          <a:lstStyle/>
          <a:p>
            <a:r>
              <a:rPr lang="en-US" sz="2800" b="1" dirty="0">
                <a:solidFill>
                  <a:srgbClr val="FF0000"/>
                </a:solidFill>
                <a:sym typeface="Symbol"/>
              </a:rPr>
              <a:t></a:t>
            </a:r>
            <a:r>
              <a:rPr lang="en-US" sz="2800" b="1" dirty="0">
                <a:solidFill>
                  <a:srgbClr val="FF0000"/>
                </a:solidFill>
              </a:rPr>
              <a:t>3</a:t>
            </a:r>
          </a:p>
        </p:txBody>
      </p:sp>
      <p:sp>
        <p:nvSpPr>
          <p:cNvPr id="10" name="TextBox 9"/>
          <p:cNvSpPr txBox="1"/>
          <p:nvPr/>
        </p:nvSpPr>
        <p:spPr>
          <a:xfrm>
            <a:off x="4191000" y="3896380"/>
            <a:ext cx="582211" cy="523220"/>
          </a:xfrm>
          <a:prstGeom prst="rect">
            <a:avLst/>
          </a:prstGeom>
          <a:noFill/>
        </p:spPr>
        <p:txBody>
          <a:bodyPr wrap="none" rtlCol="0">
            <a:spAutoFit/>
          </a:bodyPr>
          <a:lstStyle/>
          <a:p>
            <a:r>
              <a:rPr lang="en-US" sz="2800" b="1" dirty="0">
                <a:solidFill>
                  <a:srgbClr val="FF0000"/>
                </a:solidFill>
                <a:sym typeface="Symbol"/>
              </a:rPr>
              <a:t>2</a:t>
            </a:r>
            <a:endParaRPr lang="en-US" sz="2800" b="1" dirty="0">
              <a:solidFill>
                <a:srgbClr val="FF0000"/>
              </a:solidFill>
            </a:endParaRPr>
          </a:p>
        </p:txBody>
      </p:sp>
      <p:sp>
        <p:nvSpPr>
          <p:cNvPr id="11" name="Rectangle 10"/>
          <p:cNvSpPr/>
          <p:nvPr/>
        </p:nvSpPr>
        <p:spPr>
          <a:xfrm>
            <a:off x="4876800" y="5779008"/>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23589" y="3896380"/>
            <a:ext cx="582211" cy="523220"/>
          </a:xfrm>
          <a:prstGeom prst="rect">
            <a:avLst/>
          </a:prstGeom>
          <a:noFill/>
        </p:spPr>
        <p:txBody>
          <a:bodyPr wrap="none" rtlCol="0">
            <a:spAutoFit/>
          </a:bodyPr>
          <a:lstStyle/>
          <a:p>
            <a:r>
              <a:rPr lang="en-US" sz="2800" b="1" dirty="0">
                <a:solidFill>
                  <a:srgbClr val="FF0000"/>
                </a:solidFill>
                <a:sym typeface="Symbol"/>
              </a:rPr>
              <a:t>5</a:t>
            </a:r>
            <a:endParaRPr lang="en-US" sz="2800" b="1" dirty="0">
              <a:solidFill>
                <a:srgbClr val="FF0000"/>
              </a:solidFill>
            </a:endParaRPr>
          </a:p>
        </p:txBody>
      </p:sp>
      <p:sp>
        <p:nvSpPr>
          <p:cNvPr id="13" name="Freeform 12"/>
          <p:cNvSpPr/>
          <p:nvPr/>
        </p:nvSpPr>
        <p:spPr>
          <a:xfrm>
            <a:off x="4658802" y="3794700"/>
            <a:ext cx="1965978" cy="2453700"/>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289282 w 2157707"/>
              <a:gd name="connsiteY0" fmla="*/ 624901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289282 w 2157707"/>
              <a:gd name="connsiteY4" fmla="*/ 624901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1965978"/>
              <a:gd name="connsiteY0" fmla="*/ 548700 h 2453700"/>
              <a:gd name="connsiteX1" fmla="*/ 141798 w 1965978"/>
              <a:gd name="connsiteY1" fmla="*/ 2453700 h 2453700"/>
              <a:gd name="connsiteX2" fmla="*/ 1437198 w 1965978"/>
              <a:gd name="connsiteY2" fmla="*/ 2453700 h 2453700"/>
              <a:gd name="connsiteX3" fmla="*/ 1965978 w 1965978"/>
              <a:gd name="connsiteY3" fmla="*/ 0 h 2453700"/>
              <a:gd name="connsiteX4" fmla="*/ 370398 w 1965978"/>
              <a:gd name="connsiteY4" fmla="*/ 5487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978" h="2453700">
                <a:moveTo>
                  <a:pt x="370398" y="548700"/>
                </a:moveTo>
                <a:cubicBezTo>
                  <a:pt x="184814" y="508347"/>
                  <a:pt x="0" y="2088360"/>
                  <a:pt x="141798" y="2453700"/>
                </a:cubicBezTo>
                <a:lnTo>
                  <a:pt x="1437198" y="2453700"/>
                </a:lnTo>
                <a:lnTo>
                  <a:pt x="1965978" y="0"/>
                </a:lnTo>
                <a:cubicBezTo>
                  <a:pt x="1062639" y="652617"/>
                  <a:pt x="854661" y="85095"/>
                  <a:pt x="370398" y="548700"/>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2"/>
          <p:cNvPicPr>
            <a:picLocks noChangeAspect="1" noChangeArrowheads="1"/>
          </p:cNvPicPr>
          <p:nvPr/>
        </p:nvPicPr>
        <p:blipFill>
          <a:blip r:embed="rId3" cstate="print"/>
          <a:srcRect/>
          <a:stretch>
            <a:fillRect/>
          </a:stretch>
        </p:blipFill>
        <p:spPr bwMode="auto">
          <a:xfrm>
            <a:off x="5943600" y="924446"/>
            <a:ext cx="2814436" cy="1266716"/>
          </a:xfrm>
          <a:prstGeom prst="rect">
            <a:avLst/>
          </a:prstGeom>
          <a:noFill/>
          <a:ln w="9525">
            <a:noFill/>
            <a:miter lim="800000"/>
            <a:headEnd/>
            <a:tailEnd/>
          </a:ln>
        </p:spPr>
      </p:pic>
    </p:spTree>
    <p:extLst>
      <p:ext uri="{BB962C8B-B14F-4D97-AF65-F5344CB8AC3E}">
        <p14:creationId xmlns:p14="http://schemas.microsoft.com/office/powerpoint/2010/main" val="21656602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Alpha-beta pruning</a:t>
            </a:r>
          </a:p>
        </p:txBody>
      </p:sp>
      <p:pic>
        <p:nvPicPr>
          <p:cNvPr id="28674" name="Picture 2"/>
          <p:cNvPicPr>
            <a:picLocks noChangeAspect="1" noChangeArrowheads="1"/>
          </p:cNvPicPr>
          <p:nvPr/>
        </p:nvPicPr>
        <p:blipFill>
          <a:blip r:embed="rId3" cstate="print"/>
          <a:srcRect/>
          <a:stretch>
            <a:fillRect/>
          </a:stretch>
        </p:blipFill>
        <p:spPr bwMode="auto">
          <a:xfrm>
            <a:off x="76200" y="2133600"/>
            <a:ext cx="8973109" cy="4038600"/>
          </a:xfrm>
          <a:prstGeom prst="rect">
            <a:avLst/>
          </a:prstGeom>
          <a:noFill/>
          <a:ln w="9525">
            <a:noFill/>
            <a:miter lim="800000"/>
            <a:headEnd/>
            <a:tailEnd/>
          </a:ln>
        </p:spPr>
      </p:pic>
      <p:sp>
        <p:nvSpPr>
          <p:cNvPr id="8" name="TextBox 7"/>
          <p:cNvSpPr txBox="1"/>
          <p:nvPr/>
        </p:nvSpPr>
        <p:spPr>
          <a:xfrm>
            <a:off x="1828800" y="3896380"/>
            <a:ext cx="385042" cy="523220"/>
          </a:xfrm>
          <a:prstGeom prst="rect">
            <a:avLst/>
          </a:prstGeom>
          <a:noFill/>
        </p:spPr>
        <p:txBody>
          <a:bodyPr wrap="none" rtlCol="0">
            <a:spAutoFit/>
          </a:bodyPr>
          <a:lstStyle/>
          <a:p>
            <a:r>
              <a:rPr lang="en-US" sz="2800" b="1" dirty="0">
                <a:solidFill>
                  <a:srgbClr val="FF0000"/>
                </a:solidFill>
              </a:rPr>
              <a:t>3</a:t>
            </a:r>
          </a:p>
        </p:txBody>
      </p:sp>
      <p:sp>
        <p:nvSpPr>
          <p:cNvPr id="9" name="TextBox 8"/>
          <p:cNvSpPr txBox="1"/>
          <p:nvPr/>
        </p:nvSpPr>
        <p:spPr>
          <a:xfrm>
            <a:off x="4415558" y="2438400"/>
            <a:ext cx="385042" cy="523220"/>
          </a:xfrm>
          <a:prstGeom prst="rect">
            <a:avLst/>
          </a:prstGeom>
          <a:noFill/>
        </p:spPr>
        <p:txBody>
          <a:bodyPr wrap="none" rtlCol="0">
            <a:spAutoFit/>
          </a:bodyPr>
          <a:lstStyle/>
          <a:p>
            <a:r>
              <a:rPr lang="en-US" sz="2800" b="1" dirty="0">
                <a:solidFill>
                  <a:srgbClr val="FF0000"/>
                </a:solidFill>
              </a:rPr>
              <a:t>3</a:t>
            </a:r>
          </a:p>
        </p:txBody>
      </p:sp>
      <p:sp>
        <p:nvSpPr>
          <p:cNvPr id="10" name="TextBox 9"/>
          <p:cNvSpPr txBox="1"/>
          <p:nvPr/>
        </p:nvSpPr>
        <p:spPr>
          <a:xfrm>
            <a:off x="4191000" y="3896380"/>
            <a:ext cx="582211" cy="523220"/>
          </a:xfrm>
          <a:prstGeom prst="rect">
            <a:avLst/>
          </a:prstGeom>
          <a:noFill/>
        </p:spPr>
        <p:txBody>
          <a:bodyPr wrap="none" rtlCol="0">
            <a:spAutoFit/>
          </a:bodyPr>
          <a:lstStyle/>
          <a:p>
            <a:r>
              <a:rPr lang="en-US" sz="2800" b="1" dirty="0">
                <a:solidFill>
                  <a:srgbClr val="FF0000"/>
                </a:solidFill>
                <a:sym typeface="Symbol"/>
              </a:rPr>
              <a:t>2</a:t>
            </a:r>
            <a:endParaRPr lang="en-US" sz="2800" b="1" dirty="0">
              <a:solidFill>
                <a:srgbClr val="FF0000"/>
              </a:solidFill>
            </a:endParaRPr>
          </a:p>
        </p:txBody>
      </p:sp>
      <p:sp>
        <p:nvSpPr>
          <p:cNvPr id="11" name="Rectangle 10"/>
          <p:cNvSpPr/>
          <p:nvPr/>
        </p:nvSpPr>
        <p:spPr>
          <a:xfrm>
            <a:off x="4876800" y="5779008"/>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23589" y="3896380"/>
            <a:ext cx="484428" cy="523220"/>
          </a:xfrm>
          <a:prstGeom prst="rect">
            <a:avLst/>
          </a:prstGeom>
          <a:noFill/>
        </p:spPr>
        <p:txBody>
          <a:bodyPr wrap="none" rtlCol="0">
            <a:spAutoFit/>
          </a:bodyPr>
          <a:lstStyle/>
          <a:p>
            <a:r>
              <a:rPr lang="en-US" sz="2800" b="1" dirty="0">
                <a:solidFill>
                  <a:srgbClr val="FF0000"/>
                </a:solidFill>
                <a:sym typeface="Symbol"/>
              </a:rPr>
              <a:t>2 </a:t>
            </a:r>
            <a:endParaRPr lang="en-US" sz="2800" b="1" dirty="0">
              <a:solidFill>
                <a:srgbClr val="FF0000"/>
              </a:solidFill>
            </a:endParaRPr>
          </a:p>
        </p:txBody>
      </p:sp>
      <p:sp>
        <p:nvSpPr>
          <p:cNvPr id="13" name="Freeform 12"/>
          <p:cNvSpPr/>
          <p:nvPr/>
        </p:nvSpPr>
        <p:spPr>
          <a:xfrm>
            <a:off x="4658802" y="3794700"/>
            <a:ext cx="1965978" cy="2453700"/>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289282 w 2157707"/>
              <a:gd name="connsiteY0" fmla="*/ 624901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289282 w 2157707"/>
              <a:gd name="connsiteY4" fmla="*/ 624901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1965978"/>
              <a:gd name="connsiteY0" fmla="*/ 548700 h 2453700"/>
              <a:gd name="connsiteX1" fmla="*/ 141798 w 1965978"/>
              <a:gd name="connsiteY1" fmla="*/ 2453700 h 2453700"/>
              <a:gd name="connsiteX2" fmla="*/ 1437198 w 1965978"/>
              <a:gd name="connsiteY2" fmla="*/ 2453700 h 2453700"/>
              <a:gd name="connsiteX3" fmla="*/ 1965978 w 1965978"/>
              <a:gd name="connsiteY3" fmla="*/ 0 h 2453700"/>
              <a:gd name="connsiteX4" fmla="*/ 370398 w 1965978"/>
              <a:gd name="connsiteY4" fmla="*/ 5487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978" h="2453700">
                <a:moveTo>
                  <a:pt x="370398" y="548700"/>
                </a:moveTo>
                <a:cubicBezTo>
                  <a:pt x="184814" y="508347"/>
                  <a:pt x="0" y="2088360"/>
                  <a:pt x="141798" y="2453700"/>
                </a:cubicBezTo>
                <a:lnTo>
                  <a:pt x="1437198" y="2453700"/>
                </a:lnTo>
                <a:lnTo>
                  <a:pt x="1965978" y="0"/>
                </a:lnTo>
                <a:cubicBezTo>
                  <a:pt x="1062639" y="652617"/>
                  <a:pt x="854661" y="85095"/>
                  <a:pt x="370398" y="548700"/>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2"/>
          <p:cNvPicPr>
            <a:picLocks noChangeAspect="1" noChangeArrowheads="1"/>
          </p:cNvPicPr>
          <p:nvPr/>
        </p:nvPicPr>
        <p:blipFill>
          <a:blip r:embed="rId3" cstate="print"/>
          <a:srcRect/>
          <a:stretch>
            <a:fillRect/>
          </a:stretch>
        </p:blipFill>
        <p:spPr bwMode="auto">
          <a:xfrm>
            <a:off x="5943600" y="914400"/>
            <a:ext cx="2814436" cy="1266716"/>
          </a:xfrm>
          <a:prstGeom prst="rect">
            <a:avLst/>
          </a:prstGeom>
          <a:noFill/>
          <a:ln w="9525">
            <a:noFill/>
            <a:miter lim="800000"/>
            <a:headEnd/>
            <a:tailEnd/>
          </a:ln>
        </p:spPr>
      </p:pic>
    </p:spTree>
    <p:extLst>
      <p:ext uri="{BB962C8B-B14F-4D97-AF65-F5344CB8AC3E}">
        <p14:creationId xmlns:p14="http://schemas.microsoft.com/office/powerpoint/2010/main" val="25824676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search</a:t>
            </a:r>
          </a:p>
        </p:txBody>
      </p:sp>
      <p:sp>
        <p:nvSpPr>
          <p:cNvPr id="3" name="Content Placeholder 2"/>
          <p:cNvSpPr>
            <a:spLocks noGrp="1"/>
          </p:cNvSpPr>
          <p:nvPr>
            <p:ph idx="1"/>
          </p:nvPr>
        </p:nvSpPr>
        <p:spPr/>
        <p:txBody>
          <a:bodyPr/>
          <a:lstStyle/>
          <a:p>
            <a:r>
              <a:rPr lang="en-US" sz="2000" dirty="0"/>
              <a:t>Alpha-beta search </a:t>
            </a:r>
          </a:p>
          <a:p>
            <a:pPr>
              <a:buFont typeface="Arial" panose="020B0604020202020204" pitchFamily="34" charset="0"/>
              <a:buChar char="•"/>
            </a:pPr>
            <a:r>
              <a:rPr lang="en-US" sz="2000" dirty="0"/>
              <a:t>updates the values of </a:t>
            </a:r>
            <a:r>
              <a:rPr lang="el-GR" sz="2000" i="1" dirty="0">
                <a:solidFill>
                  <a:srgbClr val="CC0099"/>
                </a:solidFill>
              </a:rPr>
              <a:t>α</a:t>
            </a:r>
            <a:r>
              <a:rPr lang="en-US" sz="2000" dirty="0"/>
              <a:t>, </a:t>
            </a:r>
            <a:r>
              <a:rPr lang="el-GR" sz="2000" i="1" dirty="0">
                <a:solidFill>
                  <a:srgbClr val="0000FF"/>
                </a:solidFill>
              </a:rPr>
              <a:t>β</a:t>
            </a:r>
            <a:r>
              <a:rPr lang="en-US" sz="2000" i="1" dirty="0">
                <a:solidFill>
                  <a:srgbClr val="0000FF"/>
                </a:solidFill>
              </a:rPr>
              <a:t> </a:t>
            </a:r>
            <a:r>
              <a:rPr lang="en-US" sz="2000" dirty="0"/>
              <a:t>as the search goes </a:t>
            </a:r>
          </a:p>
          <a:p>
            <a:pPr>
              <a:buFont typeface="Arial" panose="020B0604020202020204" pitchFamily="34" charset="0"/>
              <a:buChar char="•"/>
            </a:pPr>
            <a:r>
              <a:rPr lang="en-US" sz="2000" dirty="0"/>
              <a:t>and prune </a:t>
            </a:r>
            <a:r>
              <a:rPr lang="en-US" sz="2000" dirty="0">
                <a:solidFill>
                  <a:srgbClr val="FF0000"/>
                </a:solidFill>
              </a:rPr>
              <a:t>the nodes whose values are worse</a:t>
            </a:r>
            <a:r>
              <a:rPr lang="en-US" sz="2000" dirty="0"/>
              <a:t> than the current </a:t>
            </a:r>
            <a:r>
              <a:rPr lang="el-GR" sz="2000" i="1" dirty="0">
                <a:solidFill>
                  <a:srgbClr val="CC0099"/>
                </a:solidFill>
              </a:rPr>
              <a:t>α</a:t>
            </a:r>
            <a:r>
              <a:rPr lang="en-US" sz="2000" dirty="0"/>
              <a:t> or </a:t>
            </a:r>
            <a:r>
              <a:rPr lang="el-GR" sz="2000" i="1" dirty="0">
                <a:solidFill>
                  <a:srgbClr val="0000FF"/>
                </a:solidFill>
              </a:rPr>
              <a:t>β</a:t>
            </a:r>
            <a:r>
              <a:rPr lang="en-US" sz="2000" i="1" dirty="0">
                <a:solidFill>
                  <a:srgbClr val="0000FF"/>
                </a:solidFill>
              </a:rPr>
              <a:t> </a:t>
            </a:r>
            <a:r>
              <a:rPr lang="en-US" sz="2000" dirty="0"/>
              <a:t>value (</a:t>
            </a:r>
            <a:r>
              <a:rPr lang="en-US" sz="2000" dirty="0">
                <a:solidFill>
                  <a:srgbClr val="FF0000"/>
                </a:solidFill>
              </a:rPr>
              <a:t>current best choice) </a:t>
            </a:r>
            <a:r>
              <a:rPr lang="en-US" sz="2000" dirty="0"/>
              <a:t>for MAX or MIN, respectively. </a:t>
            </a:r>
          </a:p>
          <a:p>
            <a:endParaRPr lang="en-US" sz="2000" dirty="0"/>
          </a:p>
          <a:p>
            <a:endParaRPr lang="en-US" sz="2000" dirty="0">
              <a:solidFill>
                <a:srgbClr val="FF0000"/>
              </a:solidFill>
            </a:endParaRPr>
          </a:p>
          <a:p>
            <a:r>
              <a:rPr lang="en-US" sz="2000" dirty="0"/>
              <a:t>In chess, the branching is about </a:t>
            </a:r>
            <a:r>
              <a:rPr lang="en-US" sz="2000" dirty="0">
                <a:solidFill>
                  <a:srgbClr val="FF0000"/>
                </a:solidFill>
              </a:rPr>
              <a:t>35</a:t>
            </a:r>
            <a:r>
              <a:rPr lang="en-US" sz="2000" dirty="0"/>
              <a:t>. Alpha Beta search can reduce it to </a:t>
            </a:r>
            <a:r>
              <a:rPr lang="en-US" sz="2000" dirty="0">
                <a:solidFill>
                  <a:srgbClr val="FF0000"/>
                </a:solidFill>
              </a:rPr>
              <a:t>about 6 </a:t>
            </a:r>
            <a:r>
              <a:rPr lang="en-US" sz="2000" dirty="0"/>
              <a:t>and therefore enables a </a:t>
            </a:r>
            <a:r>
              <a:rPr lang="en-US" sz="2000" dirty="0">
                <a:solidFill>
                  <a:srgbClr val="FF0000"/>
                </a:solidFill>
              </a:rPr>
              <a:t>10 </a:t>
            </a:r>
            <a:r>
              <a:rPr lang="en-US" sz="2000" i="1" dirty="0">
                <a:solidFill>
                  <a:srgbClr val="FF0000"/>
                </a:solidFill>
              </a:rPr>
              <a:t>ply</a:t>
            </a:r>
            <a:r>
              <a:rPr lang="en-US" sz="2000" dirty="0">
                <a:solidFill>
                  <a:srgbClr val="FF0000"/>
                </a:solidFill>
              </a:rPr>
              <a:t> search on a regular PC</a:t>
            </a:r>
            <a:r>
              <a:rPr lang="en-US" sz="2000" dirty="0"/>
              <a:t>.</a:t>
            </a:r>
          </a:p>
          <a:p>
            <a:endParaRPr lang="en-US" sz="2400" dirty="0">
              <a:solidFill>
                <a:srgbClr val="FF0000"/>
              </a:solidFill>
            </a:endParaRPr>
          </a:p>
          <a:p>
            <a:pPr>
              <a:buFont typeface="Arial" panose="020B0604020202020204" pitchFamily="34" charset="0"/>
              <a:buChar char="•"/>
            </a:pPr>
            <a:endParaRPr lang="en-US" sz="2400" dirty="0"/>
          </a:p>
        </p:txBody>
      </p:sp>
      <p:pic>
        <p:nvPicPr>
          <p:cNvPr id="4" name="Picture 3"/>
          <p:cNvPicPr>
            <a:picLocks noChangeAspect="1"/>
          </p:cNvPicPr>
          <p:nvPr/>
        </p:nvPicPr>
        <p:blipFill>
          <a:blip r:embed="rId2"/>
          <a:stretch>
            <a:fillRect/>
          </a:stretch>
        </p:blipFill>
        <p:spPr>
          <a:xfrm>
            <a:off x="2131219" y="4267200"/>
            <a:ext cx="4881562" cy="2323364"/>
          </a:xfrm>
          <a:prstGeom prst="rect">
            <a:avLst/>
          </a:prstGeom>
        </p:spPr>
      </p:pic>
    </p:spTree>
    <p:extLst>
      <p:ext uri="{BB962C8B-B14F-4D97-AF65-F5344CB8AC3E}">
        <p14:creationId xmlns:p14="http://schemas.microsoft.com/office/powerpoint/2010/main" val="6860574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a:t>
            </a:r>
            <a:r>
              <a:rPr lang="en-US" altLang="zh-CN" dirty="0"/>
              <a:t>demo</a:t>
            </a:r>
            <a:endParaRPr lang="en-US" dirty="0"/>
          </a:p>
        </p:txBody>
      </p:sp>
      <p:sp>
        <p:nvSpPr>
          <p:cNvPr id="3" name="Content Placeholder 2"/>
          <p:cNvSpPr>
            <a:spLocks noGrp="1"/>
          </p:cNvSpPr>
          <p:nvPr>
            <p:ph idx="1"/>
          </p:nvPr>
        </p:nvSpPr>
        <p:spPr/>
        <p:txBody>
          <a:bodyPr/>
          <a:lstStyle/>
          <a:p>
            <a:r>
              <a:rPr lang="en-US" sz="2400" dirty="0">
                <a:hlinkClick r:id="rId2"/>
              </a:rPr>
              <a:t>http://homepage.ufp.pt/jtorres/ensino/ia/alfabeta.html</a:t>
            </a:r>
            <a:endParaRPr lang="en-US" dirty="0"/>
          </a:p>
        </p:txBody>
      </p:sp>
    </p:spTree>
    <p:extLst>
      <p:ext uri="{BB962C8B-B14F-4D97-AF65-F5344CB8AC3E}">
        <p14:creationId xmlns:p14="http://schemas.microsoft.com/office/powerpoint/2010/main" val="12914547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sym typeface="Symbol" pitchFamily="18" charset="2"/>
              </a:rPr>
              <a:t>Reflection on </a:t>
            </a:r>
            <a:r>
              <a:rPr lang="en-US" dirty="0">
                <a:sym typeface="Symbol" pitchFamily="18" charset="2"/>
              </a:rPr>
              <a:t>Alpha-Beta search</a:t>
            </a:r>
          </a:p>
        </p:txBody>
      </p:sp>
      <p:sp>
        <p:nvSpPr>
          <p:cNvPr id="32771" name="Rectangle 3"/>
          <p:cNvSpPr>
            <a:spLocks noGrp="1" noChangeArrowheads="1"/>
          </p:cNvSpPr>
          <p:nvPr>
            <p:ph idx="1"/>
          </p:nvPr>
        </p:nvSpPr>
        <p:spPr>
          <a:xfrm>
            <a:off x="685800" y="914400"/>
            <a:ext cx="8001000" cy="5638800"/>
          </a:xfrm>
        </p:spPr>
        <p:txBody>
          <a:bodyPr>
            <a:normAutofit/>
          </a:bodyPr>
          <a:lstStyle/>
          <a:p>
            <a:pPr marL="457200" indent="-457200">
              <a:lnSpc>
                <a:spcPct val="90000"/>
              </a:lnSpc>
              <a:buFont typeface="Arial" panose="020B0604020202020204" pitchFamily="34" charset="0"/>
              <a:buChar char="•"/>
            </a:pPr>
            <a:r>
              <a:rPr lang="en-US" sz="2000" dirty="0">
                <a:sym typeface="Symbol" pitchFamily="18" charset="2"/>
              </a:rPr>
              <a:t>Alpha-Beta pruning has </a:t>
            </a:r>
            <a:r>
              <a:rPr lang="en-US" sz="2000" dirty="0">
                <a:solidFill>
                  <a:srgbClr val="FF0000"/>
                </a:solidFill>
                <a:sym typeface="Symbol" pitchFamily="18" charset="2"/>
              </a:rPr>
              <a:t>n</a:t>
            </a:r>
            <a:r>
              <a:rPr lang="en-US" sz="2000" dirty="0">
                <a:solidFill>
                  <a:srgbClr val="FF0000"/>
                </a:solidFill>
              </a:rPr>
              <a:t>o effect on the minimax value for the tree root node</a:t>
            </a:r>
            <a:r>
              <a:rPr lang="en-US" sz="2000" dirty="0"/>
              <a:t>. However, the value at intermediate nodes may not be the exact minimax values. How to solve this?</a:t>
            </a:r>
            <a:endParaRPr lang="en-US" sz="2000" u="sng" dirty="0"/>
          </a:p>
          <a:p>
            <a:pPr marL="457200" indent="-457200">
              <a:lnSpc>
                <a:spcPct val="90000"/>
              </a:lnSpc>
              <a:buFont typeface="Arial" panose="020B0604020202020204" pitchFamily="34" charset="0"/>
              <a:buChar char="•"/>
            </a:pPr>
            <a:r>
              <a:rPr lang="en-US" sz="2000" dirty="0"/>
              <a:t>Answer:  We </a:t>
            </a:r>
            <a:r>
              <a:rPr lang="en-US" sz="2000" u="sng" dirty="0">
                <a:solidFill>
                  <a:srgbClr val="FF0000"/>
                </a:solidFill>
              </a:rPr>
              <a:t>run alpha beta pruning for each child of the current node </a:t>
            </a:r>
            <a:r>
              <a:rPr lang="en-US" sz="2000" dirty="0"/>
              <a:t>and then </a:t>
            </a:r>
            <a:r>
              <a:rPr lang="en-US" sz="2000" u="sng" dirty="0"/>
              <a:t>choose the action that moves to the successor with the maximum minimax value</a:t>
            </a:r>
            <a:r>
              <a:rPr lang="en-US" sz="2000" dirty="0"/>
              <a:t>.</a:t>
            </a:r>
          </a:p>
          <a:p>
            <a:pPr marL="0" indent="0">
              <a:lnSpc>
                <a:spcPct val="90000"/>
              </a:lnSpc>
            </a:pPr>
            <a:endParaRPr lang="en-US" sz="2000" dirty="0"/>
          </a:p>
          <a:p>
            <a:pPr marL="457200" indent="-457200">
              <a:lnSpc>
                <a:spcPct val="90000"/>
              </a:lnSpc>
              <a:buFont typeface="Arial" panose="020B0604020202020204" pitchFamily="34" charset="0"/>
              <a:buChar char="•"/>
            </a:pPr>
            <a:r>
              <a:rPr lang="en-US" sz="2000" dirty="0"/>
              <a:t>Good child ordering improves effectiveness of pruning. </a:t>
            </a:r>
          </a:p>
          <a:p>
            <a:pPr marL="857250" lvl="1" indent="-457200">
              <a:lnSpc>
                <a:spcPct val="90000"/>
              </a:lnSpc>
              <a:buFont typeface="Arial" panose="020B0604020202020204" pitchFamily="34" charset="0"/>
              <a:buChar char="•"/>
            </a:pPr>
            <a:r>
              <a:rPr lang="en-US" sz="1800" dirty="0"/>
              <a:t>With “perfect ordering”:  Time complexity drops to O(</a:t>
            </a:r>
            <a:r>
              <a:rPr lang="en-US" sz="1800" dirty="0" err="1"/>
              <a:t>bm</a:t>
            </a:r>
            <a:r>
              <a:rPr lang="en-US" sz="1800" dirty="0"/>
              <a:t>/2). </a:t>
            </a:r>
          </a:p>
        </p:txBody>
      </p:sp>
    </p:spTree>
    <p:extLst>
      <p:ext uri="{BB962C8B-B14F-4D97-AF65-F5344CB8AC3E}">
        <p14:creationId xmlns:p14="http://schemas.microsoft.com/office/powerpoint/2010/main" val="344169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771">
                                            <p:txEl>
                                              <p:pRg st="1" end="1"/>
                                            </p:txEl>
                                          </p:spTgt>
                                        </p:tgtEl>
                                        <p:attrNameLst>
                                          <p:attrName>style.visibility</p:attrName>
                                        </p:attrNameLst>
                                      </p:cBhvr>
                                      <p:to>
                                        <p:strVal val="visible"/>
                                      </p:to>
                                    </p:set>
                                    <p:anim calcmode="lin" valueType="num">
                                      <p:cBhvr additive="base">
                                        <p:cTn id="13" dur="500" fill="hold"/>
                                        <p:tgtEl>
                                          <p:spTgt spid="327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7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anim calcmode="lin" valueType="num">
                                      <p:cBhvr additive="base">
                                        <p:cTn id="19" dur="500" fill="hold"/>
                                        <p:tgtEl>
                                          <p:spTgt spid="3277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7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771">
                                            <p:txEl>
                                              <p:pRg st="4" end="4"/>
                                            </p:txEl>
                                          </p:spTgt>
                                        </p:tgtEl>
                                        <p:attrNameLst>
                                          <p:attrName>style.visibility</p:attrName>
                                        </p:attrNameLst>
                                      </p:cBhvr>
                                      <p:to>
                                        <p:strVal val="visible"/>
                                      </p:to>
                                    </p:set>
                                    <p:anim calcmode="lin" valueType="num">
                                      <p:cBhvr additive="base">
                                        <p:cTn id="25" dur="500" fill="hold"/>
                                        <p:tgtEl>
                                          <p:spTgt spid="3277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77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Alpha-beta pruning with </a:t>
            </a:r>
            <a:r>
              <a:rPr lang="en-US" sz="3600" dirty="0"/>
              <a:t>child ordering </a:t>
            </a:r>
            <a:endParaRPr lang="en-US" dirty="0"/>
          </a:p>
        </p:txBody>
      </p:sp>
      <p:pic>
        <p:nvPicPr>
          <p:cNvPr id="28674" name="Picture 2"/>
          <p:cNvPicPr>
            <a:picLocks noChangeAspect="1" noChangeArrowheads="1"/>
          </p:cNvPicPr>
          <p:nvPr/>
        </p:nvPicPr>
        <p:blipFill>
          <a:blip r:embed="rId3" cstate="print"/>
          <a:srcRect/>
          <a:stretch>
            <a:fillRect/>
          </a:stretch>
        </p:blipFill>
        <p:spPr bwMode="auto">
          <a:xfrm>
            <a:off x="76200" y="2133600"/>
            <a:ext cx="8973109" cy="4038600"/>
          </a:xfrm>
          <a:prstGeom prst="rect">
            <a:avLst/>
          </a:prstGeom>
          <a:noFill/>
          <a:ln w="9525">
            <a:noFill/>
            <a:miter lim="800000"/>
            <a:headEnd/>
            <a:tailEnd/>
          </a:ln>
        </p:spPr>
      </p:pic>
      <p:sp>
        <p:nvSpPr>
          <p:cNvPr id="7" name="Freeform 6"/>
          <p:cNvSpPr/>
          <p:nvPr/>
        </p:nvSpPr>
        <p:spPr>
          <a:xfrm>
            <a:off x="4992624" y="2945131"/>
            <a:ext cx="4114800" cy="3297799"/>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4800" h="3297799">
                <a:moveTo>
                  <a:pt x="0" y="21199"/>
                </a:moveTo>
                <a:cubicBezTo>
                  <a:pt x="268288" y="641912"/>
                  <a:pt x="962742" y="1291199"/>
                  <a:pt x="1445342" y="1926199"/>
                </a:cubicBezTo>
                <a:lnTo>
                  <a:pt x="1445342" y="3221599"/>
                </a:lnTo>
                <a:lnTo>
                  <a:pt x="4114800" y="3297799"/>
                </a:lnTo>
                <a:lnTo>
                  <a:pt x="3923071" y="849567"/>
                </a:lnTo>
                <a:cubicBezTo>
                  <a:pt x="3363861" y="295274"/>
                  <a:pt x="1493461" y="162877"/>
                  <a:pt x="838200" y="21199"/>
                </a:cubicBezTo>
                <a:cubicBezTo>
                  <a:pt x="637407" y="32875"/>
                  <a:pt x="224608" y="0"/>
                  <a:pt x="0" y="21199"/>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828800" y="3896380"/>
            <a:ext cx="385042" cy="523220"/>
          </a:xfrm>
          <a:prstGeom prst="rect">
            <a:avLst/>
          </a:prstGeom>
          <a:noFill/>
        </p:spPr>
        <p:txBody>
          <a:bodyPr wrap="none" rtlCol="0">
            <a:spAutoFit/>
          </a:bodyPr>
          <a:lstStyle/>
          <a:p>
            <a:r>
              <a:rPr lang="en-US" sz="2800" b="1" dirty="0">
                <a:solidFill>
                  <a:srgbClr val="FF0000"/>
                </a:solidFill>
              </a:rPr>
              <a:t>3</a:t>
            </a:r>
          </a:p>
        </p:txBody>
      </p:sp>
      <p:sp>
        <p:nvSpPr>
          <p:cNvPr id="9" name="TextBox 8"/>
          <p:cNvSpPr txBox="1"/>
          <p:nvPr/>
        </p:nvSpPr>
        <p:spPr>
          <a:xfrm>
            <a:off x="4191000" y="2438400"/>
            <a:ext cx="582211" cy="523220"/>
          </a:xfrm>
          <a:prstGeom prst="rect">
            <a:avLst/>
          </a:prstGeom>
          <a:noFill/>
        </p:spPr>
        <p:txBody>
          <a:bodyPr wrap="none" rtlCol="0">
            <a:spAutoFit/>
          </a:bodyPr>
          <a:lstStyle/>
          <a:p>
            <a:r>
              <a:rPr lang="en-US" sz="2800" b="1" dirty="0">
                <a:solidFill>
                  <a:srgbClr val="FF0000"/>
                </a:solidFill>
                <a:sym typeface="Symbol"/>
              </a:rPr>
              <a:t></a:t>
            </a:r>
            <a:r>
              <a:rPr lang="en-US" sz="2800" b="1" dirty="0">
                <a:solidFill>
                  <a:srgbClr val="FF0000"/>
                </a:solidFill>
              </a:rPr>
              <a:t>3</a:t>
            </a:r>
          </a:p>
        </p:txBody>
      </p:sp>
      <p:sp>
        <p:nvSpPr>
          <p:cNvPr id="10" name="TextBox 9"/>
          <p:cNvSpPr txBox="1"/>
          <p:nvPr/>
        </p:nvSpPr>
        <p:spPr>
          <a:xfrm>
            <a:off x="4191000" y="3896380"/>
            <a:ext cx="582211" cy="523220"/>
          </a:xfrm>
          <a:prstGeom prst="rect">
            <a:avLst/>
          </a:prstGeom>
          <a:noFill/>
        </p:spPr>
        <p:txBody>
          <a:bodyPr wrap="none" rtlCol="0">
            <a:spAutoFit/>
          </a:bodyPr>
          <a:lstStyle/>
          <a:p>
            <a:r>
              <a:rPr lang="en-US" sz="2800" b="1" dirty="0">
                <a:solidFill>
                  <a:srgbClr val="FF0000"/>
                </a:solidFill>
                <a:sym typeface="Symbol"/>
              </a:rPr>
              <a:t>2</a:t>
            </a:r>
            <a:endParaRPr lang="en-US" sz="2800" b="1" dirty="0">
              <a:solidFill>
                <a:srgbClr val="FF0000"/>
              </a:solidFill>
            </a:endParaRPr>
          </a:p>
        </p:txBody>
      </p:sp>
      <p:sp>
        <p:nvSpPr>
          <p:cNvPr id="11" name="Rectangle 10"/>
          <p:cNvSpPr/>
          <p:nvPr/>
        </p:nvSpPr>
        <p:spPr>
          <a:xfrm>
            <a:off x="4876800" y="5779008"/>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658802" y="3794700"/>
            <a:ext cx="2157707" cy="2453700"/>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289282 w 2157707"/>
              <a:gd name="connsiteY0" fmla="*/ 624901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289282 w 2157707"/>
              <a:gd name="connsiteY4" fmla="*/ 624901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07" h="2453700">
                <a:moveTo>
                  <a:pt x="370398" y="548700"/>
                </a:moveTo>
                <a:cubicBezTo>
                  <a:pt x="184814" y="508347"/>
                  <a:pt x="0" y="2088360"/>
                  <a:pt x="141798" y="2453700"/>
                </a:cubicBezTo>
                <a:lnTo>
                  <a:pt x="2157707" y="2448232"/>
                </a:lnTo>
                <a:lnTo>
                  <a:pt x="1965978" y="0"/>
                </a:lnTo>
                <a:cubicBezTo>
                  <a:pt x="1062639" y="652617"/>
                  <a:pt x="854661" y="85095"/>
                  <a:pt x="370398" y="548700"/>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2"/>
          <p:cNvPicPr>
            <a:picLocks noChangeAspect="1" noChangeArrowheads="1"/>
          </p:cNvPicPr>
          <p:nvPr/>
        </p:nvPicPr>
        <p:blipFill>
          <a:blip r:embed="rId3" cstate="print"/>
          <a:srcRect/>
          <a:stretch>
            <a:fillRect/>
          </a:stretch>
        </p:blipFill>
        <p:spPr bwMode="auto">
          <a:xfrm>
            <a:off x="5901422" y="990600"/>
            <a:ext cx="2814436" cy="1266716"/>
          </a:xfrm>
          <a:prstGeom prst="rect">
            <a:avLst/>
          </a:prstGeom>
          <a:noFill/>
          <a:ln w="9525">
            <a:noFill/>
            <a:miter lim="800000"/>
            <a:headEnd/>
            <a:tailEnd/>
          </a:ln>
        </p:spPr>
      </p:pic>
      <p:sp>
        <p:nvSpPr>
          <p:cNvPr id="5" name="TextBox 4"/>
          <p:cNvSpPr txBox="1"/>
          <p:nvPr/>
        </p:nvSpPr>
        <p:spPr>
          <a:xfrm>
            <a:off x="3581400" y="3581400"/>
            <a:ext cx="2514600" cy="1143000"/>
          </a:xfrm>
          <a:prstGeom prst="rect">
            <a:avLst/>
          </a:prstGeom>
          <a:noFill/>
          <a:ln w="28575">
            <a:solidFill>
              <a:srgbClr val="FF0000"/>
            </a:solidFill>
          </a:ln>
        </p:spPr>
        <p:txBody>
          <a:bodyPr wrap="square" rtlCol="0">
            <a:spAutoFit/>
          </a:bodyPr>
          <a:lstStyle/>
          <a:p>
            <a:endParaRPr lang="en-US" dirty="0"/>
          </a:p>
        </p:txBody>
      </p:sp>
      <p:sp>
        <p:nvSpPr>
          <p:cNvPr id="6" name="TextBox 5"/>
          <p:cNvSpPr txBox="1"/>
          <p:nvPr/>
        </p:nvSpPr>
        <p:spPr>
          <a:xfrm>
            <a:off x="5029200" y="3253941"/>
            <a:ext cx="1905000" cy="276999"/>
          </a:xfrm>
          <a:prstGeom prst="rect">
            <a:avLst/>
          </a:prstGeom>
          <a:noFill/>
        </p:spPr>
        <p:txBody>
          <a:bodyPr wrap="square" rtlCol="0">
            <a:spAutoFit/>
          </a:bodyPr>
          <a:lstStyle/>
          <a:p>
            <a:r>
              <a:rPr lang="en-US" dirty="0">
                <a:solidFill>
                  <a:srgbClr val="FF0000"/>
                </a:solidFill>
              </a:rPr>
              <a:t>Worse than 3!  Pruning!</a:t>
            </a:r>
          </a:p>
        </p:txBody>
      </p:sp>
    </p:spTree>
    <p:extLst>
      <p:ext uri="{BB962C8B-B14F-4D97-AF65-F5344CB8AC3E}">
        <p14:creationId xmlns:p14="http://schemas.microsoft.com/office/powerpoint/2010/main" val="122554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6"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Alpha-beta pruning with </a:t>
            </a:r>
            <a:r>
              <a:rPr lang="en-US" sz="3600" dirty="0"/>
              <a:t>child ordering </a:t>
            </a:r>
            <a:endParaRPr lang="en-US" dirty="0"/>
          </a:p>
        </p:txBody>
      </p:sp>
      <p:pic>
        <p:nvPicPr>
          <p:cNvPr id="28674" name="Picture 2"/>
          <p:cNvPicPr>
            <a:picLocks noChangeAspect="1" noChangeArrowheads="1"/>
          </p:cNvPicPr>
          <p:nvPr/>
        </p:nvPicPr>
        <p:blipFill>
          <a:blip r:embed="rId3" cstate="print"/>
          <a:srcRect/>
          <a:stretch>
            <a:fillRect/>
          </a:stretch>
        </p:blipFill>
        <p:spPr bwMode="auto">
          <a:xfrm>
            <a:off x="76200" y="2133600"/>
            <a:ext cx="8973109" cy="4038600"/>
          </a:xfrm>
          <a:prstGeom prst="rect">
            <a:avLst/>
          </a:prstGeom>
          <a:noFill/>
          <a:ln w="9525">
            <a:noFill/>
            <a:miter lim="800000"/>
            <a:headEnd/>
            <a:tailEnd/>
          </a:ln>
        </p:spPr>
      </p:pic>
      <p:sp>
        <p:nvSpPr>
          <p:cNvPr id="7" name="Freeform 6"/>
          <p:cNvSpPr/>
          <p:nvPr/>
        </p:nvSpPr>
        <p:spPr>
          <a:xfrm>
            <a:off x="7091516" y="3794700"/>
            <a:ext cx="2015909" cy="2453700"/>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147484 w 2015909"/>
              <a:gd name="connsiteY0" fmla="*/ 624900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0 h 2453700"/>
              <a:gd name="connsiteX0" fmla="*/ 147484 w 2015909"/>
              <a:gd name="connsiteY0" fmla="*/ 624900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909" h="2453700">
                <a:moveTo>
                  <a:pt x="147484" y="624900"/>
                </a:moveTo>
                <a:cubicBezTo>
                  <a:pt x="0" y="1175097"/>
                  <a:pt x="158086" y="2088360"/>
                  <a:pt x="299884" y="2453700"/>
                </a:cubicBezTo>
                <a:lnTo>
                  <a:pt x="2015909" y="2448232"/>
                </a:lnTo>
                <a:lnTo>
                  <a:pt x="1824180" y="0"/>
                </a:lnTo>
                <a:cubicBezTo>
                  <a:pt x="920841" y="652617"/>
                  <a:pt x="569835" y="70808"/>
                  <a:pt x="147484" y="624900"/>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828800" y="3896380"/>
            <a:ext cx="385042" cy="523220"/>
          </a:xfrm>
          <a:prstGeom prst="rect">
            <a:avLst/>
          </a:prstGeom>
          <a:noFill/>
        </p:spPr>
        <p:txBody>
          <a:bodyPr wrap="none" rtlCol="0">
            <a:spAutoFit/>
          </a:bodyPr>
          <a:lstStyle/>
          <a:p>
            <a:r>
              <a:rPr lang="en-US" sz="2800" b="1" dirty="0">
                <a:solidFill>
                  <a:srgbClr val="FF0000"/>
                </a:solidFill>
              </a:rPr>
              <a:t>3</a:t>
            </a:r>
          </a:p>
        </p:txBody>
      </p:sp>
      <p:sp>
        <p:nvSpPr>
          <p:cNvPr id="9" name="TextBox 8"/>
          <p:cNvSpPr txBox="1"/>
          <p:nvPr/>
        </p:nvSpPr>
        <p:spPr>
          <a:xfrm>
            <a:off x="4191000" y="2438400"/>
            <a:ext cx="582211" cy="523220"/>
          </a:xfrm>
          <a:prstGeom prst="rect">
            <a:avLst/>
          </a:prstGeom>
          <a:noFill/>
        </p:spPr>
        <p:txBody>
          <a:bodyPr wrap="none" rtlCol="0">
            <a:spAutoFit/>
          </a:bodyPr>
          <a:lstStyle/>
          <a:p>
            <a:r>
              <a:rPr lang="en-US" sz="2800" b="1" dirty="0">
                <a:solidFill>
                  <a:srgbClr val="FF0000"/>
                </a:solidFill>
                <a:sym typeface="Symbol"/>
              </a:rPr>
              <a:t></a:t>
            </a:r>
            <a:r>
              <a:rPr lang="en-US" sz="2800" b="1" dirty="0">
                <a:solidFill>
                  <a:srgbClr val="FF0000"/>
                </a:solidFill>
              </a:rPr>
              <a:t>3</a:t>
            </a:r>
          </a:p>
        </p:txBody>
      </p:sp>
      <p:sp>
        <p:nvSpPr>
          <p:cNvPr id="10" name="TextBox 9"/>
          <p:cNvSpPr txBox="1"/>
          <p:nvPr/>
        </p:nvSpPr>
        <p:spPr>
          <a:xfrm>
            <a:off x="4191000" y="3896380"/>
            <a:ext cx="582211" cy="523220"/>
          </a:xfrm>
          <a:prstGeom prst="rect">
            <a:avLst/>
          </a:prstGeom>
          <a:noFill/>
        </p:spPr>
        <p:txBody>
          <a:bodyPr wrap="none" rtlCol="0">
            <a:spAutoFit/>
          </a:bodyPr>
          <a:lstStyle/>
          <a:p>
            <a:r>
              <a:rPr lang="en-US" sz="2800" b="1" dirty="0">
                <a:solidFill>
                  <a:srgbClr val="FF0000"/>
                </a:solidFill>
                <a:sym typeface="Symbol"/>
              </a:rPr>
              <a:t>2</a:t>
            </a:r>
            <a:endParaRPr lang="en-US" sz="2800" b="1" dirty="0">
              <a:solidFill>
                <a:srgbClr val="FF0000"/>
              </a:solidFill>
            </a:endParaRPr>
          </a:p>
        </p:txBody>
      </p:sp>
      <p:sp>
        <p:nvSpPr>
          <p:cNvPr id="11" name="Rectangle 10"/>
          <p:cNvSpPr/>
          <p:nvPr/>
        </p:nvSpPr>
        <p:spPr>
          <a:xfrm>
            <a:off x="4876800" y="5779008"/>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823777" y="3896380"/>
            <a:ext cx="582211" cy="523220"/>
          </a:xfrm>
          <a:prstGeom prst="rect">
            <a:avLst/>
          </a:prstGeom>
          <a:noFill/>
        </p:spPr>
        <p:txBody>
          <a:bodyPr wrap="none" rtlCol="0">
            <a:spAutoFit/>
          </a:bodyPr>
          <a:lstStyle/>
          <a:p>
            <a:r>
              <a:rPr lang="en-US" sz="2800" b="1" dirty="0">
                <a:solidFill>
                  <a:srgbClr val="FF0000"/>
                </a:solidFill>
                <a:sym typeface="Symbol"/>
              </a:rPr>
              <a:t>2</a:t>
            </a:r>
            <a:endParaRPr lang="en-US" sz="2800" b="1" dirty="0">
              <a:solidFill>
                <a:srgbClr val="FF0000"/>
              </a:solidFill>
            </a:endParaRPr>
          </a:p>
        </p:txBody>
      </p:sp>
      <p:sp>
        <p:nvSpPr>
          <p:cNvPr id="13" name="Freeform 12"/>
          <p:cNvSpPr/>
          <p:nvPr/>
        </p:nvSpPr>
        <p:spPr>
          <a:xfrm>
            <a:off x="4658802" y="3794700"/>
            <a:ext cx="1965978" cy="2453700"/>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289282 w 2157707"/>
              <a:gd name="connsiteY0" fmla="*/ 624901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289282 w 2157707"/>
              <a:gd name="connsiteY4" fmla="*/ 624901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1965978"/>
              <a:gd name="connsiteY0" fmla="*/ 548700 h 2453700"/>
              <a:gd name="connsiteX1" fmla="*/ 141798 w 1965978"/>
              <a:gd name="connsiteY1" fmla="*/ 2453700 h 2453700"/>
              <a:gd name="connsiteX2" fmla="*/ 1437198 w 1965978"/>
              <a:gd name="connsiteY2" fmla="*/ 2453700 h 2453700"/>
              <a:gd name="connsiteX3" fmla="*/ 1965978 w 1965978"/>
              <a:gd name="connsiteY3" fmla="*/ 0 h 2453700"/>
              <a:gd name="connsiteX4" fmla="*/ 370398 w 1965978"/>
              <a:gd name="connsiteY4" fmla="*/ 5487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978" h="2453700">
                <a:moveTo>
                  <a:pt x="370398" y="548700"/>
                </a:moveTo>
                <a:cubicBezTo>
                  <a:pt x="184814" y="508347"/>
                  <a:pt x="0" y="2088360"/>
                  <a:pt x="141798" y="2453700"/>
                </a:cubicBezTo>
                <a:lnTo>
                  <a:pt x="1437198" y="2453700"/>
                </a:lnTo>
                <a:lnTo>
                  <a:pt x="1965978" y="0"/>
                </a:lnTo>
                <a:cubicBezTo>
                  <a:pt x="1062639" y="652617"/>
                  <a:pt x="854661" y="85095"/>
                  <a:pt x="370398" y="548700"/>
                </a:cubicBezTo>
                <a:close/>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2"/>
          <p:cNvPicPr>
            <a:picLocks noChangeAspect="1" noChangeArrowheads="1"/>
          </p:cNvPicPr>
          <p:nvPr/>
        </p:nvPicPr>
        <p:blipFill>
          <a:blip r:embed="rId3" cstate="print"/>
          <a:srcRect/>
          <a:stretch>
            <a:fillRect/>
          </a:stretch>
        </p:blipFill>
        <p:spPr bwMode="auto">
          <a:xfrm>
            <a:off x="5943600" y="1004152"/>
            <a:ext cx="2814436" cy="1266716"/>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6556281" y="5779008"/>
            <a:ext cx="405713" cy="316992"/>
          </a:xfrm>
          <a:prstGeom prst="rect">
            <a:avLst/>
          </a:prstGeom>
        </p:spPr>
      </p:pic>
      <p:sp>
        <p:nvSpPr>
          <p:cNvPr id="15" name="TextBox 14"/>
          <p:cNvSpPr txBox="1"/>
          <p:nvPr/>
        </p:nvSpPr>
        <p:spPr>
          <a:xfrm>
            <a:off x="7836890" y="1963178"/>
            <a:ext cx="1143000" cy="332854"/>
          </a:xfrm>
          <a:prstGeom prst="rect">
            <a:avLst/>
          </a:prstGeom>
          <a:noFill/>
          <a:ln w="28575">
            <a:solidFill>
              <a:srgbClr val="FF0000"/>
            </a:solidFill>
          </a:ln>
        </p:spPr>
        <p:txBody>
          <a:bodyPr wrap="square" rtlCol="0">
            <a:spAutoFit/>
          </a:bodyPr>
          <a:lstStyle/>
          <a:p>
            <a:endParaRPr lang="en-US" dirty="0"/>
          </a:p>
        </p:txBody>
      </p:sp>
      <p:sp>
        <p:nvSpPr>
          <p:cNvPr id="16" name="TextBox 15"/>
          <p:cNvSpPr txBox="1"/>
          <p:nvPr/>
        </p:nvSpPr>
        <p:spPr>
          <a:xfrm>
            <a:off x="6286500" y="3582517"/>
            <a:ext cx="2514600" cy="1143000"/>
          </a:xfrm>
          <a:prstGeom prst="rect">
            <a:avLst/>
          </a:prstGeom>
          <a:noFill/>
          <a:ln w="28575">
            <a:solidFill>
              <a:srgbClr val="FF0000"/>
            </a:solidFill>
          </a:ln>
        </p:spPr>
        <p:txBody>
          <a:bodyPr wrap="square" rtlCol="0">
            <a:spAutoFit/>
          </a:bodyPr>
          <a:lstStyle/>
          <a:p>
            <a:endParaRPr lang="en-US" dirty="0"/>
          </a:p>
        </p:txBody>
      </p:sp>
      <p:sp>
        <p:nvSpPr>
          <p:cNvPr id="17" name="TextBox 16"/>
          <p:cNvSpPr txBox="1"/>
          <p:nvPr/>
        </p:nvSpPr>
        <p:spPr>
          <a:xfrm>
            <a:off x="7091516" y="3229318"/>
            <a:ext cx="1905000" cy="276999"/>
          </a:xfrm>
          <a:prstGeom prst="rect">
            <a:avLst/>
          </a:prstGeom>
          <a:noFill/>
        </p:spPr>
        <p:txBody>
          <a:bodyPr wrap="square" rtlCol="0">
            <a:spAutoFit/>
          </a:bodyPr>
          <a:lstStyle/>
          <a:p>
            <a:r>
              <a:rPr lang="en-US" dirty="0">
                <a:solidFill>
                  <a:srgbClr val="FF0000"/>
                </a:solidFill>
              </a:rPr>
              <a:t>Worse than 3!  Pruning!</a:t>
            </a:r>
          </a:p>
        </p:txBody>
      </p:sp>
    </p:spTree>
    <p:extLst>
      <p:ext uri="{BB962C8B-B14F-4D97-AF65-F5344CB8AC3E}">
        <p14:creationId xmlns:p14="http://schemas.microsoft.com/office/powerpoint/2010/main" val="132579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6" grpId="0" animBg="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6" name="Oval 5"/>
          <p:cNvSpPr/>
          <p:nvPr/>
        </p:nvSpPr>
        <p:spPr>
          <a:xfrm>
            <a:off x="3733800" y="30480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81400" y="4267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91000" y="4648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800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05400" y="3886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334000" y="4724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096000" y="3886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638800" y="3200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514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667000" y="3733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267200" y="22860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733800" y="2057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endCxn id="6" idx="5"/>
          </p:cNvCxnSpPr>
          <p:nvPr/>
        </p:nvCxnSpPr>
        <p:spPr>
          <a:xfrm flipH="1" flipV="1">
            <a:off x="3928922" y="3243122"/>
            <a:ext cx="4479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7"/>
            <a:endCxn id="20" idx="4"/>
          </p:cNvCxnSpPr>
          <p:nvPr/>
        </p:nvCxnSpPr>
        <p:spPr>
          <a:xfrm flipV="1">
            <a:off x="3928922" y="2514600"/>
            <a:ext cx="452578" cy="566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3"/>
          </p:cNvCxnSpPr>
          <p:nvPr/>
        </p:nvCxnSpPr>
        <p:spPr>
          <a:xfrm flipV="1">
            <a:off x="4538522" y="3166922"/>
            <a:ext cx="295556"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7" idx="7"/>
          </p:cNvCxnSpPr>
          <p:nvPr/>
        </p:nvCxnSpPr>
        <p:spPr>
          <a:xfrm flipH="1">
            <a:off x="3776522" y="3852722"/>
            <a:ext cx="6003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0"/>
          </p:cNvCxnSpPr>
          <p:nvPr/>
        </p:nvCxnSpPr>
        <p:spPr>
          <a:xfrm flipH="1">
            <a:off x="4305300" y="3886200"/>
            <a:ext cx="152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1"/>
          </p:cNvCxnSpPr>
          <p:nvPr/>
        </p:nvCxnSpPr>
        <p:spPr>
          <a:xfrm>
            <a:off x="4572000" y="3771900"/>
            <a:ext cx="566878" cy="147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4"/>
            <a:endCxn id="11" idx="1"/>
          </p:cNvCxnSpPr>
          <p:nvPr/>
        </p:nvCxnSpPr>
        <p:spPr>
          <a:xfrm>
            <a:off x="5219700" y="4114800"/>
            <a:ext cx="1477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0" idx="0"/>
            <a:endCxn id="13" idx="3"/>
          </p:cNvCxnSpPr>
          <p:nvPr/>
        </p:nvCxnSpPr>
        <p:spPr>
          <a:xfrm flipV="1">
            <a:off x="5219700" y="3395522"/>
            <a:ext cx="452578" cy="490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0" idx="6"/>
            <a:endCxn id="12" idx="2"/>
          </p:cNvCxnSpPr>
          <p:nvPr/>
        </p:nvCxnSpPr>
        <p:spPr>
          <a:xfrm>
            <a:off x="5334000" y="40005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0"/>
            <a:endCxn id="21" idx="4"/>
          </p:cNvCxnSpPr>
          <p:nvPr/>
        </p:nvCxnSpPr>
        <p:spPr>
          <a:xfrm flipV="1">
            <a:off x="3848100" y="2286000"/>
            <a:ext cx="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2"/>
            <a:endCxn id="14" idx="6"/>
          </p:cNvCxnSpPr>
          <p:nvPr/>
        </p:nvCxnSpPr>
        <p:spPr>
          <a:xfrm flipH="1" flipV="1">
            <a:off x="2743200" y="3086100"/>
            <a:ext cx="990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6" idx="3"/>
            <a:endCxn id="15" idx="6"/>
          </p:cNvCxnSpPr>
          <p:nvPr/>
        </p:nvCxnSpPr>
        <p:spPr>
          <a:xfrm flipH="1">
            <a:off x="2895600" y="3243122"/>
            <a:ext cx="871678" cy="604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2608736" y="2157805"/>
            <a:ext cx="3634899" cy="2689771"/>
          </a:xfrm>
          <a:custGeom>
            <a:avLst/>
            <a:gdLst>
              <a:gd name="connsiteX0" fmla="*/ 64954 w 1510638"/>
              <a:gd name="connsiteY0" fmla="*/ 196546 h 1597234"/>
              <a:gd name="connsiteX1" fmla="*/ 1149070 w 1510638"/>
              <a:gd name="connsiteY1" fmla="*/ 1590344 h 1597234"/>
              <a:gd name="connsiteX2" fmla="*/ 1510442 w 1510638"/>
              <a:gd name="connsiteY2" fmla="*/ 702443 h 1597234"/>
              <a:gd name="connsiteX3" fmla="*/ 1180045 w 1510638"/>
              <a:gd name="connsiteY3" fmla="*/ 31356 h 1597234"/>
              <a:gd name="connsiteX4" fmla="*/ 75279 w 1510638"/>
              <a:gd name="connsiteY4" fmla="*/ 124275 h 1597234"/>
              <a:gd name="connsiteX5" fmla="*/ 95929 w 1510638"/>
              <a:gd name="connsiteY5" fmla="*/ 248168 h 1597234"/>
              <a:gd name="connsiteX0" fmla="*/ 131766 w 1643766"/>
              <a:gd name="connsiteY0" fmla="*/ 196546 h 1321409"/>
              <a:gd name="connsiteX1" fmla="*/ 49167 w 1643766"/>
              <a:gd name="connsiteY1" fmla="*/ 1311584 h 1321409"/>
              <a:gd name="connsiteX2" fmla="*/ 1577254 w 1643766"/>
              <a:gd name="connsiteY2" fmla="*/ 702443 h 1321409"/>
              <a:gd name="connsiteX3" fmla="*/ 1246857 w 1643766"/>
              <a:gd name="connsiteY3" fmla="*/ 31356 h 1321409"/>
              <a:gd name="connsiteX4" fmla="*/ 142091 w 1643766"/>
              <a:gd name="connsiteY4" fmla="*/ 124275 h 1321409"/>
              <a:gd name="connsiteX5" fmla="*/ 162741 w 1643766"/>
              <a:gd name="connsiteY5" fmla="*/ 248168 h 1321409"/>
              <a:gd name="connsiteX0" fmla="*/ 167794 w 1679794"/>
              <a:gd name="connsiteY0" fmla="*/ 210329 h 1335192"/>
              <a:gd name="connsiteX1" fmla="*/ 85195 w 1679794"/>
              <a:gd name="connsiteY1" fmla="*/ 1325367 h 1335192"/>
              <a:gd name="connsiteX2" fmla="*/ 1613282 w 1679794"/>
              <a:gd name="connsiteY2" fmla="*/ 716226 h 1335192"/>
              <a:gd name="connsiteX3" fmla="*/ 1282885 w 1679794"/>
              <a:gd name="connsiteY3" fmla="*/ 45139 h 1335192"/>
              <a:gd name="connsiteX4" fmla="*/ 178119 w 1679794"/>
              <a:gd name="connsiteY4" fmla="*/ 138058 h 1335192"/>
              <a:gd name="connsiteX5" fmla="*/ 2596 w 1679794"/>
              <a:gd name="connsiteY5" fmla="*/ 757524 h 1335192"/>
              <a:gd name="connsiteX0" fmla="*/ 232147 w 1744147"/>
              <a:gd name="connsiteY0" fmla="*/ 210329 h 1325659"/>
              <a:gd name="connsiteX1" fmla="*/ 66949 w 1744147"/>
              <a:gd name="connsiteY1" fmla="*/ 788498 h 1325659"/>
              <a:gd name="connsiteX2" fmla="*/ 149548 w 1744147"/>
              <a:gd name="connsiteY2" fmla="*/ 1325367 h 1325659"/>
              <a:gd name="connsiteX3" fmla="*/ 1677635 w 1744147"/>
              <a:gd name="connsiteY3" fmla="*/ 716226 h 1325659"/>
              <a:gd name="connsiteX4" fmla="*/ 1347238 w 1744147"/>
              <a:gd name="connsiteY4" fmla="*/ 45139 h 1325659"/>
              <a:gd name="connsiteX5" fmla="*/ 242472 w 1744147"/>
              <a:gd name="connsiteY5" fmla="*/ 138058 h 1325659"/>
              <a:gd name="connsiteX6" fmla="*/ 66949 w 1744147"/>
              <a:gd name="connsiteY6" fmla="*/ 757524 h 1325659"/>
              <a:gd name="connsiteX0" fmla="*/ 167795 w 1638455"/>
              <a:gd name="connsiteY0" fmla="*/ 210329 h 1759128"/>
              <a:gd name="connsiteX1" fmla="*/ 2597 w 1638455"/>
              <a:gd name="connsiteY1" fmla="*/ 788498 h 1759128"/>
              <a:gd name="connsiteX2" fmla="*/ 715016 w 1638455"/>
              <a:gd name="connsiteY2" fmla="*/ 1758993 h 1759128"/>
              <a:gd name="connsiteX3" fmla="*/ 1613283 w 1638455"/>
              <a:gd name="connsiteY3" fmla="*/ 716226 h 1759128"/>
              <a:gd name="connsiteX4" fmla="*/ 1282886 w 1638455"/>
              <a:gd name="connsiteY4" fmla="*/ 45139 h 1759128"/>
              <a:gd name="connsiteX5" fmla="*/ 178120 w 1638455"/>
              <a:gd name="connsiteY5" fmla="*/ 138058 h 1759128"/>
              <a:gd name="connsiteX6" fmla="*/ 2597 w 1638455"/>
              <a:gd name="connsiteY6" fmla="*/ 757524 h 1759128"/>
              <a:gd name="connsiteX0" fmla="*/ 0 w 1801057"/>
              <a:gd name="connsiteY0" fmla="*/ 354871 h 1759128"/>
              <a:gd name="connsiteX1" fmla="*/ 165199 w 1801057"/>
              <a:gd name="connsiteY1" fmla="*/ 788498 h 1759128"/>
              <a:gd name="connsiteX2" fmla="*/ 877618 w 1801057"/>
              <a:gd name="connsiteY2" fmla="*/ 1758993 h 1759128"/>
              <a:gd name="connsiteX3" fmla="*/ 1775885 w 1801057"/>
              <a:gd name="connsiteY3" fmla="*/ 716226 h 1759128"/>
              <a:gd name="connsiteX4" fmla="*/ 1445488 w 1801057"/>
              <a:gd name="connsiteY4" fmla="*/ 45139 h 1759128"/>
              <a:gd name="connsiteX5" fmla="*/ 340722 w 1801057"/>
              <a:gd name="connsiteY5" fmla="*/ 138058 h 1759128"/>
              <a:gd name="connsiteX6" fmla="*/ 165199 w 1801057"/>
              <a:gd name="connsiteY6" fmla="*/ 757524 h 1759128"/>
              <a:gd name="connsiteX0" fmla="*/ 175523 w 1976580"/>
              <a:gd name="connsiteY0" fmla="*/ 338127 h 1742384"/>
              <a:gd name="connsiteX1" fmla="*/ 340722 w 1976580"/>
              <a:gd name="connsiteY1" fmla="*/ 771754 h 1742384"/>
              <a:gd name="connsiteX2" fmla="*/ 1053141 w 1976580"/>
              <a:gd name="connsiteY2" fmla="*/ 1742249 h 1742384"/>
              <a:gd name="connsiteX3" fmla="*/ 1951408 w 1976580"/>
              <a:gd name="connsiteY3" fmla="*/ 699482 h 1742384"/>
              <a:gd name="connsiteX4" fmla="*/ 1621011 w 1976580"/>
              <a:gd name="connsiteY4" fmla="*/ 28395 h 1742384"/>
              <a:gd name="connsiteX5" fmla="*/ 516245 w 1976580"/>
              <a:gd name="connsiteY5" fmla="*/ 121314 h 1742384"/>
              <a:gd name="connsiteX6" fmla="*/ 0 w 1976580"/>
              <a:gd name="connsiteY6" fmla="*/ 90341 h 1742384"/>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7" fmla="*/ 0 w 1801057"/>
              <a:gd name="connsiteY7" fmla="*/ 342889 h 1747146"/>
              <a:gd name="connsiteX0" fmla="*/ 1001 w 1802058"/>
              <a:gd name="connsiteY0" fmla="*/ 34288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342889 h 1747146"/>
              <a:gd name="connsiteX0" fmla="*/ 1001 w 1802058"/>
              <a:gd name="connsiteY0" fmla="*/ 87975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879759 h 1747146"/>
              <a:gd name="connsiteX0" fmla="*/ 0 w 1780407"/>
              <a:gd name="connsiteY0" fmla="*/ 332565 h 1747146"/>
              <a:gd name="connsiteX1" fmla="*/ 144549 w 1780407"/>
              <a:gd name="connsiteY1" fmla="*/ 776516 h 1747146"/>
              <a:gd name="connsiteX2" fmla="*/ 856968 w 1780407"/>
              <a:gd name="connsiteY2" fmla="*/ 1747011 h 1747146"/>
              <a:gd name="connsiteX3" fmla="*/ 1755235 w 1780407"/>
              <a:gd name="connsiteY3" fmla="*/ 704244 h 1747146"/>
              <a:gd name="connsiteX4" fmla="*/ 1424838 w 1780407"/>
              <a:gd name="connsiteY4" fmla="*/ 33157 h 1747146"/>
              <a:gd name="connsiteX5" fmla="*/ 320072 w 1780407"/>
              <a:gd name="connsiteY5" fmla="*/ 126076 h 1747146"/>
              <a:gd name="connsiteX6" fmla="*/ 0 w 1780407"/>
              <a:gd name="connsiteY6" fmla="*/ 332565 h 1747146"/>
              <a:gd name="connsiteX0" fmla="*/ 0 w 1780407"/>
              <a:gd name="connsiteY0" fmla="*/ 332565 h 1763397"/>
              <a:gd name="connsiteX1" fmla="*/ 144549 w 1780407"/>
              <a:gd name="connsiteY1" fmla="*/ 1292738 h 1763397"/>
              <a:gd name="connsiteX2" fmla="*/ 856968 w 1780407"/>
              <a:gd name="connsiteY2" fmla="*/ 1747011 h 1763397"/>
              <a:gd name="connsiteX3" fmla="*/ 1755235 w 1780407"/>
              <a:gd name="connsiteY3" fmla="*/ 704244 h 1763397"/>
              <a:gd name="connsiteX4" fmla="*/ 1424838 w 1780407"/>
              <a:gd name="connsiteY4" fmla="*/ 33157 h 1763397"/>
              <a:gd name="connsiteX5" fmla="*/ 320072 w 1780407"/>
              <a:gd name="connsiteY5" fmla="*/ 126076 h 1763397"/>
              <a:gd name="connsiteX6" fmla="*/ 0 w 1780407"/>
              <a:gd name="connsiteY6" fmla="*/ 332565 h 1763397"/>
              <a:gd name="connsiteX0" fmla="*/ 0 w 1780407"/>
              <a:gd name="connsiteY0" fmla="*/ 332565 h 1769716"/>
              <a:gd name="connsiteX1" fmla="*/ 144549 w 1780407"/>
              <a:gd name="connsiteY1" fmla="*/ 1292738 h 1769716"/>
              <a:gd name="connsiteX2" fmla="*/ 856968 w 1780407"/>
              <a:gd name="connsiteY2" fmla="*/ 1747011 h 1769716"/>
              <a:gd name="connsiteX3" fmla="*/ 1755235 w 1780407"/>
              <a:gd name="connsiteY3" fmla="*/ 704244 h 1769716"/>
              <a:gd name="connsiteX4" fmla="*/ 1424838 w 1780407"/>
              <a:gd name="connsiteY4" fmla="*/ 33157 h 1769716"/>
              <a:gd name="connsiteX5" fmla="*/ 320072 w 1780407"/>
              <a:gd name="connsiteY5" fmla="*/ 126076 h 1769716"/>
              <a:gd name="connsiteX6" fmla="*/ 0 w 1780407"/>
              <a:gd name="connsiteY6" fmla="*/ 332565 h 1769716"/>
              <a:gd name="connsiteX0" fmla="*/ 0 w 1780407"/>
              <a:gd name="connsiteY0" fmla="*/ 332565 h 1770380"/>
              <a:gd name="connsiteX1" fmla="*/ 144549 w 1780407"/>
              <a:gd name="connsiteY1" fmla="*/ 1292738 h 1770380"/>
              <a:gd name="connsiteX2" fmla="*/ 856968 w 1780407"/>
              <a:gd name="connsiteY2" fmla="*/ 1747011 h 1770380"/>
              <a:gd name="connsiteX3" fmla="*/ 1755235 w 1780407"/>
              <a:gd name="connsiteY3" fmla="*/ 704244 h 1770380"/>
              <a:gd name="connsiteX4" fmla="*/ 1424838 w 1780407"/>
              <a:gd name="connsiteY4" fmla="*/ 33157 h 1770380"/>
              <a:gd name="connsiteX5" fmla="*/ 320072 w 1780407"/>
              <a:gd name="connsiteY5" fmla="*/ 126076 h 1770380"/>
              <a:gd name="connsiteX6" fmla="*/ 0 w 1780407"/>
              <a:gd name="connsiteY6" fmla="*/ 332565 h 1770380"/>
              <a:gd name="connsiteX0" fmla="*/ 0 w 1751930"/>
              <a:gd name="connsiteY0" fmla="*/ 352362 h 1775716"/>
              <a:gd name="connsiteX1" fmla="*/ 144549 w 1751930"/>
              <a:gd name="connsiteY1" fmla="*/ 1312535 h 1775716"/>
              <a:gd name="connsiteX2" fmla="*/ 856968 w 1751930"/>
              <a:gd name="connsiteY2" fmla="*/ 1766808 h 1775716"/>
              <a:gd name="connsiteX3" fmla="*/ 1724260 w 1751930"/>
              <a:gd name="connsiteY3" fmla="*/ 1002801 h 1775716"/>
              <a:gd name="connsiteX4" fmla="*/ 1424838 w 1751930"/>
              <a:gd name="connsiteY4" fmla="*/ 52954 h 1775716"/>
              <a:gd name="connsiteX5" fmla="*/ 320072 w 1751930"/>
              <a:gd name="connsiteY5" fmla="*/ 145873 h 1775716"/>
              <a:gd name="connsiteX6" fmla="*/ 0 w 1751930"/>
              <a:gd name="connsiteY6" fmla="*/ 352362 h 1775716"/>
              <a:gd name="connsiteX0" fmla="*/ 217446 w 1649304"/>
              <a:gd name="connsiteY0" fmla="*/ 182496 h 1810581"/>
              <a:gd name="connsiteX1" fmla="*/ 41923 w 1649304"/>
              <a:gd name="connsiteY1" fmla="*/ 1349158 h 1810581"/>
              <a:gd name="connsiteX2" fmla="*/ 754342 w 1649304"/>
              <a:gd name="connsiteY2" fmla="*/ 1803431 h 1810581"/>
              <a:gd name="connsiteX3" fmla="*/ 1621634 w 1649304"/>
              <a:gd name="connsiteY3" fmla="*/ 1039424 h 1810581"/>
              <a:gd name="connsiteX4" fmla="*/ 1322212 w 1649304"/>
              <a:gd name="connsiteY4" fmla="*/ 89577 h 1810581"/>
              <a:gd name="connsiteX5" fmla="*/ 217446 w 1649304"/>
              <a:gd name="connsiteY5" fmla="*/ 182496 h 1810581"/>
              <a:gd name="connsiteX0" fmla="*/ 217446 w 2199039"/>
              <a:gd name="connsiteY0" fmla="*/ 138131 h 1799861"/>
              <a:gd name="connsiteX1" fmla="*/ 41923 w 2199039"/>
              <a:gd name="connsiteY1" fmla="*/ 1304793 h 1799861"/>
              <a:gd name="connsiteX2" fmla="*/ 754342 w 2199039"/>
              <a:gd name="connsiteY2" fmla="*/ 1759066 h 1799861"/>
              <a:gd name="connsiteX3" fmla="*/ 2189505 w 2199039"/>
              <a:gd name="connsiteY3" fmla="*/ 344620 h 1799861"/>
              <a:gd name="connsiteX4" fmla="*/ 1322212 w 2199039"/>
              <a:gd name="connsiteY4" fmla="*/ 45212 h 1799861"/>
              <a:gd name="connsiteX5" fmla="*/ 217446 w 2199039"/>
              <a:gd name="connsiteY5" fmla="*/ 138131 h 1799861"/>
              <a:gd name="connsiteX0" fmla="*/ 217446 w 2211359"/>
              <a:gd name="connsiteY0" fmla="*/ 138131 h 1774341"/>
              <a:gd name="connsiteX1" fmla="*/ 41923 w 2211359"/>
              <a:gd name="connsiteY1" fmla="*/ 1304793 h 1774341"/>
              <a:gd name="connsiteX2" fmla="*/ 754342 w 2211359"/>
              <a:gd name="connsiteY2" fmla="*/ 1759066 h 1774341"/>
              <a:gd name="connsiteX3" fmla="*/ 1848783 w 2211359"/>
              <a:gd name="connsiteY3" fmla="*/ 809220 h 1774341"/>
              <a:gd name="connsiteX4" fmla="*/ 2189505 w 2211359"/>
              <a:gd name="connsiteY4" fmla="*/ 344620 h 1774341"/>
              <a:gd name="connsiteX5" fmla="*/ 1322212 w 2211359"/>
              <a:gd name="connsiteY5" fmla="*/ 45212 h 1774341"/>
              <a:gd name="connsiteX6" fmla="*/ 217446 w 2211359"/>
              <a:gd name="connsiteY6" fmla="*/ 138131 h 1774341"/>
              <a:gd name="connsiteX0" fmla="*/ 217446 w 2205786"/>
              <a:gd name="connsiteY0" fmla="*/ 138131 h 1759073"/>
              <a:gd name="connsiteX1" fmla="*/ 41923 w 2205786"/>
              <a:gd name="connsiteY1" fmla="*/ 1304793 h 1759073"/>
              <a:gd name="connsiteX2" fmla="*/ 754342 w 2205786"/>
              <a:gd name="connsiteY2" fmla="*/ 1759066 h 1759073"/>
              <a:gd name="connsiteX3" fmla="*/ 1353188 w 2205786"/>
              <a:gd name="connsiteY3" fmla="*/ 1315117 h 1759073"/>
              <a:gd name="connsiteX4" fmla="*/ 1848783 w 2205786"/>
              <a:gd name="connsiteY4" fmla="*/ 809220 h 1759073"/>
              <a:gd name="connsiteX5" fmla="*/ 2189505 w 2205786"/>
              <a:gd name="connsiteY5" fmla="*/ 344620 h 1759073"/>
              <a:gd name="connsiteX6" fmla="*/ 1322212 w 2205786"/>
              <a:gd name="connsiteY6" fmla="*/ 45212 h 1759073"/>
              <a:gd name="connsiteX7" fmla="*/ 217446 w 2205786"/>
              <a:gd name="connsiteY7" fmla="*/ 138131 h 1759073"/>
              <a:gd name="connsiteX0" fmla="*/ 217446 w 2664376"/>
              <a:gd name="connsiteY0" fmla="*/ 138131 h 1759073"/>
              <a:gd name="connsiteX1" fmla="*/ 41923 w 2664376"/>
              <a:gd name="connsiteY1" fmla="*/ 1304793 h 1759073"/>
              <a:gd name="connsiteX2" fmla="*/ 754342 w 2664376"/>
              <a:gd name="connsiteY2" fmla="*/ 1759066 h 1759073"/>
              <a:gd name="connsiteX3" fmla="*/ 1353188 w 2664376"/>
              <a:gd name="connsiteY3" fmla="*/ 1315117 h 1759073"/>
              <a:gd name="connsiteX4" fmla="*/ 2633477 w 2664376"/>
              <a:gd name="connsiteY4" fmla="*/ 974411 h 1759073"/>
              <a:gd name="connsiteX5" fmla="*/ 2189505 w 2664376"/>
              <a:gd name="connsiteY5" fmla="*/ 344620 h 1759073"/>
              <a:gd name="connsiteX6" fmla="*/ 1322212 w 2664376"/>
              <a:gd name="connsiteY6" fmla="*/ 45212 h 1759073"/>
              <a:gd name="connsiteX7" fmla="*/ 217446 w 2664376"/>
              <a:gd name="connsiteY7" fmla="*/ 138131 h 175907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40867"/>
              <a:gd name="connsiteY0" fmla="*/ 138131 h 1826435"/>
              <a:gd name="connsiteX1" fmla="*/ 41923 w 2640867"/>
              <a:gd name="connsiteY1" fmla="*/ 1304793 h 1826435"/>
              <a:gd name="connsiteX2" fmla="*/ 754342 w 2640867"/>
              <a:gd name="connsiteY2" fmla="*/ 1759066 h 1826435"/>
              <a:gd name="connsiteX3" fmla="*/ 1859108 w 2640867"/>
              <a:gd name="connsiteY3" fmla="*/ 1790040 h 1826435"/>
              <a:gd name="connsiteX4" fmla="*/ 2633477 w 2640867"/>
              <a:gd name="connsiteY4" fmla="*/ 974411 h 1826435"/>
              <a:gd name="connsiteX5" fmla="*/ 2189505 w 2640867"/>
              <a:gd name="connsiteY5" fmla="*/ 344620 h 1826435"/>
              <a:gd name="connsiteX6" fmla="*/ 1322212 w 2640867"/>
              <a:gd name="connsiteY6" fmla="*/ 45212 h 1826435"/>
              <a:gd name="connsiteX7" fmla="*/ 217446 w 2640867"/>
              <a:gd name="connsiteY7" fmla="*/ 138131 h 1826435"/>
              <a:gd name="connsiteX0" fmla="*/ 42183 w 3312246"/>
              <a:gd name="connsiteY0" fmla="*/ 42247 h 2391314"/>
              <a:gd name="connsiteX1" fmla="*/ 713302 w 3312246"/>
              <a:gd name="connsiteY1" fmla="*/ 1869672 h 2391314"/>
              <a:gd name="connsiteX2" fmla="*/ 1425721 w 3312246"/>
              <a:gd name="connsiteY2" fmla="*/ 2323945 h 2391314"/>
              <a:gd name="connsiteX3" fmla="*/ 2530487 w 3312246"/>
              <a:gd name="connsiteY3" fmla="*/ 2354919 h 2391314"/>
              <a:gd name="connsiteX4" fmla="*/ 3304856 w 3312246"/>
              <a:gd name="connsiteY4" fmla="*/ 1539290 h 2391314"/>
              <a:gd name="connsiteX5" fmla="*/ 2860884 w 3312246"/>
              <a:gd name="connsiteY5" fmla="*/ 909499 h 2391314"/>
              <a:gd name="connsiteX6" fmla="*/ 1993591 w 3312246"/>
              <a:gd name="connsiteY6" fmla="*/ 610091 h 2391314"/>
              <a:gd name="connsiteX7" fmla="*/ 42183 w 3312246"/>
              <a:gd name="connsiteY7" fmla="*/ 42247 h 2391314"/>
              <a:gd name="connsiteX0" fmla="*/ 42183 w 3312246"/>
              <a:gd name="connsiteY0" fmla="*/ 72300 h 2421367"/>
              <a:gd name="connsiteX1" fmla="*/ 713302 w 3312246"/>
              <a:gd name="connsiteY1" fmla="*/ 1899725 h 2421367"/>
              <a:gd name="connsiteX2" fmla="*/ 1425721 w 3312246"/>
              <a:gd name="connsiteY2" fmla="*/ 2353998 h 2421367"/>
              <a:gd name="connsiteX3" fmla="*/ 2530487 w 3312246"/>
              <a:gd name="connsiteY3" fmla="*/ 2384972 h 2421367"/>
              <a:gd name="connsiteX4" fmla="*/ 3304856 w 3312246"/>
              <a:gd name="connsiteY4" fmla="*/ 1569343 h 2421367"/>
              <a:gd name="connsiteX5" fmla="*/ 2860884 w 3312246"/>
              <a:gd name="connsiteY5" fmla="*/ 939552 h 2421367"/>
              <a:gd name="connsiteX6" fmla="*/ 1993591 w 3312246"/>
              <a:gd name="connsiteY6" fmla="*/ 640144 h 2421367"/>
              <a:gd name="connsiteX7" fmla="*/ 1374098 w 3312246"/>
              <a:gd name="connsiteY7" fmla="*/ 392358 h 2421367"/>
              <a:gd name="connsiteX8" fmla="*/ 42183 w 3312246"/>
              <a:gd name="connsiteY8" fmla="*/ 72300 h 2421367"/>
              <a:gd name="connsiteX0" fmla="*/ 17559 w 3287622"/>
              <a:gd name="connsiteY0" fmla="*/ 213587 h 2562654"/>
              <a:gd name="connsiteX1" fmla="*/ 688678 w 3287622"/>
              <a:gd name="connsiteY1" fmla="*/ 2041012 h 2562654"/>
              <a:gd name="connsiteX2" fmla="*/ 1401097 w 3287622"/>
              <a:gd name="connsiteY2" fmla="*/ 2495285 h 2562654"/>
              <a:gd name="connsiteX3" fmla="*/ 2505863 w 3287622"/>
              <a:gd name="connsiteY3" fmla="*/ 2526259 h 2562654"/>
              <a:gd name="connsiteX4" fmla="*/ 3280232 w 3287622"/>
              <a:gd name="connsiteY4" fmla="*/ 1710630 h 2562654"/>
              <a:gd name="connsiteX5" fmla="*/ 2836260 w 3287622"/>
              <a:gd name="connsiteY5" fmla="*/ 1080839 h 2562654"/>
              <a:gd name="connsiteX6" fmla="*/ 1968967 w 3287622"/>
              <a:gd name="connsiteY6" fmla="*/ 781431 h 2562654"/>
              <a:gd name="connsiteX7" fmla="*/ 1432074 w 3287622"/>
              <a:gd name="connsiteY7" fmla="*/ 100019 h 2562654"/>
              <a:gd name="connsiteX8" fmla="*/ 17559 w 3287622"/>
              <a:gd name="connsiteY8" fmla="*/ 213587 h 2562654"/>
              <a:gd name="connsiteX0" fmla="*/ 1611 w 3271674"/>
              <a:gd name="connsiteY0" fmla="*/ 342749 h 2691816"/>
              <a:gd name="connsiteX1" fmla="*/ 672730 w 3271674"/>
              <a:gd name="connsiteY1" fmla="*/ 2170174 h 2691816"/>
              <a:gd name="connsiteX2" fmla="*/ 1385149 w 3271674"/>
              <a:gd name="connsiteY2" fmla="*/ 2624447 h 2691816"/>
              <a:gd name="connsiteX3" fmla="*/ 2489915 w 3271674"/>
              <a:gd name="connsiteY3" fmla="*/ 2655421 h 2691816"/>
              <a:gd name="connsiteX4" fmla="*/ 3264284 w 3271674"/>
              <a:gd name="connsiteY4" fmla="*/ 1839792 h 2691816"/>
              <a:gd name="connsiteX5" fmla="*/ 2820312 w 3271674"/>
              <a:gd name="connsiteY5" fmla="*/ 1210001 h 2691816"/>
              <a:gd name="connsiteX6" fmla="*/ 1953019 w 3271674"/>
              <a:gd name="connsiteY6" fmla="*/ 910593 h 2691816"/>
              <a:gd name="connsiteX7" fmla="*/ 1416126 w 3271674"/>
              <a:gd name="connsiteY7" fmla="*/ 229181 h 2691816"/>
              <a:gd name="connsiteX8" fmla="*/ 868905 w 3271674"/>
              <a:gd name="connsiteY8" fmla="*/ 2045 h 2691816"/>
              <a:gd name="connsiteX9" fmla="*/ 1611 w 3271674"/>
              <a:gd name="connsiteY9" fmla="*/ 342749 h 2691816"/>
              <a:gd name="connsiteX0" fmla="*/ 339515 w 3609578"/>
              <a:gd name="connsiteY0" fmla="*/ 342749 h 2691816"/>
              <a:gd name="connsiteX1" fmla="*/ 29769 w 3609578"/>
              <a:gd name="connsiteY1" fmla="*/ 931243 h 2691816"/>
              <a:gd name="connsiteX2" fmla="*/ 1010634 w 3609578"/>
              <a:gd name="connsiteY2" fmla="*/ 2170174 h 2691816"/>
              <a:gd name="connsiteX3" fmla="*/ 1723053 w 3609578"/>
              <a:gd name="connsiteY3" fmla="*/ 2624447 h 2691816"/>
              <a:gd name="connsiteX4" fmla="*/ 2827819 w 3609578"/>
              <a:gd name="connsiteY4" fmla="*/ 2655421 h 2691816"/>
              <a:gd name="connsiteX5" fmla="*/ 3602188 w 3609578"/>
              <a:gd name="connsiteY5" fmla="*/ 1839792 h 2691816"/>
              <a:gd name="connsiteX6" fmla="*/ 3158216 w 3609578"/>
              <a:gd name="connsiteY6" fmla="*/ 1210001 h 2691816"/>
              <a:gd name="connsiteX7" fmla="*/ 2290923 w 3609578"/>
              <a:gd name="connsiteY7" fmla="*/ 910593 h 2691816"/>
              <a:gd name="connsiteX8" fmla="*/ 1754030 w 3609578"/>
              <a:gd name="connsiteY8" fmla="*/ 229181 h 2691816"/>
              <a:gd name="connsiteX9" fmla="*/ 1206809 w 3609578"/>
              <a:gd name="connsiteY9" fmla="*/ 2045 h 2691816"/>
              <a:gd name="connsiteX10" fmla="*/ 339515 w 3609578"/>
              <a:gd name="connsiteY10" fmla="*/ 342749 h 2691816"/>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87 h 2689858"/>
              <a:gd name="connsiteX1" fmla="*/ 1062 w 3580871"/>
              <a:gd name="connsiteY1" fmla="*/ 929285 h 2689858"/>
              <a:gd name="connsiteX2" fmla="*/ 981927 w 3580871"/>
              <a:gd name="connsiteY2" fmla="*/ 2168216 h 2689858"/>
              <a:gd name="connsiteX3" fmla="*/ 1694346 w 3580871"/>
              <a:gd name="connsiteY3" fmla="*/ 2622489 h 2689858"/>
              <a:gd name="connsiteX4" fmla="*/ 2799112 w 3580871"/>
              <a:gd name="connsiteY4" fmla="*/ 2653463 h 2689858"/>
              <a:gd name="connsiteX5" fmla="*/ 3573481 w 3580871"/>
              <a:gd name="connsiteY5" fmla="*/ 1837834 h 2689858"/>
              <a:gd name="connsiteX6" fmla="*/ 3129509 w 3580871"/>
              <a:gd name="connsiteY6" fmla="*/ 1208043 h 2689858"/>
              <a:gd name="connsiteX7" fmla="*/ 2262216 w 3580871"/>
              <a:gd name="connsiteY7" fmla="*/ 908635 h 2689858"/>
              <a:gd name="connsiteX8" fmla="*/ 1725323 w 3580871"/>
              <a:gd name="connsiteY8" fmla="*/ 227223 h 2689858"/>
              <a:gd name="connsiteX9" fmla="*/ 1178102 w 3580871"/>
              <a:gd name="connsiteY9" fmla="*/ 87 h 2689858"/>
              <a:gd name="connsiteX0" fmla="*/ 1178102 w 3580871"/>
              <a:gd name="connsiteY0" fmla="*/ 0 h 2689771"/>
              <a:gd name="connsiteX1" fmla="*/ 1062 w 3580871"/>
              <a:gd name="connsiteY1" fmla="*/ 929198 h 2689771"/>
              <a:gd name="connsiteX2" fmla="*/ 981927 w 3580871"/>
              <a:gd name="connsiteY2" fmla="*/ 2168129 h 2689771"/>
              <a:gd name="connsiteX3" fmla="*/ 1694346 w 3580871"/>
              <a:gd name="connsiteY3" fmla="*/ 2622402 h 2689771"/>
              <a:gd name="connsiteX4" fmla="*/ 2799112 w 3580871"/>
              <a:gd name="connsiteY4" fmla="*/ 2653376 h 2689771"/>
              <a:gd name="connsiteX5" fmla="*/ 3573481 w 3580871"/>
              <a:gd name="connsiteY5" fmla="*/ 1837747 h 2689771"/>
              <a:gd name="connsiteX6" fmla="*/ 3129509 w 3580871"/>
              <a:gd name="connsiteY6" fmla="*/ 1207956 h 2689771"/>
              <a:gd name="connsiteX7" fmla="*/ 2262216 w 3580871"/>
              <a:gd name="connsiteY7" fmla="*/ 908548 h 2689771"/>
              <a:gd name="connsiteX8" fmla="*/ 1725323 w 3580871"/>
              <a:gd name="connsiteY8" fmla="*/ 227136 h 2689771"/>
              <a:gd name="connsiteX9" fmla="*/ 1178102 w 3580871"/>
              <a:gd name="connsiteY9" fmla="*/ 0 h 2689771"/>
              <a:gd name="connsiteX0" fmla="*/ 1201777 w 3604546"/>
              <a:gd name="connsiteY0" fmla="*/ 0 h 2689771"/>
              <a:gd name="connsiteX1" fmla="*/ 24737 w 3604546"/>
              <a:gd name="connsiteY1" fmla="*/ 929198 h 2689771"/>
              <a:gd name="connsiteX2" fmla="*/ 448059 w 3604546"/>
              <a:gd name="connsiteY2" fmla="*/ 1651908 h 2689771"/>
              <a:gd name="connsiteX3" fmla="*/ 1005602 w 3604546"/>
              <a:gd name="connsiteY3" fmla="*/ 2168129 h 2689771"/>
              <a:gd name="connsiteX4" fmla="*/ 1718021 w 3604546"/>
              <a:gd name="connsiteY4" fmla="*/ 2622402 h 2689771"/>
              <a:gd name="connsiteX5" fmla="*/ 2822787 w 3604546"/>
              <a:gd name="connsiteY5" fmla="*/ 2653376 h 2689771"/>
              <a:gd name="connsiteX6" fmla="*/ 3597156 w 3604546"/>
              <a:gd name="connsiteY6" fmla="*/ 1837747 h 2689771"/>
              <a:gd name="connsiteX7" fmla="*/ 3153184 w 3604546"/>
              <a:gd name="connsiteY7" fmla="*/ 1207956 h 2689771"/>
              <a:gd name="connsiteX8" fmla="*/ 2285891 w 3604546"/>
              <a:gd name="connsiteY8" fmla="*/ 908548 h 2689771"/>
              <a:gd name="connsiteX9" fmla="*/ 1748998 w 3604546"/>
              <a:gd name="connsiteY9" fmla="*/ 227136 h 2689771"/>
              <a:gd name="connsiteX10" fmla="*/ 1201777 w 3604546"/>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4899" h="2689771">
                <a:moveTo>
                  <a:pt x="1232130" y="0"/>
                </a:moveTo>
                <a:cubicBezTo>
                  <a:pt x="748579" y="3441"/>
                  <a:pt x="180710" y="653880"/>
                  <a:pt x="55090" y="929198"/>
                </a:cubicBezTo>
                <a:cubicBezTo>
                  <a:pt x="-70530" y="1204516"/>
                  <a:pt x="36162" y="1486718"/>
                  <a:pt x="199639" y="1693206"/>
                </a:cubicBezTo>
                <a:cubicBezTo>
                  <a:pt x="363117" y="1899695"/>
                  <a:pt x="777833" y="2013263"/>
                  <a:pt x="1035955" y="2168129"/>
                </a:cubicBezTo>
                <a:cubicBezTo>
                  <a:pt x="1294077" y="2322995"/>
                  <a:pt x="1445510" y="2541528"/>
                  <a:pt x="1748374" y="2622402"/>
                </a:cubicBezTo>
                <a:cubicBezTo>
                  <a:pt x="2051238" y="2703277"/>
                  <a:pt x="2598459" y="2708440"/>
                  <a:pt x="2853140" y="2653376"/>
                </a:cubicBezTo>
                <a:cubicBezTo>
                  <a:pt x="3107821" y="2598312"/>
                  <a:pt x="3570722" y="2154362"/>
                  <a:pt x="3627509" y="1837747"/>
                </a:cubicBezTo>
                <a:cubicBezTo>
                  <a:pt x="3684296" y="1521132"/>
                  <a:pt x="3402081" y="1362823"/>
                  <a:pt x="3183537" y="1207956"/>
                </a:cubicBezTo>
                <a:cubicBezTo>
                  <a:pt x="2964993" y="1053090"/>
                  <a:pt x="2550275" y="1072018"/>
                  <a:pt x="2316244" y="908548"/>
                </a:cubicBezTo>
                <a:cubicBezTo>
                  <a:pt x="2082213" y="745078"/>
                  <a:pt x="1965199" y="357912"/>
                  <a:pt x="1779351" y="227136"/>
                </a:cubicBezTo>
                <a:cubicBezTo>
                  <a:pt x="1593503" y="96360"/>
                  <a:pt x="1509183" y="6884"/>
                  <a:pt x="1232130" y="0"/>
                </a:cubicBezTo>
                <a:close/>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Oval 37"/>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2051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848600" cy="838200"/>
          </a:xfrm>
        </p:spPr>
        <p:txBody>
          <a:bodyPr/>
          <a:lstStyle/>
          <a:p>
            <a:r>
              <a:rPr lang="en-US" dirty="0">
                <a:sym typeface="Symbol" pitchFamily="18" charset="2"/>
              </a:rPr>
              <a:t>Alpha-Beta search on deep tree game</a:t>
            </a:r>
            <a:endParaRPr lang="en-US" dirty="0"/>
          </a:p>
        </p:txBody>
      </p:sp>
      <p:sp>
        <p:nvSpPr>
          <p:cNvPr id="3" name="Content Placeholder 2"/>
          <p:cNvSpPr>
            <a:spLocks noGrp="1"/>
          </p:cNvSpPr>
          <p:nvPr>
            <p:ph idx="1"/>
          </p:nvPr>
        </p:nvSpPr>
        <p:spPr/>
        <p:txBody>
          <a:bodyPr/>
          <a:lstStyle/>
          <a:p>
            <a:pPr marL="457200" indent="-457200">
              <a:lnSpc>
                <a:spcPct val="90000"/>
              </a:lnSpc>
              <a:buFont typeface="Arial" panose="020B0604020202020204" pitchFamily="34" charset="0"/>
              <a:buChar char="•"/>
            </a:pPr>
            <a:r>
              <a:rPr lang="en-US" sz="2000" dirty="0"/>
              <a:t>Alpha beta pruning works only for small problems (shallow tree).  </a:t>
            </a:r>
          </a:p>
          <a:p>
            <a:pPr marL="457200" indent="-457200">
              <a:lnSpc>
                <a:spcPct val="90000"/>
              </a:lnSpc>
              <a:buFont typeface="Arial" panose="020B0604020202020204" pitchFamily="34" charset="0"/>
              <a:buChar char="•"/>
            </a:pPr>
            <a:r>
              <a:rPr lang="en-US" sz="2000" dirty="0"/>
              <a:t>How can we apply alpha beta pruning to solve large problems? </a:t>
            </a:r>
          </a:p>
          <a:p>
            <a:pPr marL="457200" indent="-457200">
              <a:lnSpc>
                <a:spcPct val="90000"/>
              </a:lnSpc>
              <a:buFont typeface="Arial" panose="020B0604020202020204" pitchFamily="34" charset="0"/>
              <a:buChar char="•"/>
            </a:pPr>
            <a:endParaRPr lang="en-US" sz="2000" dirty="0"/>
          </a:p>
          <a:p>
            <a:pPr marL="457200" indent="-457200">
              <a:lnSpc>
                <a:spcPct val="90000"/>
              </a:lnSpc>
              <a:buFont typeface="Arial" panose="020B0604020202020204" pitchFamily="34" charset="0"/>
              <a:buChar char="•"/>
            </a:pPr>
            <a:r>
              <a:rPr lang="en-US" sz="2000" dirty="0"/>
              <a:t>Basic idea:  </a:t>
            </a:r>
            <a:r>
              <a:rPr lang="en-US" sz="2000" dirty="0">
                <a:solidFill>
                  <a:srgbClr val="0070C0"/>
                </a:solidFill>
              </a:rPr>
              <a:t>We cut the tree at a certain depth to limit the search for a tradeoff between computation cost and decision optimality.  </a:t>
            </a:r>
          </a:p>
          <a:p>
            <a:pPr marL="457200" indent="-457200">
              <a:lnSpc>
                <a:spcPct val="90000"/>
              </a:lnSpc>
              <a:buFont typeface="Arial" panose="020B0604020202020204" pitchFamily="34" charset="0"/>
              <a:buChar char="•"/>
            </a:pPr>
            <a:endParaRPr lang="en-US" sz="2000" dirty="0"/>
          </a:p>
          <a:p>
            <a:pPr marL="457200" indent="-457200">
              <a:lnSpc>
                <a:spcPct val="90000"/>
              </a:lnSpc>
              <a:buFont typeface="Arial" panose="020B0604020202020204" pitchFamily="34" charset="0"/>
              <a:buChar char="•"/>
            </a:pPr>
            <a:endParaRPr lang="en-US" sz="2000" dirty="0"/>
          </a:p>
          <a:p>
            <a:pPr marL="0" indent="0">
              <a:lnSpc>
                <a:spcPct val="90000"/>
              </a:lnSpc>
            </a:pPr>
            <a:endParaRPr lang="en-US" sz="2000" dirty="0"/>
          </a:p>
          <a:p>
            <a:pPr marL="0" indent="0" algn="ctr">
              <a:lnSpc>
                <a:spcPct val="90000"/>
              </a:lnSpc>
            </a:pPr>
            <a:r>
              <a:rPr lang="en-US" sz="2000" dirty="0"/>
              <a:t>Approach:  </a:t>
            </a:r>
            <a:r>
              <a:rPr lang="en-US" sz="2400" dirty="0">
                <a:solidFill>
                  <a:srgbClr val="FF0000"/>
                </a:solidFill>
              </a:rPr>
              <a:t>limited-depth </a:t>
            </a:r>
            <a:r>
              <a:rPr lang="en-US" sz="2400" dirty="0">
                <a:solidFill>
                  <a:srgbClr val="FF0000"/>
                </a:solidFill>
                <a:sym typeface="Symbol" pitchFamily="18" charset="2"/>
              </a:rPr>
              <a:t>alpha-beta </a:t>
            </a:r>
            <a:r>
              <a:rPr lang="en-US" sz="2400" dirty="0">
                <a:solidFill>
                  <a:srgbClr val="FF0000"/>
                </a:solidFill>
              </a:rPr>
              <a:t>search with heuristic function</a:t>
            </a:r>
            <a:r>
              <a:rPr lang="en-US" dirty="0"/>
              <a:t>.  </a:t>
            </a:r>
          </a:p>
          <a:p>
            <a:endParaRPr lang="en-US" dirty="0"/>
          </a:p>
        </p:txBody>
      </p:sp>
    </p:spTree>
    <p:extLst>
      <p:ext uri="{BB962C8B-B14F-4D97-AF65-F5344CB8AC3E}">
        <p14:creationId xmlns:p14="http://schemas.microsoft.com/office/powerpoint/2010/main" val="398532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077200" cy="609600"/>
          </a:xfrm>
        </p:spPr>
        <p:txBody>
          <a:bodyPr/>
          <a:lstStyle/>
          <a:p>
            <a:r>
              <a:rPr lang="en-US" sz="3200" dirty="0"/>
              <a:t>Limited-depth search with heuristic function </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000" dirty="0"/>
              <a:t>Step 1:  We cut off the game tree at a certain depth, </a:t>
            </a:r>
            <a:r>
              <a:rPr lang="en-US" sz="2000" i="1" dirty="0"/>
              <a:t>d</a:t>
            </a:r>
            <a:r>
              <a:rPr lang="en-US" sz="2000" dirty="0"/>
              <a:t>, called a </a:t>
            </a:r>
            <a:r>
              <a:rPr lang="en-US" sz="2000" i="1" dirty="0">
                <a:solidFill>
                  <a:srgbClr val="CC0000"/>
                </a:solidFill>
              </a:rPr>
              <a:t>d-ply search</a:t>
            </a:r>
            <a:r>
              <a:rPr lang="en-US" sz="2000" dirty="0"/>
              <a:t>.  </a:t>
            </a:r>
          </a:p>
          <a:p>
            <a:pPr marL="457200" indent="-457200">
              <a:buFont typeface="Arial" panose="020B0604020202020204" pitchFamily="34" charset="0"/>
              <a:buChar char="•"/>
            </a:pPr>
            <a:r>
              <a:rPr lang="en-US" sz="2000" dirty="0"/>
              <a:t>Step 2: For any </a:t>
            </a:r>
            <a:r>
              <a:rPr lang="en-US" sz="2000" u="sng" dirty="0">
                <a:solidFill>
                  <a:srgbClr val="FF0000"/>
                </a:solidFill>
              </a:rPr>
              <a:t>non-terminal states </a:t>
            </a:r>
            <a:r>
              <a:rPr lang="en-US" sz="2000" dirty="0"/>
              <a:t>at the depth </a:t>
            </a:r>
            <a:r>
              <a:rPr lang="en-US" sz="2000" i="1" dirty="0"/>
              <a:t>d</a:t>
            </a:r>
            <a:r>
              <a:rPr lang="en-US" sz="2000" dirty="0"/>
              <a:t>, we apply some heuristic function to </a:t>
            </a:r>
            <a:r>
              <a:rPr lang="en-US" sz="2000" u="sng" dirty="0"/>
              <a:t>estimate the success likelihood </a:t>
            </a:r>
            <a:r>
              <a:rPr lang="en-US" sz="2000" dirty="0"/>
              <a:t>(e.g., minimax value, the probability to win) of those states. </a:t>
            </a:r>
          </a:p>
          <a:p>
            <a:pPr marL="457200" indent="-457200">
              <a:buFont typeface="Arial" panose="020B0604020202020204" pitchFamily="34" charset="0"/>
              <a:buChar char="•"/>
            </a:pPr>
            <a:r>
              <a:rPr lang="en-US" sz="2000" dirty="0"/>
              <a:t>Step 3:  Apply alpha-beta pruning in the </a:t>
            </a:r>
            <a:r>
              <a:rPr lang="en-US" sz="2000" i="1" dirty="0">
                <a:solidFill>
                  <a:srgbClr val="CC0000"/>
                </a:solidFill>
              </a:rPr>
              <a:t>d-ply search</a:t>
            </a:r>
            <a:endParaRPr lang="en-US" sz="2000" dirty="0">
              <a:solidFill>
                <a:srgbClr val="CC0000"/>
              </a:solidFill>
            </a:endParaRPr>
          </a:p>
          <a:p>
            <a:pPr marL="457200" indent="-457200">
              <a:buFont typeface="Arial" panose="020B0604020202020204" pitchFamily="34" charset="0"/>
              <a:buChar char="•"/>
            </a:pPr>
            <a:endParaRPr lang="en-US" dirty="0"/>
          </a:p>
        </p:txBody>
      </p:sp>
      <p:sp>
        <p:nvSpPr>
          <p:cNvPr id="5" name="Rectangle 4"/>
          <p:cNvSpPr/>
          <p:nvPr/>
        </p:nvSpPr>
        <p:spPr>
          <a:xfrm>
            <a:off x="1386762" y="5796047"/>
            <a:ext cx="6858000" cy="590931"/>
          </a:xfrm>
          <a:prstGeom prst="rect">
            <a:avLst/>
          </a:prstGeom>
        </p:spPr>
        <p:txBody>
          <a:bodyPr wrap="square">
            <a:spAutoFit/>
          </a:bodyPr>
          <a:lstStyle/>
          <a:p>
            <a:pPr>
              <a:lnSpc>
                <a:spcPct val="90000"/>
              </a:lnSpc>
            </a:pPr>
            <a:r>
              <a:rPr lang="en-US" sz="1800" dirty="0">
                <a:solidFill>
                  <a:srgbClr val="FF0000"/>
                </a:solidFill>
              </a:rPr>
              <a:t>What would be a good heuristic to estimate the success likelihood of a </a:t>
            </a:r>
            <a:r>
              <a:rPr lang="en-US" sz="1800" u="sng" dirty="0">
                <a:solidFill>
                  <a:srgbClr val="FF0000"/>
                </a:solidFill>
              </a:rPr>
              <a:t>non-terminal states </a:t>
            </a:r>
            <a:r>
              <a:rPr lang="en-US" sz="1800" dirty="0">
                <a:solidFill>
                  <a:srgbClr val="FF0000"/>
                </a:solidFill>
              </a:rPr>
              <a:t>for chess?</a:t>
            </a:r>
            <a:endParaRPr lang="en-US" sz="1800" dirty="0">
              <a:solidFill>
                <a:srgbClr val="FF0000"/>
              </a:solidFill>
              <a:cs typeface="Times New Roman"/>
            </a:endParaRPr>
          </a:p>
        </p:txBody>
      </p:sp>
      <p:pic>
        <p:nvPicPr>
          <p:cNvPr id="6" name="Picture 5"/>
          <p:cNvPicPr>
            <a:picLocks noChangeAspect="1"/>
          </p:cNvPicPr>
          <p:nvPr/>
        </p:nvPicPr>
        <p:blipFill>
          <a:blip r:embed="rId3"/>
          <a:stretch>
            <a:fillRect/>
          </a:stretch>
        </p:blipFill>
        <p:spPr>
          <a:xfrm>
            <a:off x="5791200" y="3311579"/>
            <a:ext cx="2008681" cy="2008681"/>
          </a:xfrm>
          <a:prstGeom prst="rect">
            <a:avLst/>
          </a:prstGeom>
        </p:spPr>
      </p:pic>
      <p:pic>
        <p:nvPicPr>
          <p:cNvPr id="7" name="Picture 6"/>
          <p:cNvPicPr>
            <a:picLocks noChangeAspect="1"/>
          </p:cNvPicPr>
          <p:nvPr/>
        </p:nvPicPr>
        <p:blipFill>
          <a:blip r:embed="rId4"/>
          <a:stretch>
            <a:fillRect/>
          </a:stretch>
        </p:blipFill>
        <p:spPr>
          <a:xfrm>
            <a:off x="1066800" y="3471863"/>
            <a:ext cx="3935081" cy="1752600"/>
          </a:xfrm>
          <a:prstGeom prst="rect">
            <a:avLst/>
          </a:prstGeom>
        </p:spPr>
      </p:pic>
      <p:sp>
        <p:nvSpPr>
          <p:cNvPr id="8" name="TextBox 7"/>
          <p:cNvSpPr txBox="1"/>
          <p:nvPr/>
        </p:nvSpPr>
        <p:spPr>
          <a:xfrm>
            <a:off x="1662741" y="4348163"/>
            <a:ext cx="3276600" cy="381000"/>
          </a:xfrm>
          <a:prstGeom prst="rect">
            <a:avLst/>
          </a:prstGeom>
          <a:noFill/>
          <a:ln w="28575">
            <a:solidFill>
              <a:srgbClr val="FF0000"/>
            </a:solidFill>
          </a:ln>
        </p:spPr>
        <p:txBody>
          <a:bodyPr wrap="square" rtlCol="0">
            <a:spAutoFit/>
          </a:bodyPr>
          <a:lstStyle/>
          <a:p>
            <a:endParaRPr lang="en-US" dirty="0"/>
          </a:p>
        </p:txBody>
      </p:sp>
      <p:pic>
        <p:nvPicPr>
          <p:cNvPr id="4" name="Picture 3"/>
          <p:cNvPicPr>
            <a:picLocks noChangeAspect="1"/>
          </p:cNvPicPr>
          <p:nvPr/>
        </p:nvPicPr>
        <p:blipFill>
          <a:blip r:embed="rId5"/>
          <a:stretch>
            <a:fillRect/>
          </a:stretch>
        </p:blipFill>
        <p:spPr>
          <a:xfrm>
            <a:off x="476394" y="5338763"/>
            <a:ext cx="903457" cy="1138237"/>
          </a:xfrm>
          <a:prstGeom prst="rect">
            <a:avLst/>
          </a:prstGeom>
        </p:spPr>
      </p:pic>
    </p:spTree>
    <p:extLst>
      <p:ext uri="{BB962C8B-B14F-4D97-AF65-F5344CB8AC3E}">
        <p14:creationId xmlns:p14="http://schemas.microsoft.com/office/powerpoint/2010/main" val="265033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228600"/>
            <a:ext cx="8382000" cy="563562"/>
          </a:xfrm>
        </p:spPr>
        <p:txBody>
          <a:bodyPr/>
          <a:lstStyle/>
          <a:p>
            <a:r>
              <a:rPr lang="en-US" sz="3200" dirty="0"/>
              <a:t>Heuristic function </a:t>
            </a:r>
          </a:p>
        </p:txBody>
      </p:sp>
      <p:sp>
        <p:nvSpPr>
          <p:cNvPr id="15363" name="Rectangle 3"/>
          <p:cNvSpPr>
            <a:spLocks noGrp="1" noChangeArrowheads="1"/>
          </p:cNvSpPr>
          <p:nvPr>
            <p:ph idx="1"/>
          </p:nvPr>
        </p:nvSpPr>
        <p:spPr>
          <a:xfrm>
            <a:off x="533400" y="1066800"/>
            <a:ext cx="8382000" cy="4525963"/>
          </a:xfrm>
        </p:spPr>
        <p:txBody>
          <a:bodyPr/>
          <a:lstStyle/>
          <a:p>
            <a:pPr>
              <a:buFont typeface="Arial" panose="020B0604020202020204" pitchFamily="34" charset="0"/>
              <a:buChar char="•"/>
            </a:pPr>
            <a:r>
              <a:rPr lang="en-US" sz="2400" dirty="0"/>
              <a:t>A heuristic function could be as simple as a weighted sum of some features.</a:t>
            </a:r>
          </a:p>
          <a:p>
            <a:pPr marL="0" indent="0"/>
            <a:r>
              <a:rPr lang="en-US" sz="2400" b="1" i="1" dirty="0">
                <a:solidFill>
                  <a:srgbClr val="CC0099"/>
                </a:solidFill>
              </a:rPr>
              <a:t>                 h</a:t>
            </a:r>
            <a:r>
              <a:rPr lang="en-US" sz="2400" b="1" dirty="0">
                <a:solidFill>
                  <a:srgbClr val="CC0099"/>
                </a:solidFill>
              </a:rPr>
              <a:t>(</a:t>
            </a:r>
            <a:r>
              <a:rPr lang="en-US" sz="2400" b="1" i="1" dirty="0">
                <a:solidFill>
                  <a:srgbClr val="CC0099"/>
                </a:solidFill>
              </a:rPr>
              <a:t>s</a:t>
            </a:r>
            <a:r>
              <a:rPr lang="en-US" sz="2400" b="1" dirty="0">
                <a:solidFill>
                  <a:srgbClr val="CC0099"/>
                </a:solidFill>
              </a:rPr>
              <a:t>)</a:t>
            </a:r>
            <a:r>
              <a:rPr lang="en-US" sz="2400" b="1" i="1" dirty="0">
                <a:solidFill>
                  <a:srgbClr val="CC0099"/>
                </a:solidFill>
              </a:rPr>
              <a:t> = w</a:t>
            </a:r>
            <a:r>
              <a:rPr lang="en-US" sz="2400" b="1" baseline="-25000" dirty="0">
                <a:solidFill>
                  <a:srgbClr val="CC0099"/>
                </a:solidFill>
              </a:rPr>
              <a:t>1</a:t>
            </a:r>
            <a:r>
              <a:rPr lang="en-US" sz="2400" b="1" i="1" baseline="-25000" dirty="0">
                <a:solidFill>
                  <a:srgbClr val="CC0099"/>
                </a:solidFill>
              </a:rPr>
              <a:t> </a:t>
            </a:r>
            <a:r>
              <a:rPr lang="en-US" sz="2400" b="1" i="1" dirty="0">
                <a:solidFill>
                  <a:srgbClr val="CC0099"/>
                </a:solidFill>
              </a:rPr>
              <a:t>f</a:t>
            </a:r>
            <a:r>
              <a:rPr lang="en-US" sz="2400" b="1" baseline="-25000" dirty="0">
                <a:solidFill>
                  <a:srgbClr val="CC0099"/>
                </a:solidFill>
              </a:rPr>
              <a:t>1</a:t>
            </a:r>
            <a:r>
              <a:rPr lang="en-US" sz="2400" b="1" dirty="0">
                <a:solidFill>
                  <a:srgbClr val="CC0099"/>
                </a:solidFill>
              </a:rPr>
              <a:t>(</a:t>
            </a:r>
            <a:r>
              <a:rPr lang="en-US" sz="2400" b="1" i="1" dirty="0">
                <a:solidFill>
                  <a:srgbClr val="CC0099"/>
                </a:solidFill>
              </a:rPr>
              <a:t>s</a:t>
            </a:r>
            <a:r>
              <a:rPr lang="en-US" sz="2400" b="1" dirty="0">
                <a:solidFill>
                  <a:srgbClr val="CC0099"/>
                </a:solidFill>
              </a:rPr>
              <a:t>)</a:t>
            </a:r>
            <a:r>
              <a:rPr lang="en-US" sz="2400" b="1" i="1" dirty="0">
                <a:solidFill>
                  <a:srgbClr val="CC0099"/>
                </a:solidFill>
              </a:rPr>
              <a:t> + w</a:t>
            </a:r>
            <a:r>
              <a:rPr lang="en-US" sz="2400" b="1" baseline="-25000" dirty="0">
                <a:solidFill>
                  <a:srgbClr val="CC0099"/>
                </a:solidFill>
              </a:rPr>
              <a:t>2</a:t>
            </a:r>
            <a:r>
              <a:rPr lang="en-US" sz="2400" b="1" i="1" baseline="-25000" dirty="0">
                <a:solidFill>
                  <a:srgbClr val="CC0099"/>
                </a:solidFill>
              </a:rPr>
              <a:t> </a:t>
            </a:r>
            <a:r>
              <a:rPr lang="en-US" sz="2400" b="1" i="1" dirty="0">
                <a:solidFill>
                  <a:srgbClr val="CC0099"/>
                </a:solidFill>
              </a:rPr>
              <a:t>f</a:t>
            </a:r>
            <a:r>
              <a:rPr lang="en-US" sz="2400" b="1" baseline="-25000" dirty="0">
                <a:solidFill>
                  <a:srgbClr val="CC0099"/>
                </a:solidFill>
              </a:rPr>
              <a:t>2</a:t>
            </a:r>
            <a:r>
              <a:rPr lang="en-US" sz="2400" b="1" dirty="0">
                <a:solidFill>
                  <a:srgbClr val="CC0099"/>
                </a:solidFill>
              </a:rPr>
              <a:t>(</a:t>
            </a:r>
            <a:r>
              <a:rPr lang="en-US" sz="2400" b="1" i="1" dirty="0">
                <a:solidFill>
                  <a:srgbClr val="CC0099"/>
                </a:solidFill>
              </a:rPr>
              <a:t>s</a:t>
            </a:r>
            <a:r>
              <a:rPr lang="en-US" sz="2400" b="1" dirty="0">
                <a:solidFill>
                  <a:srgbClr val="CC0099"/>
                </a:solidFill>
              </a:rPr>
              <a:t>)</a:t>
            </a:r>
            <a:r>
              <a:rPr lang="en-US" sz="2400" b="1" i="1" dirty="0">
                <a:solidFill>
                  <a:srgbClr val="CC0099"/>
                </a:solidFill>
              </a:rPr>
              <a:t> + … + </a:t>
            </a:r>
            <a:r>
              <a:rPr lang="en-US" sz="2400" b="1" i="1" dirty="0" err="1">
                <a:solidFill>
                  <a:srgbClr val="CC0099"/>
                </a:solidFill>
              </a:rPr>
              <a:t>w</a:t>
            </a:r>
            <a:r>
              <a:rPr lang="en-US" sz="2400" b="1" i="1" baseline="-25000" dirty="0" err="1">
                <a:solidFill>
                  <a:srgbClr val="CC0099"/>
                </a:solidFill>
              </a:rPr>
              <a:t>n</a:t>
            </a:r>
            <a:r>
              <a:rPr lang="en-US" sz="2400" b="1" i="1" baseline="-25000" dirty="0">
                <a:solidFill>
                  <a:srgbClr val="CC0099"/>
                </a:solidFill>
              </a:rPr>
              <a:t> </a:t>
            </a:r>
            <a:r>
              <a:rPr lang="en-US" sz="2400" b="1" i="1" dirty="0" err="1">
                <a:solidFill>
                  <a:srgbClr val="CC0099"/>
                </a:solidFill>
              </a:rPr>
              <a:t>f</a:t>
            </a:r>
            <a:r>
              <a:rPr lang="en-US" sz="2400" b="1" i="1" baseline="-25000" dirty="0" err="1">
                <a:solidFill>
                  <a:srgbClr val="CC0099"/>
                </a:solidFill>
              </a:rPr>
              <a:t>n</a:t>
            </a:r>
            <a:r>
              <a:rPr lang="en-US" sz="2400" b="1" dirty="0">
                <a:solidFill>
                  <a:srgbClr val="CC0099"/>
                </a:solidFill>
              </a:rPr>
              <a:t>(</a:t>
            </a:r>
            <a:r>
              <a:rPr lang="en-US" sz="2400" b="1" i="1" dirty="0">
                <a:solidFill>
                  <a:srgbClr val="CC0099"/>
                </a:solidFill>
              </a:rPr>
              <a:t>s</a:t>
            </a:r>
            <a:r>
              <a:rPr lang="en-US" sz="2400" b="1" dirty="0">
                <a:solidFill>
                  <a:srgbClr val="CC0099"/>
                </a:solidFill>
              </a:rPr>
              <a:t>)</a:t>
            </a:r>
            <a:endParaRPr lang="en-US" sz="2400" dirty="0"/>
          </a:p>
          <a:p>
            <a:pPr marL="0" indent="0"/>
            <a:endParaRPr lang="en-US" sz="2400" dirty="0"/>
          </a:p>
          <a:p>
            <a:pPr>
              <a:buFont typeface="Arial" panose="020B0604020202020204" pitchFamily="34" charset="0"/>
              <a:buChar char="•"/>
            </a:pPr>
            <a:r>
              <a:rPr lang="en-US" sz="2400" dirty="0"/>
              <a:t>Each feature:</a:t>
            </a:r>
          </a:p>
          <a:p>
            <a:pPr lvl="1">
              <a:buFont typeface="Arial" panose="020B0604020202020204" pitchFamily="34" charset="0"/>
              <a:buChar char="•"/>
            </a:pPr>
            <a:r>
              <a:rPr lang="en-US" b="1" i="1" dirty="0">
                <a:solidFill>
                  <a:srgbClr val="CC0099"/>
                </a:solidFill>
              </a:rPr>
              <a:t> </a:t>
            </a:r>
            <a:r>
              <a:rPr lang="en-US" b="1" i="1" dirty="0" err="1">
                <a:solidFill>
                  <a:srgbClr val="CC0099"/>
                </a:solidFill>
              </a:rPr>
              <a:t>f</a:t>
            </a:r>
            <a:r>
              <a:rPr lang="en-US" b="1" i="1" baseline="-25000" dirty="0" err="1">
                <a:solidFill>
                  <a:srgbClr val="CC0099"/>
                </a:solidFill>
              </a:rPr>
              <a:t>k</a:t>
            </a:r>
            <a:r>
              <a:rPr lang="en-US" b="1" dirty="0">
                <a:solidFill>
                  <a:srgbClr val="CC0099"/>
                </a:solidFill>
              </a:rPr>
              <a:t>(</a:t>
            </a:r>
            <a:r>
              <a:rPr lang="en-US" b="1" i="1" dirty="0">
                <a:solidFill>
                  <a:srgbClr val="CC0099"/>
                </a:solidFill>
              </a:rPr>
              <a:t>s</a:t>
            </a:r>
            <a:r>
              <a:rPr lang="en-US" b="1" dirty="0">
                <a:solidFill>
                  <a:srgbClr val="CC0099"/>
                </a:solidFill>
              </a:rPr>
              <a:t>)</a:t>
            </a:r>
            <a:r>
              <a:rPr lang="en-US" dirty="0"/>
              <a:t> is the advantage in terms of a piece, e.g.,  </a:t>
            </a:r>
            <a:r>
              <a:rPr lang="en-US" b="1" i="1" dirty="0">
                <a:solidFill>
                  <a:srgbClr val="CC0099"/>
                </a:solidFill>
              </a:rPr>
              <a:t>f</a:t>
            </a:r>
            <a:r>
              <a:rPr lang="en-US" b="1" i="1" baseline="-25000" dirty="0">
                <a:solidFill>
                  <a:srgbClr val="CC0099"/>
                </a:solidFill>
              </a:rPr>
              <a:t>1</a:t>
            </a:r>
            <a:r>
              <a:rPr lang="en-US" b="1" dirty="0">
                <a:solidFill>
                  <a:srgbClr val="CC0099"/>
                </a:solidFill>
              </a:rPr>
              <a:t>(</a:t>
            </a:r>
            <a:r>
              <a:rPr lang="en-US" b="1" i="1" dirty="0">
                <a:solidFill>
                  <a:srgbClr val="CC0099"/>
                </a:solidFill>
              </a:rPr>
              <a:t>s</a:t>
            </a:r>
            <a:r>
              <a:rPr lang="en-US" b="1" dirty="0">
                <a:solidFill>
                  <a:srgbClr val="CC0099"/>
                </a:solidFill>
              </a:rPr>
              <a:t>)</a:t>
            </a:r>
            <a:r>
              <a:rPr lang="en-US" dirty="0"/>
              <a:t> = (number of white queens)−(number of black queens)</a:t>
            </a:r>
          </a:p>
          <a:p>
            <a:pPr lvl="1">
              <a:buFont typeface="Arial" panose="020B0604020202020204" pitchFamily="34" charset="0"/>
              <a:buChar char="•"/>
            </a:pPr>
            <a:endParaRPr lang="en-US" b="1" i="1" dirty="0">
              <a:solidFill>
                <a:srgbClr val="CC0099"/>
              </a:solidFill>
            </a:endParaRPr>
          </a:p>
          <a:p>
            <a:pPr lvl="1">
              <a:buFont typeface="Arial" panose="020B0604020202020204" pitchFamily="34" charset="0"/>
              <a:buChar char="•"/>
            </a:pPr>
            <a:endParaRPr lang="en-US" b="1" i="1" dirty="0">
              <a:solidFill>
                <a:srgbClr val="CC0099"/>
              </a:solidFill>
            </a:endParaRPr>
          </a:p>
          <a:p>
            <a:pPr lvl="1">
              <a:buFont typeface="Arial" panose="020B0604020202020204" pitchFamily="34" charset="0"/>
              <a:buChar char="•"/>
            </a:pPr>
            <a:endParaRPr lang="en-US" b="1" i="1" dirty="0">
              <a:solidFill>
                <a:srgbClr val="CC0099"/>
              </a:solidFill>
            </a:endParaRPr>
          </a:p>
          <a:p>
            <a:pPr lvl="1">
              <a:buFont typeface="Arial" panose="020B0604020202020204" pitchFamily="34" charset="0"/>
              <a:buChar char="•"/>
            </a:pPr>
            <a:endParaRPr lang="en-US" b="1" i="1" dirty="0">
              <a:solidFill>
                <a:srgbClr val="CC0099"/>
              </a:solidFill>
            </a:endParaRPr>
          </a:p>
          <a:p>
            <a:pPr lvl="1">
              <a:buFont typeface="Arial" panose="020B0604020202020204" pitchFamily="34" charset="0"/>
              <a:buChar char="•"/>
            </a:pPr>
            <a:endParaRPr lang="en-US" b="1" i="1" dirty="0">
              <a:solidFill>
                <a:srgbClr val="CC0099"/>
              </a:solidFill>
            </a:endParaRPr>
          </a:p>
          <a:p>
            <a:pPr lvl="1">
              <a:buFont typeface="Arial" panose="020B0604020202020204" pitchFamily="34" charset="0"/>
              <a:buChar char="•"/>
            </a:pPr>
            <a:endParaRPr lang="en-US" b="1" i="1" dirty="0">
              <a:solidFill>
                <a:srgbClr val="CC0099"/>
              </a:solidFill>
            </a:endParaRPr>
          </a:p>
          <a:p>
            <a:pPr lvl="1">
              <a:buFont typeface="Arial" panose="020B0604020202020204" pitchFamily="34" charset="0"/>
              <a:buChar char="•"/>
            </a:pPr>
            <a:r>
              <a:rPr lang="en-US" b="1" i="1" dirty="0" err="1">
                <a:solidFill>
                  <a:srgbClr val="CC0099"/>
                </a:solidFill>
              </a:rPr>
              <a:t>w</a:t>
            </a:r>
            <a:r>
              <a:rPr lang="en-US" b="1" i="1" baseline="-25000" dirty="0" err="1">
                <a:solidFill>
                  <a:srgbClr val="CC0099"/>
                </a:solidFill>
              </a:rPr>
              <a:t>k</a:t>
            </a:r>
            <a:r>
              <a:rPr lang="en-US" dirty="0"/>
              <a:t> is the relative value of a piece (pawn = 1, knight = 3, rook = 5, queen = 9). </a:t>
            </a:r>
          </a:p>
          <a:p>
            <a:pPr lvl="1">
              <a:buFont typeface="Arial" panose="020B0604020202020204" pitchFamily="34" charset="0"/>
              <a:buChar char="•"/>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p:txBody>
      </p:sp>
      <p:pic>
        <p:nvPicPr>
          <p:cNvPr id="2" name="Picture 1"/>
          <p:cNvPicPr>
            <a:picLocks noChangeAspect="1"/>
          </p:cNvPicPr>
          <p:nvPr/>
        </p:nvPicPr>
        <p:blipFill>
          <a:blip r:embed="rId3"/>
          <a:stretch>
            <a:fillRect/>
          </a:stretch>
        </p:blipFill>
        <p:spPr>
          <a:xfrm>
            <a:off x="2209800" y="4038600"/>
            <a:ext cx="5159581" cy="1622668"/>
          </a:xfrm>
          <a:prstGeom prst="rect">
            <a:avLst/>
          </a:prstGeom>
        </p:spPr>
      </p:pic>
    </p:spTree>
    <p:extLst>
      <p:ext uri="{BB962C8B-B14F-4D97-AF65-F5344CB8AC3E}">
        <p14:creationId xmlns:p14="http://schemas.microsoft.com/office/powerpoint/2010/main" val="389609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3">
                                            <p:txEl>
                                              <p:pRg st="1" end="1"/>
                                            </p:txEl>
                                          </p:spTgt>
                                        </p:tgtEl>
                                        <p:attrNameLst>
                                          <p:attrName>style.visibility</p:attrName>
                                        </p:attrNameLst>
                                      </p:cBhvr>
                                      <p:to>
                                        <p:strVal val="visible"/>
                                      </p:to>
                                    </p:set>
                                    <p:anim calcmode="lin" valueType="num">
                                      <p:cBhvr additive="base">
                                        <p:cTn id="13" dur="500" fill="hold"/>
                                        <p:tgtEl>
                                          <p:spTgt spid="153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anim calcmode="lin" valueType="num">
                                      <p:cBhvr additive="base">
                                        <p:cTn id="19" dur="500" fill="hold"/>
                                        <p:tgtEl>
                                          <p:spTgt spid="1536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363">
                                            <p:txEl>
                                              <p:pRg st="4" end="4"/>
                                            </p:txEl>
                                          </p:spTgt>
                                        </p:tgtEl>
                                        <p:attrNameLst>
                                          <p:attrName>style.visibility</p:attrName>
                                        </p:attrNameLst>
                                      </p:cBhvr>
                                      <p:to>
                                        <p:strVal val="visible"/>
                                      </p:to>
                                    </p:set>
                                    <p:anim calcmode="lin" valueType="num">
                                      <p:cBhvr additive="base">
                                        <p:cTn id="25" dur="500" fill="hold"/>
                                        <p:tgtEl>
                                          <p:spTgt spid="1536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3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363">
                                            <p:txEl>
                                              <p:pRg st="11" end="11"/>
                                            </p:txEl>
                                          </p:spTgt>
                                        </p:tgtEl>
                                        <p:attrNameLst>
                                          <p:attrName>style.visibility</p:attrName>
                                        </p:attrNameLst>
                                      </p:cBhvr>
                                      <p:to>
                                        <p:strVal val="visible"/>
                                      </p:to>
                                    </p:set>
                                    <p:anim calcmode="lin" valueType="num">
                                      <p:cBhvr additive="base">
                                        <p:cTn id="37" dur="500" fill="hold"/>
                                        <p:tgtEl>
                                          <p:spTgt spid="15363">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36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Limited-depth search with heuristic function </a:t>
            </a:r>
          </a:p>
        </p:txBody>
      </p:sp>
      <p:pic>
        <p:nvPicPr>
          <p:cNvPr id="4" name="Content Placeholder 3"/>
          <p:cNvPicPr>
            <a:picLocks noGrp="1" noChangeAspect="1"/>
          </p:cNvPicPr>
          <p:nvPr>
            <p:ph idx="1"/>
          </p:nvPr>
        </p:nvPicPr>
        <p:blipFill>
          <a:blip r:embed="rId2"/>
          <a:stretch>
            <a:fillRect/>
          </a:stretch>
        </p:blipFill>
        <p:spPr>
          <a:xfrm>
            <a:off x="1600200" y="2362200"/>
            <a:ext cx="6181410" cy="2601796"/>
          </a:xfrm>
          <a:prstGeom prst="rect">
            <a:avLst/>
          </a:prstGeom>
        </p:spPr>
      </p:pic>
    </p:spTree>
    <p:extLst>
      <p:ext uri="{BB962C8B-B14F-4D97-AF65-F5344CB8AC3E}">
        <p14:creationId xmlns:p14="http://schemas.microsoft.com/office/powerpoint/2010/main" val="24418676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001000" cy="838200"/>
          </a:xfrm>
        </p:spPr>
        <p:txBody>
          <a:bodyPr/>
          <a:lstStyle/>
          <a:p>
            <a:r>
              <a:rPr lang="en-US" sz="3200" dirty="0"/>
              <a:t>Limited-depth search with heuristic function </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000" dirty="0"/>
              <a:t>Deep Blue was a chess-playing agent developed by IBM.</a:t>
            </a:r>
          </a:p>
          <a:p>
            <a:pPr lvl="1">
              <a:buFont typeface="Arial" panose="020B0604020202020204" pitchFamily="34" charset="0"/>
              <a:buChar char="•"/>
            </a:pPr>
            <a:r>
              <a:rPr lang="en-US" sz="1600" dirty="0"/>
              <a:t>Mainly based on </a:t>
            </a:r>
            <a:r>
              <a:rPr lang="en-US" sz="1600" dirty="0">
                <a:solidFill>
                  <a:srgbClr val="FF0000"/>
                </a:solidFill>
              </a:rPr>
              <a:t>limited-depth </a:t>
            </a:r>
            <a:r>
              <a:rPr lang="en-US" sz="1600" dirty="0">
                <a:solidFill>
                  <a:srgbClr val="FF0000"/>
                </a:solidFill>
                <a:sym typeface="Symbol" pitchFamily="18" charset="2"/>
              </a:rPr>
              <a:t>alpha-beta </a:t>
            </a:r>
            <a:r>
              <a:rPr lang="en-US" sz="1600" dirty="0">
                <a:solidFill>
                  <a:srgbClr val="FF0000"/>
                </a:solidFill>
              </a:rPr>
              <a:t>search with heuristic function</a:t>
            </a:r>
            <a:r>
              <a:rPr lang="en-US" sz="1600" dirty="0"/>
              <a:t>.  </a:t>
            </a:r>
          </a:p>
          <a:p>
            <a:pPr lvl="1">
              <a:buFont typeface="Arial" panose="020B0604020202020204" pitchFamily="34" charset="0"/>
              <a:buChar char="•"/>
            </a:pPr>
            <a:r>
              <a:rPr lang="en-US" sz="1600" dirty="0"/>
              <a:t>Searches 200 million states per second, uses very sophisticated heuristic function, and performs search </a:t>
            </a:r>
            <a:r>
              <a:rPr lang="en-US" sz="1600" dirty="0">
                <a:solidFill>
                  <a:srgbClr val="FF0000"/>
                </a:solidFill>
              </a:rPr>
              <a:t>up to 40 ply</a:t>
            </a:r>
            <a:r>
              <a:rPr lang="en-US" sz="1600" dirty="0"/>
              <a:t>.</a:t>
            </a:r>
          </a:p>
          <a:p>
            <a:pPr marL="457200" lvl="1" indent="0">
              <a:buNone/>
            </a:pPr>
            <a:endParaRPr lang="en-US" sz="1600" dirty="0"/>
          </a:p>
          <a:p>
            <a:pPr marL="457200" lvl="1" indent="0">
              <a:buNone/>
            </a:pPr>
            <a:endParaRPr lang="en-US" sz="1600" dirty="0"/>
          </a:p>
          <a:p>
            <a:pPr>
              <a:buFont typeface="Arial" panose="020B0604020202020204" pitchFamily="34" charset="0"/>
              <a:buChar char="•"/>
            </a:pPr>
            <a:r>
              <a:rPr lang="en-US" sz="2000" dirty="0"/>
              <a:t>Deep Blue beat human world champion Gary Kasparov in a six-game match in 1997. </a:t>
            </a:r>
          </a:p>
        </p:txBody>
      </p:sp>
      <p:pic>
        <p:nvPicPr>
          <p:cNvPr id="4" name="Picture 3"/>
          <p:cNvPicPr>
            <a:picLocks noChangeAspect="1"/>
          </p:cNvPicPr>
          <p:nvPr/>
        </p:nvPicPr>
        <p:blipFill>
          <a:blip r:embed="rId2"/>
          <a:stretch>
            <a:fillRect/>
          </a:stretch>
        </p:blipFill>
        <p:spPr>
          <a:xfrm>
            <a:off x="3048000" y="3810000"/>
            <a:ext cx="3513539" cy="2549687"/>
          </a:xfrm>
          <a:prstGeom prst="rect">
            <a:avLst/>
          </a:prstGeom>
        </p:spPr>
      </p:pic>
    </p:spTree>
    <p:extLst>
      <p:ext uri="{BB962C8B-B14F-4D97-AF65-F5344CB8AC3E}">
        <p14:creationId xmlns:p14="http://schemas.microsoft.com/office/powerpoint/2010/main" val="4114707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z="2800" dirty="0"/>
              <a:t>Minimax alpha-beta pruning implementation</a:t>
            </a:r>
          </a:p>
        </p:txBody>
      </p:sp>
    </p:spTree>
    <p:extLst>
      <p:ext uri="{BB962C8B-B14F-4D97-AF65-F5344CB8AC3E}">
        <p14:creationId xmlns:p14="http://schemas.microsoft.com/office/powerpoint/2010/main" val="25668197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minimax search</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000" dirty="0"/>
              <a:t>Most game-playing AIs (Deep Blue) in the past are </a:t>
            </a:r>
            <a:r>
              <a:rPr lang="en-US" sz="2000" dirty="0">
                <a:solidFill>
                  <a:srgbClr val="CC0000"/>
                </a:solidFill>
              </a:rPr>
              <a:t>based on game tree search</a:t>
            </a:r>
            <a:r>
              <a:rPr lang="en-US" sz="2000" dirty="0"/>
              <a:t> we learned in this lecture. </a:t>
            </a:r>
          </a:p>
          <a:p>
            <a:pPr marL="457200" indent="-457200">
              <a:buFont typeface="Arial" panose="020B0604020202020204" pitchFamily="34" charset="0"/>
              <a:buChar char="•"/>
            </a:pPr>
            <a:r>
              <a:rPr lang="en-US" sz="2000" dirty="0"/>
              <a:t>However, today’s game AIs (e.g., </a:t>
            </a:r>
            <a:r>
              <a:rPr lang="en-US" sz="2000" dirty="0" err="1"/>
              <a:t>AlphaGo</a:t>
            </a:r>
            <a:r>
              <a:rPr lang="en-US" sz="2000" dirty="0"/>
              <a:t>) </a:t>
            </a:r>
            <a:r>
              <a:rPr lang="en-US" sz="2000" dirty="0">
                <a:solidFill>
                  <a:srgbClr val="CC0000"/>
                </a:solidFill>
              </a:rPr>
              <a:t>rely less on tree search and more on knowledge</a:t>
            </a:r>
            <a:r>
              <a:rPr lang="en-US" sz="2000" dirty="0"/>
              <a:t> (machine learning). </a:t>
            </a:r>
          </a:p>
        </p:txBody>
      </p:sp>
      <p:pic>
        <p:nvPicPr>
          <p:cNvPr id="5" name="Picture 4"/>
          <p:cNvPicPr>
            <a:picLocks noChangeAspect="1"/>
          </p:cNvPicPr>
          <p:nvPr/>
        </p:nvPicPr>
        <p:blipFill>
          <a:blip r:embed="rId2"/>
          <a:stretch>
            <a:fillRect/>
          </a:stretch>
        </p:blipFill>
        <p:spPr>
          <a:xfrm>
            <a:off x="2523371" y="3276600"/>
            <a:ext cx="4097257" cy="2526983"/>
          </a:xfrm>
          <a:prstGeom prst="rect">
            <a:avLst/>
          </a:prstGeom>
        </p:spPr>
      </p:pic>
    </p:spTree>
    <p:extLst>
      <p:ext uri="{BB962C8B-B14F-4D97-AF65-F5344CB8AC3E}">
        <p14:creationId xmlns:p14="http://schemas.microsoft.com/office/powerpoint/2010/main" val="5934689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AlphaGo (an AI from Google)</a:t>
            </a:r>
          </a:p>
        </p:txBody>
      </p:sp>
      <p:pic>
        <p:nvPicPr>
          <p:cNvPr id="4" name="Content Placeholder 3"/>
          <p:cNvPicPr>
            <a:picLocks noGrp="1" noChangeAspect="1"/>
          </p:cNvPicPr>
          <p:nvPr>
            <p:ph idx="1"/>
          </p:nvPr>
        </p:nvPicPr>
        <p:blipFill>
          <a:blip r:embed="rId2"/>
          <a:stretch>
            <a:fillRect/>
          </a:stretch>
        </p:blipFill>
        <p:spPr>
          <a:xfrm>
            <a:off x="838200" y="1905000"/>
            <a:ext cx="5088134" cy="3557220"/>
          </a:xfrm>
          <a:prstGeom prst="rect">
            <a:avLst/>
          </a:prstGeom>
        </p:spPr>
      </p:pic>
      <p:pic>
        <p:nvPicPr>
          <p:cNvPr id="6" name="Picture 5"/>
          <p:cNvPicPr>
            <a:picLocks noChangeAspect="1"/>
          </p:cNvPicPr>
          <p:nvPr/>
        </p:nvPicPr>
        <p:blipFill>
          <a:blip r:embed="rId3"/>
          <a:stretch>
            <a:fillRect/>
          </a:stretch>
        </p:blipFill>
        <p:spPr>
          <a:xfrm>
            <a:off x="6440546" y="2743200"/>
            <a:ext cx="2017654" cy="1991314"/>
          </a:xfrm>
          <a:prstGeom prst="rect">
            <a:avLst/>
          </a:prstGeom>
        </p:spPr>
      </p:pic>
    </p:spTree>
    <p:extLst>
      <p:ext uri="{BB962C8B-B14F-4D97-AF65-F5344CB8AC3E}">
        <p14:creationId xmlns:p14="http://schemas.microsoft.com/office/powerpoint/2010/main" val="39896941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AlphaGo</a:t>
            </a:r>
            <a:endParaRPr lang="en-US" dirty="0"/>
          </a:p>
        </p:txBody>
      </p:sp>
      <p:pic>
        <p:nvPicPr>
          <p:cNvPr id="4" name="Content Placeholder 3"/>
          <p:cNvPicPr>
            <a:picLocks noGrp="1" noChangeAspect="1"/>
          </p:cNvPicPr>
          <p:nvPr>
            <p:ph idx="1"/>
          </p:nvPr>
        </p:nvPicPr>
        <p:blipFill>
          <a:blip r:embed="rId2"/>
          <a:stretch>
            <a:fillRect/>
          </a:stretch>
        </p:blipFill>
        <p:spPr>
          <a:xfrm>
            <a:off x="979694" y="2667000"/>
            <a:ext cx="3668847" cy="1383435"/>
          </a:xfrm>
          <a:prstGeom prst="rect">
            <a:avLst/>
          </a:prstGeom>
        </p:spPr>
      </p:pic>
      <p:sp>
        <p:nvSpPr>
          <p:cNvPr id="3" name="Rectangle 2"/>
          <p:cNvSpPr/>
          <p:nvPr/>
        </p:nvSpPr>
        <p:spPr>
          <a:xfrm>
            <a:off x="1143000" y="1655919"/>
            <a:ext cx="2802370" cy="265457"/>
          </a:xfrm>
          <a:prstGeom prst="rect">
            <a:avLst/>
          </a:prstGeom>
        </p:spPr>
        <p:txBody>
          <a:bodyPr wrap="none">
            <a:spAutoFit/>
          </a:bodyPr>
          <a:lstStyle/>
          <a:p>
            <a:pPr lvl="1"/>
            <a:r>
              <a:rPr lang="en-US" sz="1125" u="sng" dirty="0">
                <a:solidFill>
                  <a:srgbClr val="FF0000"/>
                </a:solidFill>
              </a:rPr>
              <a:t>Treat the Go board as an image</a:t>
            </a:r>
          </a:p>
        </p:txBody>
      </p:sp>
      <p:pic>
        <p:nvPicPr>
          <p:cNvPr id="6" name="Picture 5" descr="Screen Shot 2016-09-20 at 3.08.25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4299" y="1921376"/>
            <a:ext cx="2947701" cy="2708087"/>
          </a:xfrm>
          <a:prstGeom prst="rect">
            <a:avLst/>
          </a:prstGeom>
        </p:spPr>
      </p:pic>
    </p:spTree>
    <p:extLst>
      <p:ext uri="{BB962C8B-B14F-4D97-AF65-F5344CB8AC3E}">
        <p14:creationId xmlns:p14="http://schemas.microsoft.com/office/powerpoint/2010/main" val="22523999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AlphaGo</a:t>
            </a:r>
          </a:p>
        </p:txBody>
      </p:sp>
      <p:pic>
        <p:nvPicPr>
          <p:cNvPr id="3" name="Picture 2"/>
          <p:cNvPicPr>
            <a:picLocks noChangeAspect="1"/>
          </p:cNvPicPr>
          <p:nvPr/>
        </p:nvPicPr>
        <p:blipFill>
          <a:blip r:embed="rId2"/>
          <a:stretch>
            <a:fillRect/>
          </a:stretch>
        </p:blipFill>
        <p:spPr>
          <a:xfrm>
            <a:off x="524370" y="1517256"/>
            <a:ext cx="8095260" cy="1833451"/>
          </a:xfrm>
          <a:prstGeom prst="rect">
            <a:avLst/>
          </a:prstGeom>
        </p:spPr>
      </p:pic>
      <p:sp>
        <p:nvSpPr>
          <p:cNvPr id="4" name="Content Placeholder 10"/>
          <p:cNvSpPr txBox="1">
            <a:spLocks/>
          </p:cNvSpPr>
          <p:nvPr/>
        </p:nvSpPr>
        <p:spPr bwMode="auto">
          <a:xfrm>
            <a:off x="1295400" y="4196101"/>
            <a:ext cx="5623407" cy="312284"/>
          </a:xfrm>
          <a:prstGeom prst="rect">
            <a:avLst/>
          </a:prstGeom>
          <a:noFill/>
          <a:ln w="9525">
            <a:noFill/>
            <a:miter lim="800000"/>
            <a:headEnd/>
            <a:tailEnd/>
          </a:ln>
        </p:spPr>
        <p:txBody>
          <a:bodyPr vert="horz" wrap="square" lIns="51435" tIns="25718" rIns="51435" bIns="25718" numCol="1" anchor="t" anchorCtr="0" compatLnSpc="1">
            <a:prstTxWarp prst="textNoShape">
              <a:avLst/>
            </a:prstTxWarp>
          </a:bodyPr>
          <a:lstStyle>
            <a:lvl1pPr marL="342900" indent="-342900" algn="l" rtl="0" eaLnBrk="1" fontAlgn="base" hangingPunct="1">
              <a:spcBef>
                <a:spcPct val="20000"/>
              </a:spcBef>
              <a:spcAft>
                <a:spcPct val="0"/>
              </a:spcAft>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257175" lvl="1" indent="0">
              <a:buNone/>
            </a:pPr>
            <a:r>
              <a:rPr lang="en-US" sz="1350" b="0" kern="0" dirty="0"/>
              <a:t>Value network (CNN) was trained to predict </a:t>
            </a:r>
            <a:r>
              <a:rPr lang="en-US" sz="1350" b="0" i="1" u="sng" kern="0" dirty="0"/>
              <a:t>reward </a:t>
            </a:r>
            <a:r>
              <a:rPr lang="en-US" sz="1350" b="0" kern="0" dirty="0"/>
              <a:t>of each state.</a:t>
            </a:r>
          </a:p>
        </p:txBody>
      </p:sp>
      <p:sp>
        <p:nvSpPr>
          <p:cNvPr id="5" name="Content Placeholder 10"/>
          <p:cNvSpPr txBox="1">
            <a:spLocks/>
          </p:cNvSpPr>
          <p:nvPr/>
        </p:nvSpPr>
        <p:spPr bwMode="auto">
          <a:xfrm>
            <a:off x="1524000" y="3657600"/>
            <a:ext cx="6085115" cy="543892"/>
          </a:xfrm>
          <a:prstGeom prst="rect">
            <a:avLst/>
          </a:prstGeom>
          <a:noFill/>
          <a:ln w="9525">
            <a:noFill/>
            <a:miter lim="800000"/>
            <a:headEnd/>
            <a:tailEnd/>
          </a:ln>
        </p:spPr>
        <p:txBody>
          <a:bodyPr vert="horz" wrap="square" lIns="51435" tIns="25718" rIns="51435" bIns="25718" numCol="1" anchor="t" anchorCtr="0" compatLnSpc="1">
            <a:prstTxWarp prst="textNoShape">
              <a:avLst/>
            </a:prstTxWarp>
          </a:bodyPr>
          <a:lstStyle>
            <a:lvl1pPr marL="342900" indent="-342900" algn="l" rtl="0" eaLnBrk="1" fontAlgn="base" hangingPunct="1">
              <a:spcBef>
                <a:spcPct val="20000"/>
              </a:spcBef>
              <a:spcAft>
                <a:spcPct val="0"/>
              </a:spcAft>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r>
              <a:rPr lang="en-US" sz="1350" b="0" kern="0" dirty="0"/>
              <a:t>Policy network (CNN) was trained to predict human moves</a:t>
            </a:r>
          </a:p>
        </p:txBody>
      </p:sp>
    </p:spTree>
    <p:extLst>
      <p:ext uri="{BB962C8B-B14F-4D97-AF65-F5344CB8AC3E}">
        <p14:creationId xmlns:p14="http://schemas.microsoft.com/office/powerpoint/2010/main" val="305281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6" name="Oval 5"/>
          <p:cNvSpPr/>
          <p:nvPr/>
        </p:nvSpPr>
        <p:spPr>
          <a:xfrm>
            <a:off x="3733800" y="30480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81400" y="4267200"/>
            <a:ext cx="228600" cy="228600"/>
          </a:xfrm>
          <a:prstGeom prst="ellipse">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0" scaled="1"/>
            <a:tileRect/>
          </a:gra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91000" y="4648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800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05400" y="3886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334000" y="4724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096000" y="3886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638800" y="3200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514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667000" y="3733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267200" y="22860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733800" y="2057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endCxn id="6" idx="5"/>
          </p:cNvCxnSpPr>
          <p:nvPr/>
        </p:nvCxnSpPr>
        <p:spPr>
          <a:xfrm flipH="1" flipV="1">
            <a:off x="3928922" y="3243122"/>
            <a:ext cx="4479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7"/>
            <a:endCxn id="20" idx="4"/>
          </p:cNvCxnSpPr>
          <p:nvPr/>
        </p:nvCxnSpPr>
        <p:spPr>
          <a:xfrm flipV="1">
            <a:off x="3928922" y="2514600"/>
            <a:ext cx="452578" cy="566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3"/>
          </p:cNvCxnSpPr>
          <p:nvPr/>
        </p:nvCxnSpPr>
        <p:spPr>
          <a:xfrm flipV="1">
            <a:off x="4538522" y="3166922"/>
            <a:ext cx="295556"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7" idx="7"/>
          </p:cNvCxnSpPr>
          <p:nvPr/>
        </p:nvCxnSpPr>
        <p:spPr>
          <a:xfrm flipH="1">
            <a:off x="3776522" y="3852722"/>
            <a:ext cx="6003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0"/>
          </p:cNvCxnSpPr>
          <p:nvPr/>
        </p:nvCxnSpPr>
        <p:spPr>
          <a:xfrm flipH="1">
            <a:off x="4305300" y="3886200"/>
            <a:ext cx="152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1"/>
          </p:cNvCxnSpPr>
          <p:nvPr/>
        </p:nvCxnSpPr>
        <p:spPr>
          <a:xfrm>
            <a:off x="4572000" y="3771900"/>
            <a:ext cx="566878" cy="147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4"/>
            <a:endCxn id="11" idx="1"/>
          </p:cNvCxnSpPr>
          <p:nvPr/>
        </p:nvCxnSpPr>
        <p:spPr>
          <a:xfrm>
            <a:off x="5219700" y="4114800"/>
            <a:ext cx="1477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0" idx="0"/>
            <a:endCxn id="13" idx="3"/>
          </p:cNvCxnSpPr>
          <p:nvPr/>
        </p:nvCxnSpPr>
        <p:spPr>
          <a:xfrm flipV="1">
            <a:off x="5219700" y="3395522"/>
            <a:ext cx="452578" cy="490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0" idx="6"/>
            <a:endCxn id="12" idx="2"/>
          </p:cNvCxnSpPr>
          <p:nvPr/>
        </p:nvCxnSpPr>
        <p:spPr>
          <a:xfrm>
            <a:off x="5334000" y="40005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0"/>
            <a:endCxn id="21" idx="4"/>
          </p:cNvCxnSpPr>
          <p:nvPr/>
        </p:nvCxnSpPr>
        <p:spPr>
          <a:xfrm flipV="1">
            <a:off x="3848100" y="2286000"/>
            <a:ext cx="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2"/>
            <a:endCxn id="14" idx="6"/>
          </p:cNvCxnSpPr>
          <p:nvPr/>
        </p:nvCxnSpPr>
        <p:spPr>
          <a:xfrm flipH="1" flipV="1">
            <a:off x="2743200" y="3086100"/>
            <a:ext cx="990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6" idx="3"/>
            <a:endCxn id="15" idx="6"/>
          </p:cNvCxnSpPr>
          <p:nvPr/>
        </p:nvCxnSpPr>
        <p:spPr>
          <a:xfrm flipH="1">
            <a:off x="2895600" y="3243122"/>
            <a:ext cx="871678" cy="604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2608736" y="2157805"/>
            <a:ext cx="3634899" cy="2689771"/>
          </a:xfrm>
          <a:custGeom>
            <a:avLst/>
            <a:gdLst>
              <a:gd name="connsiteX0" fmla="*/ 64954 w 1510638"/>
              <a:gd name="connsiteY0" fmla="*/ 196546 h 1597234"/>
              <a:gd name="connsiteX1" fmla="*/ 1149070 w 1510638"/>
              <a:gd name="connsiteY1" fmla="*/ 1590344 h 1597234"/>
              <a:gd name="connsiteX2" fmla="*/ 1510442 w 1510638"/>
              <a:gd name="connsiteY2" fmla="*/ 702443 h 1597234"/>
              <a:gd name="connsiteX3" fmla="*/ 1180045 w 1510638"/>
              <a:gd name="connsiteY3" fmla="*/ 31356 h 1597234"/>
              <a:gd name="connsiteX4" fmla="*/ 75279 w 1510638"/>
              <a:gd name="connsiteY4" fmla="*/ 124275 h 1597234"/>
              <a:gd name="connsiteX5" fmla="*/ 95929 w 1510638"/>
              <a:gd name="connsiteY5" fmla="*/ 248168 h 1597234"/>
              <a:gd name="connsiteX0" fmla="*/ 131766 w 1643766"/>
              <a:gd name="connsiteY0" fmla="*/ 196546 h 1321409"/>
              <a:gd name="connsiteX1" fmla="*/ 49167 w 1643766"/>
              <a:gd name="connsiteY1" fmla="*/ 1311584 h 1321409"/>
              <a:gd name="connsiteX2" fmla="*/ 1577254 w 1643766"/>
              <a:gd name="connsiteY2" fmla="*/ 702443 h 1321409"/>
              <a:gd name="connsiteX3" fmla="*/ 1246857 w 1643766"/>
              <a:gd name="connsiteY3" fmla="*/ 31356 h 1321409"/>
              <a:gd name="connsiteX4" fmla="*/ 142091 w 1643766"/>
              <a:gd name="connsiteY4" fmla="*/ 124275 h 1321409"/>
              <a:gd name="connsiteX5" fmla="*/ 162741 w 1643766"/>
              <a:gd name="connsiteY5" fmla="*/ 248168 h 1321409"/>
              <a:gd name="connsiteX0" fmla="*/ 167794 w 1679794"/>
              <a:gd name="connsiteY0" fmla="*/ 210329 h 1335192"/>
              <a:gd name="connsiteX1" fmla="*/ 85195 w 1679794"/>
              <a:gd name="connsiteY1" fmla="*/ 1325367 h 1335192"/>
              <a:gd name="connsiteX2" fmla="*/ 1613282 w 1679794"/>
              <a:gd name="connsiteY2" fmla="*/ 716226 h 1335192"/>
              <a:gd name="connsiteX3" fmla="*/ 1282885 w 1679794"/>
              <a:gd name="connsiteY3" fmla="*/ 45139 h 1335192"/>
              <a:gd name="connsiteX4" fmla="*/ 178119 w 1679794"/>
              <a:gd name="connsiteY4" fmla="*/ 138058 h 1335192"/>
              <a:gd name="connsiteX5" fmla="*/ 2596 w 1679794"/>
              <a:gd name="connsiteY5" fmla="*/ 757524 h 1335192"/>
              <a:gd name="connsiteX0" fmla="*/ 232147 w 1744147"/>
              <a:gd name="connsiteY0" fmla="*/ 210329 h 1325659"/>
              <a:gd name="connsiteX1" fmla="*/ 66949 w 1744147"/>
              <a:gd name="connsiteY1" fmla="*/ 788498 h 1325659"/>
              <a:gd name="connsiteX2" fmla="*/ 149548 w 1744147"/>
              <a:gd name="connsiteY2" fmla="*/ 1325367 h 1325659"/>
              <a:gd name="connsiteX3" fmla="*/ 1677635 w 1744147"/>
              <a:gd name="connsiteY3" fmla="*/ 716226 h 1325659"/>
              <a:gd name="connsiteX4" fmla="*/ 1347238 w 1744147"/>
              <a:gd name="connsiteY4" fmla="*/ 45139 h 1325659"/>
              <a:gd name="connsiteX5" fmla="*/ 242472 w 1744147"/>
              <a:gd name="connsiteY5" fmla="*/ 138058 h 1325659"/>
              <a:gd name="connsiteX6" fmla="*/ 66949 w 1744147"/>
              <a:gd name="connsiteY6" fmla="*/ 757524 h 1325659"/>
              <a:gd name="connsiteX0" fmla="*/ 167795 w 1638455"/>
              <a:gd name="connsiteY0" fmla="*/ 210329 h 1759128"/>
              <a:gd name="connsiteX1" fmla="*/ 2597 w 1638455"/>
              <a:gd name="connsiteY1" fmla="*/ 788498 h 1759128"/>
              <a:gd name="connsiteX2" fmla="*/ 715016 w 1638455"/>
              <a:gd name="connsiteY2" fmla="*/ 1758993 h 1759128"/>
              <a:gd name="connsiteX3" fmla="*/ 1613283 w 1638455"/>
              <a:gd name="connsiteY3" fmla="*/ 716226 h 1759128"/>
              <a:gd name="connsiteX4" fmla="*/ 1282886 w 1638455"/>
              <a:gd name="connsiteY4" fmla="*/ 45139 h 1759128"/>
              <a:gd name="connsiteX5" fmla="*/ 178120 w 1638455"/>
              <a:gd name="connsiteY5" fmla="*/ 138058 h 1759128"/>
              <a:gd name="connsiteX6" fmla="*/ 2597 w 1638455"/>
              <a:gd name="connsiteY6" fmla="*/ 757524 h 1759128"/>
              <a:gd name="connsiteX0" fmla="*/ 0 w 1801057"/>
              <a:gd name="connsiteY0" fmla="*/ 354871 h 1759128"/>
              <a:gd name="connsiteX1" fmla="*/ 165199 w 1801057"/>
              <a:gd name="connsiteY1" fmla="*/ 788498 h 1759128"/>
              <a:gd name="connsiteX2" fmla="*/ 877618 w 1801057"/>
              <a:gd name="connsiteY2" fmla="*/ 1758993 h 1759128"/>
              <a:gd name="connsiteX3" fmla="*/ 1775885 w 1801057"/>
              <a:gd name="connsiteY3" fmla="*/ 716226 h 1759128"/>
              <a:gd name="connsiteX4" fmla="*/ 1445488 w 1801057"/>
              <a:gd name="connsiteY4" fmla="*/ 45139 h 1759128"/>
              <a:gd name="connsiteX5" fmla="*/ 340722 w 1801057"/>
              <a:gd name="connsiteY5" fmla="*/ 138058 h 1759128"/>
              <a:gd name="connsiteX6" fmla="*/ 165199 w 1801057"/>
              <a:gd name="connsiteY6" fmla="*/ 757524 h 1759128"/>
              <a:gd name="connsiteX0" fmla="*/ 175523 w 1976580"/>
              <a:gd name="connsiteY0" fmla="*/ 338127 h 1742384"/>
              <a:gd name="connsiteX1" fmla="*/ 340722 w 1976580"/>
              <a:gd name="connsiteY1" fmla="*/ 771754 h 1742384"/>
              <a:gd name="connsiteX2" fmla="*/ 1053141 w 1976580"/>
              <a:gd name="connsiteY2" fmla="*/ 1742249 h 1742384"/>
              <a:gd name="connsiteX3" fmla="*/ 1951408 w 1976580"/>
              <a:gd name="connsiteY3" fmla="*/ 699482 h 1742384"/>
              <a:gd name="connsiteX4" fmla="*/ 1621011 w 1976580"/>
              <a:gd name="connsiteY4" fmla="*/ 28395 h 1742384"/>
              <a:gd name="connsiteX5" fmla="*/ 516245 w 1976580"/>
              <a:gd name="connsiteY5" fmla="*/ 121314 h 1742384"/>
              <a:gd name="connsiteX6" fmla="*/ 0 w 1976580"/>
              <a:gd name="connsiteY6" fmla="*/ 90341 h 1742384"/>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7" fmla="*/ 0 w 1801057"/>
              <a:gd name="connsiteY7" fmla="*/ 342889 h 1747146"/>
              <a:gd name="connsiteX0" fmla="*/ 1001 w 1802058"/>
              <a:gd name="connsiteY0" fmla="*/ 34288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342889 h 1747146"/>
              <a:gd name="connsiteX0" fmla="*/ 1001 w 1802058"/>
              <a:gd name="connsiteY0" fmla="*/ 87975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879759 h 1747146"/>
              <a:gd name="connsiteX0" fmla="*/ 0 w 1780407"/>
              <a:gd name="connsiteY0" fmla="*/ 332565 h 1747146"/>
              <a:gd name="connsiteX1" fmla="*/ 144549 w 1780407"/>
              <a:gd name="connsiteY1" fmla="*/ 776516 h 1747146"/>
              <a:gd name="connsiteX2" fmla="*/ 856968 w 1780407"/>
              <a:gd name="connsiteY2" fmla="*/ 1747011 h 1747146"/>
              <a:gd name="connsiteX3" fmla="*/ 1755235 w 1780407"/>
              <a:gd name="connsiteY3" fmla="*/ 704244 h 1747146"/>
              <a:gd name="connsiteX4" fmla="*/ 1424838 w 1780407"/>
              <a:gd name="connsiteY4" fmla="*/ 33157 h 1747146"/>
              <a:gd name="connsiteX5" fmla="*/ 320072 w 1780407"/>
              <a:gd name="connsiteY5" fmla="*/ 126076 h 1747146"/>
              <a:gd name="connsiteX6" fmla="*/ 0 w 1780407"/>
              <a:gd name="connsiteY6" fmla="*/ 332565 h 1747146"/>
              <a:gd name="connsiteX0" fmla="*/ 0 w 1780407"/>
              <a:gd name="connsiteY0" fmla="*/ 332565 h 1763397"/>
              <a:gd name="connsiteX1" fmla="*/ 144549 w 1780407"/>
              <a:gd name="connsiteY1" fmla="*/ 1292738 h 1763397"/>
              <a:gd name="connsiteX2" fmla="*/ 856968 w 1780407"/>
              <a:gd name="connsiteY2" fmla="*/ 1747011 h 1763397"/>
              <a:gd name="connsiteX3" fmla="*/ 1755235 w 1780407"/>
              <a:gd name="connsiteY3" fmla="*/ 704244 h 1763397"/>
              <a:gd name="connsiteX4" fmla="*/ 1424838 w 1780407"/>
              <a:gd name="connsiteY4" fmla="*/ 33157 h 1763397"/>
              <a:gd name="connsiteX5" fmla="*/ 320072 w 1780407"/>
              <a:gd name="connsiteY5" fmla="*/ 126076 h 1763397"/>
              <a:gd name="connsiteX6" fmla="*/ 0 w 1780407"/>
              <a:gd name="connsiteY6" fmla="*/ 332565 h 1763397"/>
              <a:gd name="connsiteX0" fmla="*/ 0 w 1780407"/>
              <a:gd name="connsiteY0" fmla="*/ 332565 h 1769716"/>
              <a:gd name="connsiteX1" fmla="*/ 144549 w 1780407"/>
              <a:gd name="connsiteY1" fmla="*/ 1292738 h 1769716"/>
              <a:gd name="connsiteX2" fmla="*/ 856968 w 1780407"/>
              <a:gd name="connsiteY2" fmla="*/ 1747011 h 1769716"/>
              <a:gd name="connsiteX3" fmla="*/ 1755235 w 1780407"/>
              <a:gd name="connsiteY3" fmla="*/ 704244 h 1769716"/>
              <a:gd name="connsiteX4" fmla="*/ 1424838 w 1780407"/>
              <a:gd name="connsiteY4" fmla="*/ 33157 h 1769716"/>
              <a:gd name="connsiteX5" fmla="*/ 320072 w 1780407"/>
              <a:gd name="connsiteY5" fmla="*/ 126076 h 1769716"/>
              <a:gd name="connsiteX6" fmla="*/ 0 w 1780407"/>
              <a:gd name="connsiteY6" fmla="*/ 332565 h 1769716"/>
              <a:gd name="connsiteX0" fmla="*/ 0 w 1780407"/>
              <a:gd name="connsiteY0" fmla="*/ 332565 h 1770380"/>
              <a:gd name="connsiteX1" fmla="*/ 144549 w 1780407"/>
              <a:gd name="connsiteY1" fmla="*/ 1292738 h 1770380"/>
              <a:gd name="connsiteX2" fmla="*/ 856968 w 1780407"/>
              <a:gd name="connsiteY2" fmla="*/ 1747011 h 1770380"/>
              <a:gd name="connsiteX3" fmla="*/ 1755235 w 1780407"/>
              <a:gd name="connsiteY3" fmla="*/ 704244 h 1770380"/>
              <a:gd name="connsiteX4" fmla="*/ 1424838 w 1780407"/>
              <a:gd name="connsiteY4" fmla="*/ 33157 h 1770380"/>
              <a:gd name="connsiteX5" fmla="*/ 320072 w 1780407"/>
              <a:gd name="connsiteY5" fmla="*/ 126076 h 1770380"/>
              <a:gd name="connsiteX6" fmla="*/ 0 w 1780407"/>
              <a:gd name="connsiteY6" fmla="*/ 332565 h 1770380"/>
              <a:gd name="connsiteX0" fmla="*/ 0 w 1751930"/>
              <a:gd name="connsiteY0" fmla="*/ 352362 h 1775716"/>
              <a:gd name="connsiteX1" fmla="*/ 144549 w 1751930"/>
              <a:gd name="connsiteY1" fmla="*/ 1312535 h 1775716"/>
              <a:gd name="connsiteX2" fmla="*/ 856968 w 1751930"/>
              <a:gd name="connsiteY2" fmla="*/ 1766808 h 1775716"/>
              <a:gd name="connsiteX3" fmla="*/ 1724260 w 1751930"/>
              <a:gd name="connsiteY3" fmla="*/ 1002801 h 1775716"/>
              <a:gd name="connsiteX4" fmla="*/ 1424838 w 1751930"/>
              <a:gd name="connsiteY4" fmla="*/ 52954 h 1775716"/>
              <a:gd name="connsiteX5" fmla="*/ 320072 w 1751930"/>
              <a:gd name="connsiteY5" fmla="*/ 145873 h 1775716"/>
              <a:gd name="connsiteX6" fmla="*/ 0 w 1751930"/>
              <a:gd name="connsiteY6" fmla="*/ 352362 h 1775716"/>
              <a:gd name="connsiteX0" fmla="*/ 217446 w 1649304"/>
              <a:gd name="connsiteY0" fmla="*/ 182496 h 1810581"/>
              <a:gd name="connsiteX1" fmla="*/ 41923 w 1649304"/>
              <a:gd name="connsiteY1" fmla="*/ 1349158 h 1810581"/>
              <a:gd name="connsiteX2" fmla="*/ 754342 w 1649304"/>
              <a:gd name="connsiteY2" fmla="*/ 1803431 h 1810581"/>
              <a:gd name="connsiteX3" fmla="*/ 1621634 w 1649304"/>
              <a:gd name="connsiteY3" fmla="*/ 1039424 h 1810581"/>
              <a:gd name="connsiteX4" fmla="*/ 1322212 w 1649304"/>
              <a:gd name="connsiteY4" fmla="*/ 89577 h 1810581"/>
              <a:gd name="connsiteX5" fmla="*/ 217446 w 1649304"/>
              <a:gd name="connsiteY5" fmla="*/ 182496 h 1810581"/>
              <a:gd name="connsiteX0" fmla="*/ 217446 w 2199039"/>
              <a:gd name="connsiteY0" fmla="*/ 138131 h 1799861"/>
              <a:gd name="connsiteX1" fmla="*/ 41923 w 2199039"/>
              <a:gd name="connsiteY1" fmla="*/ 1304793 h 1799861"/>
              <a:gd name="connsiteX2" fmla="*/ 754342 w 2199039"/>
              <a:gd name="connsiteY2" fmla="*/ 1759066 h 1799861"/>
              <a:gd name="connsiteX3" fmla="*/ 2189505 w 2199039"/>
              <a:gd name="connsiteY3" fmla="*/ 344620 h 1799861"/>
              <a:gd name="connsiteX4" fmla="*/ 1322212 w 2199039"/>
              <a:gd name="connsiteY4" fmla="*/ 45212 h 1799861"/>
              <a:gd name="connsiteX5" fmla="*/ 217446 w 2199039"/>
              <a:gd name="connsiteY5" fmla="*/ 138131 h 1799861"/>
              <a:gd name="connsiteX0" fmla="*/ 217446 w 2211359"/>
              <a:gd name="connsiteY0" fmla="*/ 138131 h 1774341"/>
              <a:gd name="connsiteX1" fmla="*/ 41923 w 2211359"/>
              <a:gd name="connsiteY1" fmla="*/ 1304793 h 1774341"/>
              <a:gd name="connsiteX2" fmla="*/ 754342 w 2211359"/>
              <a:gd name="connsiteY2" fmla="*/ 1759066 h 1774341"/>
              <a:gd name="connsiteX3" fmla="*/ 1848783 w 2211359"/>
              <a:gd name="connsiteY3" fmla="*/ 809220 h 1774341"/>
              <a:gd name="connsiteX4" fmla="*/ 2189505 w 2211359"/>
              <a:gd name="connsiteY4" fmla="*/ 344620 h 1774341"/>
              <a:gd name="connsiteX5" fmla="*/ 1322212 w 2211359"/>
              <a:gd name="connsiteY5" fmla="*/ 45212 h 1774341"/>
              <a:gd name="connsiteX6" fmla="*/ 217446 w 2211359"/>
              <a:gd name="connsiteY6" fmla="*/ 138131 h 1774341"/>
              <a:gd name="connsiteX0" fmla="*/ 217446 w 2205786"/>
              <a:gd name="connsiteY0" fmla="*/ 138131 h 1759073"/>
              <a:gd name="connsiteX1" fmla="*/ 41923 w 2205786"/>
              <a:gd name="connsiteY1" fmla="*/ 1304793 h 1759073"/>
              <a:gd name="connsiteX2" fmla="*/ 754342 w 2205786"/>
              <a:gd name="connsiteY2" fmla="*/ 1759066 h 1759073"/>
              <a:gd name="connsiteX3" fmla="*/ 1353188 w 2205786"/>
              <a:gd name="connsiteY3" fmla="*/ 1315117 h 1759073"/>
              <a:gd name="connsiteX4" fmla="*/ 1848783 w 2205786"/>
              <a:gd name="connsiteY4" fmla="*/ 809220 h 1759073"/>
              <a:gd name="connsiteX5" fmla="*/ 2189505 w 2205786"/>
              <a:gd name="connsiteY5" fmla="*/ 344620 h 1759073"/>
              <a:gd name="connsiteX6" fmla="*/ 1322212 w 2205786"/>
              <a:gd name="connsiteY6" fmla="*/ 45212 h 1759073"/>
              <a:gd name="connsiteX7" fmla="*/ 217446 w 2205786"/>
              <a:gd name="connsiteY7" fmla="*/ 138131 h 1759073"/>
              <a:gd name="connsiteX0" fmla="*/ 217446 w 2664376"/>
              <a:gd name="connsiteY0" fmla="*/ 138131 h 1759073"/>
              <a:gd name="connsiteX1" fmla="*/ 41923 w 2664376"/>
              <a:gd name="connsiteY1" fmla="*/ 1304793 h 1759073"/>
              <a:gd name="connsiteX2" fmla="*/ 754342 w 2664376"/>
              <a:gd name="connsiteY2" fmla="*/ 1759066 h 1759073"/>
              <a:gd name="connsiteX3" fmla="*/ 1353188 w 2664376"/>
              <a:gd name="connsiteY3" fmla="*/ 1315117 h 1759073"/>
              <a:gd name="connsiteX4" fmla="*/ 2633477 w 2664376"/>
              <a:gd name="connsiteY4" fmla="*/ 974411 h 1759073"/>
              <a:gd name="connsiteX5" fmla="*/ 2189505 w 2664376"/>
              <a:gd name="connsiteY5" fmla="*/ 344620 h 1759073"/>
              <a:gd name="connsiteX6" fmla="*/ 1322212 w 2664376"/>
              <a:gd name="connsiteY6" fmla="*/ 45212 h 1759073"/>
              <a:gd name="connsiteX7" fmla="*/ 217446 w 2664376"/>
              <a:gd name="connsiteY7" fmla="*/ 138131 h 175907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40867"/>
              <a:gd name="connsiteY0" fmla="*/ 138131 h 1826435"/>
              <a:gd name="connsiteX1" fmla="*/ 41923 w 2640867"/>
              <a:gd name="connsiteY1" fmla="*/ 1304793 h 1826435"/>
              <a:gd name="connsiteX2" fmla="*/ 754342 w 2640867"/>
              <a:gd name="connsiteY2" fmla="*/ 1759066 h 1826435"/>
              <a:gd name="connsiteX3" fmla="*/ 1859108 w 2640867"/>
              <a:gd name="connsiteY3" fmla="*/ 1790040 h 1826435"/>
              <a:gd name="connsiteX4" fmla="*/ 2633477 w 2640867"/>
              <a:gd name="connsiteY4" fmla="*/ 974411 h 1826435"/>
              <a:gd name="connsiteX5" fmla="*/ 2189505 w 2640867"/>
              <a:gd name="connsiteY5" fmla="*/ 344620 h 1826435"/>
              <a:gd name="connsiteX6" fmla="*/ 1322212 w 2640867"/>
              <a:gd name="connsiteY6" fmla="*/ 45212 h 1826435"/>
              <a:gd name="connsiteX7" fmla="*/ 217446 w 2640867"/>
              <a:gd name="connsiteY7" fmla="*/ 138131 h 1826435"/>
              <a:gd name="connsiteX0" fmla="*/ 42183 w 3312246"/>
              <a:gd name="connsiteY0" fmla="*/ 42247 h 2391314"/>
              <a:gd name="connsiteX1" fmla="*/ 713302 w 3312246"/>
              <a:gd name="connsiteY1" fmla="*/ 1869672 h 2391314"/>
              <a:gd name="connsiteX2" fmla="*/ 1425721 w 3312246"/>
              <a:gd name="connsiteY2" fmla="*/ 2323945 h 2391314"/>
              <a:gd name="connsiteX3" fmla="*/ 2530487 w 3312246"/>
              <a:gd name="connsiteY3" fmla="*/ 2354919 h 2391314"/>
              <a:gd name="connsiteX4" fmla="*/ 3304856 w 3312246"/>
              <a:gd name="connsiteY4" fmla="*/ 1539290 h 2391314"/>
              <a:gd name="connsiteX5" fmla="*/ 2860884 w 3312246"/>
              <a:gd name="connsiteY5" fmla="*/ 909499 h 2391314"/>
              <a:gd name="connsiteX6" fmla="*/ 1993591 w 3312246"/>
              <a:gd name="connsiteY6" fmla="*/ 610091 h 2391314"/>
              <a:gd name="connsiteX7" fmla="*/ 42183 w 3312246"/>
              <a:gd name="connsiteY7" fmla="*/ 42247 h 2391314"/>
              <a:gd name="connsiteX0" fmla="*/ 42183 w 3312246"/>
              <a:gd name="connsiteY0" fmla="*/ 72300 h 2421367"/>
              <a:gd name="connsiteX1" fmla="*/ 713302 w 3312246"/>
              <a:gd name="connsiteY1" fmla="*/ 1899725 h 2421367"/>
              <a:gd name="connsiteX2" fmla="*/ 1425721 w 3312246"/>
              <a:gd name="connsiteY2" fmla="*/ 2353998 h 2421367"/>
              <a:gd name="connsiteX3" fmla="*/ 2530487 w 3312246"/>
              <a:gd name="connsiteY3" fmla="*/ 2384972 h 2421367"/>
              <a:gd name="connsiteX4" fmla="*/ 3304856 w 3312246"/>
              <a:gd name="connsiteY4" fmla="*/ 1569343 h 2421367"/>
              <a:gd name="connsiteX5" fmla="*/ 2860884 w 3312246"/>
              <a:gd name="connsiteY5" fmla="*/ 939552 h 2421367"/>
              <a:gd name="connsiteX6" fmla="*/ 1993591 w 3312246"/>
              <a:gd name="connsiteY6" fmla="*/ 640144 h 2421367"/>
              <a:gd name="connsiteX7" fmla="*/ 1374098 w 3312246"/>
              <a:gd name="connsiteY7" fmla="*/ 392358 h 2421367"/>
              <a:gd name="connsiteX8" fmla="*/ 42183 w 3312246"/>
              <a:gd name="connsiteY8" fmla="*/ 72300 h 2421367"/>
              <a:gd name="connsiteX0" fmla="*/ 17559 w 3287622"/>
              <a:gd name="connsiteY0" fmla="*/ 213587 h 2562654"/>
              <a:gd name="connsiteX1" fmla="*/ 688678 w 3287622"/>
              <a:gd name="connsiteY1" fmla="*/ 2041012 h 2562654"/>
              <a:gd name="connsiteX2" fmla="*/ 1401097 w 3287622"/>
              <a:gd name="connsiteY2" fmla="*/ 2495285 h 2562654"/>
              <a:gd name="connsiteX3" fmla="*/ 2505863 w 3287622"/>
              <a:gd name="connsiteY3" fmla="*/ 2526259 h 2562654"/>
              <a:gd name="connsiteX4" fmla="*/ 3280232 w 3287622"/>
              <a:gd name="connsiteY4" fmla="*/ 1710630 h 2562654"/>
              <a:gd name="connsiteX5" fmla="*/ 2836260 w 3287622"/>
              <a:gd name="connsiteY5" fmla="*/ 1080839 h 2562654"/>
              <a:gd name="connsiteX6" fmla="*/ 1968967 w 3287622"/>
              <a:gd name="connsiteY6" fmla="*/ 781431 h 2562654"/>
              <a:gd name="connsiteX7" fmla="*/ 1432074 w 3287622"/>
              <a:gd name="connsiteY7" fmla="*/ 100019 h 2562654"/>
              <a:gd name="connsiteX8" fmla="*/ 17559 w 3287622"/>
              <a:gd name="connsiteY8" fmla="*/ 213587 h 2562654"/>
              <a:gd name="connsiteX0" fmla="*/ 1611 w 3271674"/>
              <a:gd name="connsiteY0" fmla="*/ 342749 h 2691816"/>
              <a:gd name="connsiteX1" fmla="*/ 672730 w 3271674"/>
              <a:gd name="connsiteY1" fmla="*/ 2170174 h 2691816"/>
              <a:gd name="connsiteX2" fmla="*/ 1385149 w 3271674"/>
              <a:gd name="connsiteY2" fmla="*/ 2624447 h 2691816"/>
              <a:gd name="connsiteX3" fmla="*/ 2489915 w 3271674"/>
              <a:gd name="connsiteY3" fmla="*/ 2655421 h 2691816"/>
              <a:gd name="connsiteX4" fmla="*/ 3264284 w 3271674"/>
              <a:gd name="connsiteY4" fmla="*/ 1839792 h 2691816"/>
              <a:gd name="connsiteX5" fmla="*/ 2820312 w 3271674"/>
              <a:gd name="connsiteY5" fmla="*/ 1210001 h 2691816"/>
              <a:gd name="connsiteX6" fmla="*/ 1953019 w 3271674"/>
              <a:gd name="connsiteY6" fmla="*/ 910593 h 2691816"/>
              <a:gd name="connsiteX7" fmla="*/ 1416126 w 3271674"/>
              <a:gd name="connsiteY7" fmla="*/ 229181 h 2691816"/>
              <a:gd name="connsiteX8" fmla="*/ 868905 w 3271674"/>
              <a:gd name="connsiteY8" fmla="*/ 2045 h 2691816"/>
              <a:gd name="connsiteX9" fmla="*/ 1611 w 3271674"/>
              <a:gd name="connsiteY9" fmla="*/ 342749 h 2691816"/>
              <a:gd name="connsiteX0" fmla="*/ 339515 w 3609578"/>
              <a:gd name="connsiteY0" fmla="*/ 342749 h 2691816"/>
              <a:gd name="connsiteX1" fmla="*/ 29769 w 3609578"/>
              <a:gd name="connsiteY1" fmla="*/ 931243 h 2691816"/>
              <a:gd name="connsiteX2" fmla="*/ 1010634 w 3609578"/>
              <a:gd name="connsiteY2" fmla="*/ 2170174 h 2691816"/>
              <a:gd name="connsiteX3" fmla="*/ 1723053 w 3609578"/>
              <a:gd name="connsiteY3" fmla="*/ 2624447 h 2691816"/>
              <a:gd name="connsiteX4" fmla="*/ 2827819 w 3609578"/>
              <a:gd name="connsiteY4" fmla="*/ 2655421 h 2691816"/>
              <a:gd name="connsiteX5" fmla="*/ 3602188 w 3609578"/>
              <a:gd name="connsiteY5" fmla="*/ 1839792 h 2691816"/>
              <a:gd name="connsiteX6" fmla="*/ 3158216 w 3609578"/>
              <a:gd name="connsiteY6" fmla="*/ 1210001 h 2691816"/>
              <a:gd name="connsiteX7" fmla="*/ 2290923 w 3609578"/>
              <a:gd name="connsiteY7" fmla="*/ 910593 h 2691816"/>
              <a:gd name="connsiteX8" fmla="*/ 1754030 w 3609578"/>
              <a:gd name="connsiteY8" fmla="*/ 229181 h 2691816"/>
              <a:gd name="connsiteX9" fmla="*/ 1206809 w 3609578"/>
              <a:gd name="connsiteY9" fmla="*/ 2045 h 2691816"/>
              <a:gd name="connsiteX10" fmla="*/ 339515 w 3609578"/>
              <a:gd name="connsiteY10" fmla="*/ 342749 h 2691816"/>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87 h 2689858"/>
              <a:gd name="connsiteX1" fmla="*/ 1062 w 3580871"/>
              <a:gd name="connsiteY1" fmla="*/ 929285 h 2689858"/>
              <a:gd name="connsiteX2" fmla="*/ 981927 w 3580871"/>
              <a:gd name="connsiteY2" fmla="*/ 2168216 h 2689858"/>
              <a:gd name="connsiteX3" fmla="*/ 1694346 w 3580871"/>
              <a:gd name="connsiteY3" fmla="*/ 2622489 h 2689858"/>
              <a:gd name="connsiteX4" fmla="*/ 2799112 w 3580871"/>
              <a:gd name="connsiteY4" fmla="*/ 2653463 h 2689858"/>
              <a:gd name="connsiteX5" fmla="*/ 3573481 w 3580871"/>
              <a:gd name="connsiteY5" fmla="*/ 1837834 h 2689858"/>
              <a:gd name="connsiteX6" fmla="*/ 3129509 w 3580871"/>
              <a:gd name="connsiteY6" fmla="*/ 1208043 h 2689858"/>
              <a:gd name="connsiteX7" fmla="*/ 2262216 w 3580871"/>
              <a:gd name="connsiteY7" fmla="*/ 908635 h 2689858"/>
              <a:gd name="connsiteX8" fmla="*/ 1725323 w 3580871"/>
              <a:gd name="connsiteY8" fmla="*/ 227223 h 2689858"/>
              <a:gd name="connsiteX9" fmla="*/ 1178102 w 3580871"/>
              <a:gd name="connsiteY9" fmla="*/ 87 h 2689858"/>
              <a:gd name="connsiteX0" fmla="*/ 1178102 w 3580871"/>
              <a:gd name="connsiteY0" fmla="*/ 0 h 2689771"/>
              <a:gd name="connsiteX1" fmla="*/ 1062 w 3580871"/>
              <a:gd name="connsiteY1" fmla="*/ 929198 h 2689771"/>
              <a:gd name="connsiteX2" fmla="*/ 981927 w 3580871"/>
              <a:gd name="connsiteY2" fmla="*/ 2168129 h 2689771"/>
              <a:gd name="connsiteX3" fmla="*/ 1694346 w 3580871"/>
              <a:gd name="connsiteY3" fmla="*/ 2622402 h 2689771"/>
              <a:gd name="connsiteX4" fmla="*/ 2799112 w 3580871"/>
              <a:gd name="connsiteY4" fmla="*/ 2653376 h 2689771"/>
              <a:gd name="connsiteX5" fmla="*/ 3573481 w 3580871"/>
              <a:gd name="connsiteY5" fmla="*/ 1837747 h 2689771"/>
              <a:gd name="connsiteX6" fmla="*/ 3129509 w 3580871"/>
              <a:gd name="connsiteY6" fmla="*/ 1207956 h 2689771"/>
              <a:gd name="connsiteX7" fmla="*/ 2262216 w 3580871"/>
              <a:gd name="connsiteY7" fmla="*/ 908548 h 2689771"/>
              <a:gd name="connsiteX8" fmla="*/ 1725323 w 3580871"/>
              <a:gd name="connsiteY8" fmla="*/ 227136 h 2689771"/>
              <a:gd name="connsiteX9" fmla="*/ 1178102 w 3580871"/>
              <a:gd name="connsiteY9" fmla="*/ 0 h 2689771"/>
              <a:gd name="connsiteX0" fmla="*/ 1201777 w 3604546"/>
              <a:gd name="connsiteY0" fmla="*/ 0 h 2689771"/>
              <a:gd name="connsiteX1" fmla="*/ 24737 w 3604546"/>
              <a:gd name="connsiteY1" fmla="*/ 929198 h 2689771"/>
              <a:gd name="connsiteX2" fmla="*/ 448059 w 3604546"/>
              <a:gd name="connsiteY2" fmla="*/ 1651908 h 2689771"/>
              <a:gd name="connsiteX3" fmla="*/ 1005602 w 3604546"/>
              <a:gd name="connsiteY3" fmla="*/ 2168129 h 2689771"/>
              <a:gd name="connsiteX4" fmla="*/ 1718021 w 3604546"/>
              <a:gd name="connsiteY4" fmla="*/ 2622402 h 2689771"/>
              <a:gd name="connsiteX5" fmla="*/ 2822787 w 3604546"/>
              <a:gd name="connsiteY5" fmla="*/ 2653376 h 2689771"/>
              <a:gd name="connsiteX6" fmla="*/ 3597156 w 3604546"/>
              <a:gd name="connsiteY6" fmla="*/ 1837747 h 2689771"/>
              <a:gd name="connsiteX7" fmla="*/ 3153184 w 3604546"/>
              <a:gd name="connsiteY7" fmla="*/ 1207956 h 2689771"/>
              <a:gd name="connsiteX8" fmla="*/ 2285891 w 3604546"/>
              <a:gd name="connsiteY8" fmla="*/ 908548 h 2689771"/>
              <a:gd name="connsiteX9" fmla="*/ 1748998 w 3604546"/>
              <a:gd name="connsiteY9" fmla="*/ 227136 h 2689771"/>
              <a:gd name="connsiteX10" fmla="*/ 1201777 w 3604546"/>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4899" h="2689771">
                <a:moveTo>
                  <a:pt x="1232130" y="0"/>
                </a:moveTo>
                <a:cubicBezTo>
                  <a:pt x="748579" y="3441"/>
                  <a:pt x="180710" y="653880"/>
                  <a:pt x="55090" y="929198"/>
                </a:cubicBezTo>
                <a:cubicBezTo>
                  <a:pt x="-70530" y="1204516"/>
                  <a:pt x="36162" y="1486718"/>
                  <a:pt x="199639" y="1693206"/>
                </a:cubicBezTo>
                <a:cubicBezTo>
                  <a:pt x="363117" y="1899695"/>
                  <a:pt x="777833" y="2013263"/>
                  <a:pt x="1035955" y="2168129"/>
                </a:cubicBezTo>
                <a:cubicBezTo>
                  <a:pt x="1294077" y="2322995"/>
                  <a:pt x="1445510" y="2541528"/>
                  <a:pt x="1748374" y="2622402"/>
                </a:cubicBezTo>
                <a:cubicBezTo>
                  <a:pt x="2051238" y="2703277"/>
                  <a:pt x="2598459" y="2708440"/>
                  <a:pt x="2853140" y="2653376"/>
                </a:cubicBezTo>
                <a:cubicBezTo>
                  <a:pt x="3107821" y="2598312"/>
                  <a:pt x="3570722" y="2154362"/>
                  <a:pt x="3627509" y="1837747"/>
                </a:cubicBezTo>
                <a:cubicBezTo>
                  <a:pt x="3684296" y="1521132"/>
                  <a:pt x="3402081" y="1362823"/>
                  <a:pt x="3183537" y="1207956"/>
                </a:cubicBezTo>
                <a:cubicBezTo>
                  <a:pt x="2964993" y="1053090"/>
                  <a:pt x="2550275" y="1072018"/>
                  <a:pt x="2316244" y="908548"/>
                </a:cubicBezTo>
                <a:cubicBezTo>
                  <a:pt x="2082213" y="745078"/>
                  <a:pt x="1965199" y="357912"/>
                  <a:pt x="1779351" y="227136"/>
                </a:cubicBezTo>
                <a:cubicBezTo>
                  <a:pt x="1593503" y="96360"/>
                  <a:pt x="1509183" y="6884"/>
                  <a:pt x="1232130" y="0"/>
                </a:cubicBezTo>
                <a:close/>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Oval 37"/>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1337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AlphaGo</a:t>
            </a:r>
            <a:r>
              <a:rPr lang="en-US" dirty="0"/>
              <a:t> uses two policy networks</a:t>
            </a:r>
          </a:p>
        </p:txBody>
      </p:sp>
      <p:sp>
        <p:nvSpPr>
          <p:cNvPr id="3" name="Content Placeholder 2"/>
          <p:cNvSpPr>
            <a:spLocks noGrp="1"/>
          </p:cNvSpPr>
          <p:nvPr>
            <p:ph idx="1"/>
          </p:nvPr>
        </p:nvSpPr>
        <p:spPr>
          <a:xfrm>
            <a:off x="1066800" y="3200400"/>
            <a:ext cx="6019800" cy="3200400"/>
          </a:xfrm>
        </p:spPr>
        <p:txBody>
          <a:bodyPr>
            <a:normAutofit fontScale="70000" lnSpcReduction="20000"/>
          </a:bodyPr>
          <a:lstStyle/>
          <a:p>
            <a:endParaRPr lang="en-US" sz="1575" dirty="0"/>
          </a:p>
          <a:p>
            <a:r>
              <a:rPr lang="en-US" sz="2100" dirty="0"/>
              <a:t>SL policy network (CNN)</a:t>
            </a:r>
          </a:p>
          <a:p>
            <a:pPr lvl="1"/>
            <a:r>
              <a:rPr lang="en-US" sz="2100" dirty="0">
                <a:solidFill>
                  <a:srgbClr val="FF0000"/>
                </a:solidFill>
              </a:rPr>
              <a:t>Given state s, predict probabilities of human moves </a:t>
            </a:r>
          </a:p>
          <a:p>
            <a:pPr lvl="1"/>
            <a:r>
              <a:rPr lang="en-US" sz="2100" dirty="0"/>
              <a:t>Trained on 30M positions (states) </a:t>
            </a:r>
            <a:r>
              <a:rPr lang="en-US" sz="2100" u="sng" dirty="0"/>
              <a:t>from human experts</a:t>
            </a:r>
            <a:r>
              <a:rPr lang="en-US" sz="2100" dirty="0"/>
              <a:t>, 57% accuracy on predicting human moves</a:t>
            </a:r>
          </a:p>
          <a:p>
            <a:pPr lvl="1"/>
            <a:r>
              <a:rPr lang="en-US" sz="2100" dirty="0"/>
              <a:t>12 layer-CNN</a:t>
            </a:r>
          </a:p>
          <a:p>
            <a:pPr lvl="1"/>
            <a:r>
              <a:rPr lang="en-US" sz="2100" dirty="0"/>
              <a:t>4 weeks on 50 GPUs using Google Cloud</a:t>
            </a:r>
          </a:p>
          <a:p>
            <a:pPr lvl="1"/>
            <a:endParaRPr lang="en-US" sz="2100" dirty="0"/>
          </a:p>
          <a:p>
            <a:r>
              <a:rPr lang="en-US" sz="2100" dirty="0"/>
              <a:t>RL policy network (CNN)</a:t>
            </a:r>
          </a:p>
          <a:p>
            <a:pPr lvl="1"/>
            <a:r>
              <a:rPr lang="en-US" sz="2100" dirty="0">
                <a:solidFill>
                  <a:srgbClr val="FF0000"/>
                </a:solidFill>
              </a:rPr>
              <a:t>Two CNN networks play against each other and update parameters. </a:t>
            </a:r>
          </a:p>
          <a:p>
            <a:pPr lvl="1"/>
            <a:r>
              <a:rPr lang="en-US" sz="2100" dirty="0"/>
              <a:t>Machine plays against itself (self-play) </a:t>
            </a:r>
          </a:p>
          <a:p>
            <a:pPr lvl="1"/>
            <a:r>
              <a:rPr lang="en-US" sz="2100" dirty="0"/>
              <a:t>12 layer-CNN</a:t>
            </a:r>
          </a:p>
          <a:p>
            <a:pPr lvl="1"/>
            <a:r>
              <a:rPr lang="en-US" sz="2100" dirty="0"/>
              <a:t>1 week on 50 GPUs using Google Cloud</a:t>
            </a:r>
          </a:p>
        </p:txBody>
      </p:sp>
      <p:pic>
        <p:nvPicPr>
          <p:cNvPr id="7" name="Picture 6"/>
          <p:cNvPicPr>
            <a:picLocks noChangeAspect="1"/>
          </p:cNvPicPr>
          <p:nvPr/>
        </p:nvPicPr>
        <p:blipFill>
          <a:blip r:embed="rId2"/>
          <a:stretch>
            <a:fillRect/>
          </a:stretch>
        </p:blipFill>
        <p:spPr>
          <a:xfrm>
            <a:off x="829139" y="1371600"/>
            <a:ext cx="6943261" cy="1572541"/>
          </a:xfrm>
          <a:prstGeom prst="rect">
            <a:avLst/>
          </a:prstGeom>
        </p:spPr>
      </p:pic>
      <p:sp>
        <p:nvSpPr>
          <p:cNvPr id="4" name="Rectangle 3"/>
          <p:cNvSpPr/>
          <p:nvPr/>
        </p:nvSpPr>
        <p:spPr bwMode="auto">
          <a:xfrm>
            <a:off x="2209800" y="1524000"/>
            <a:ext cx="3962400" cy="1295400"/>
          </a:xfrm>
          <a:prstGeom prst="rect">
            <a:avLst/>
          </a:prstGeom>
          <a:no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endParaRPr lang="en-US" sz="900">
              <a:latin typeface="Arial" charset="0"/>
            </a:endParaRPr>
          </a:p>
        </p:txBody>
      </p:sp>
    </p:spTree>
    <p:extLst>
      <p:ext uri="{BB962C8B-B14F-4D97-AF65-F5344CB8AC3E}">
        <p14:creationId xmlns:p14="http://schemas.microsoft.com/office/powerpoint/2010/main" val="251827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AlphaGo</a:t>
            </a:r>
            <a:r>
              <a:rPr lang="en-US" dirty="0"/>
              <a:t> uses one value network</a:t>
            </a:r>
          </a:p>
        </p:txBody>
      </p:sp>
      <p:sp>
        <p:nvSpPr>
          <p:cNvPr id="3" name="Content Placeholder 2"/>
          <p:cNvSpPr>
            <a:spLocks noGrp="1"/>
          </p:cNvSpPr>
          <p:nvPr>
            <p:ph idx="1"/>
          </p:nvPr>
        </p:nvSpPr>
        <p:spPr>
          <a:xfrm>
            <a:off x="1276350" y="3369561"/>
            <a:ext cx="6591300" cy="2895600"/>
          </a:xfrm>
        </p:spPr>
        <p:txBody>
          <a:bodyPr>
            <a:noAutofit/>
          </a:bodyPr>
          <a:lstStyle/>
          <a:p>
            <a:r>
              <a:rPr lang="en-US" sz="1600" dirty="0"/>
              <a:t>Value network (CNN)</a:t>
            </a:r>
          </a:p>
          <a:p>
            <a:pPr lvl="1"/>
            <a:r>
              <a:rPr lang="en-US" sz="1600" dirty="0"/>
              <a:t>Given any state s, predict the reward of that state</a:t>
            </a:r>
          </a:p>
          <a:p>
            <a:pPr lvl="1"/>
            <a:r>
              <a:rPr lang="en-US" sz="1600" dirty="0"/>
              <a:t>This is a regression network use </a:t>
            </a:r>
            <a:r>
              <a:rPr lang="en-US" sz="1600" u="sng" dirty="0"/>
              <a:t>stochastic gradient descent </a:t>
            </a:r>
            <a:r>
              <a:rPr lang="en-US" sz="1600" dirty="0"/>
              <a:t>(SGD) to minimize mean squared error (MSR) between actual rewards (based on self-play) and predicted rewards</a:t>
            </a:r>
          </a:p>
          <a:p>
            <a:pPr lvl="1"/>
            <a:r>
              <a:rPr lang="en-US" sz="1600" dirty="0"/>
              <a:t>12 layer CNN</a:t>
            </a:r>
          </a:p>
          <a:p>
            <a:pPr lvl="1"/>
            <a:r>
              <a:rPr lang="en-US" sz="1600" dirty="0"/>
              <a:t>Trained on 30M self-play positions (states)</a:t>
            </a:r>
          </a:p>
          <a:p>
            <a:pPr lvl="1"/>
            <a:r>
              <a:rPr lang="en-US" sz="1600" dirty="0"/>
              <a:t>1 week on 50 GPUs using Google Cloud </a:t>
            </a:r>
          </a:p>
        </p:txBody>
      </p:sp>
      <p:pic>
        <p:nvPicPr>
          <p:cNvPr id="7" name="Picture 6"/>
          <p:cNvPicPr>
            <a:picLocks noChangeAspect="1"/>
          </p:cNvPicPr>
          <p:nvPr/>
        </p:nvPicPr>
        <p:blipFill>
          <a:blip r:embed="rId2"/>
          <a:stretch>
            <a:fillRect/>
          </a:stretch>
        </p:blipFill>
        <p:spPr>
          <a:xfrm>
            <a:off x="733044" y="1325270"/>
            <a:ext cx="7297149" cy="1652691"/>
          </a:xfrm>
          <a:prstGeom prst="rect">
            <a:avLst/>
          </a:prstGeom>
        </p:spPr>
      </p:pic>
      <p:sp>
        <p:nvSpPr>
          <p:cNvPr id="8" name="Rectangle 7"/>
          <p:cNvSpPr/>
          <p:nvPr/>
        </p:nvSpPr>
        <p:spPr bwMode="auto">
          <a:xfrm>
            <a:off x="6858000" y="1524000"/>
            <a:ext cx="1552956" cy="1295400"/>
          </a:xfrm>
          <a:prstGeom prst="rect">
            <a:avLst/>
          </a:prstGeom>
          <a:no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endParaRPr lang="en-US" sz="900">
              <a:latin typeface="Arial" charset="0"/>
            </a:endParaRPr>
          </a:p>
        </p:txBody>
      </p:sp>
    </p:spTree>
    <p:extLst>
      <p:ext uri="{BB962C8B-B14F-4D97-AF65-F5344CB8AC3E}">
        <p14:creationId xmlns:p14="http://schemas.microsoft.com/office/powerpoint/2010/main" val="41574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pruning</a:t>
            </a:r>
          </a:p>
        </p:txBody>
      </p:sp>
      <p:pic>
        <p:nvPicPr>
          <p:cNvPr id="4" name="Content Placeholder 3"/>
          <p:cNvPicPr>
            <a:picLocks noGrp="1" noChangeAspect="1"/>
          </p:cNvPicPr>
          <p:nvPr>
            <p:ph idx="1"/>
          </p:nvPr>
        </p:nvPicPr>
        <p:blipFill>
          <a:blip r:embed="rId2"/>
          <a:stretch>
            <a:fillRect/>
          </a:stretch>
        </p:blipFill>
        <p:spPr>
          <a:xfrm>
            <a:off x="1657350" y="2137714"/>
            <a:ext cx="5829300" cy="2711160"/>
          </a:xfrm>
          <a:prstGeom prst="rect">
            <a:avLst/>
          </a:prstGeom>
        </p:spPr>
      </p:pic>
    </p:spTree>
    <p:extLst>
      <p:ext uri="{BB962C8B-B14F-4D97-AF65-F5344CB8AC3E}">
        <p14:creationId xmlns:p14="http://schemas.microsoft.com/office/powerpoint/2010/main" val="12215304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57350" y="2253659"/>
            <a:ext cx="5829300" cy="2479273"/>
          </a:xfrm>
          <a:prstGeom prst="rect">
            <a:avLst/>
          </a:prstGeom>
        </p:spPr>
      </p:pic>
      <p:sp>
        <p:nvSpPr>
          <p:cNvPr id="5" name="Content Placeholder 10"/>
          <p:cNvSpPr txBox="1">
            <a:spLocks/>
          </p:cNvSpPr>
          <p:nvPr/>
        </p:nvSpPr>
        <p:spPr bwMode="auto">
          <a:xfrm>
            <a:off x="1834159" y="4893980"/>
            <a:ext cx="5623407" cy="312284"/>
          </a:xfrm>
          <a:prstGeom prst="rect">
            <a:avLst/>
          </a:prstGeom>
          <a:noFill/>
          <a:ln w="9525">
            <a:noFill/>
            <a:miter lim="800000"/>
            <a:headEnd/>
            <a:tailEnd/>
          </a:ln>
        </p:spPr>
        <p:txBody>
          <a:bodyPr vert="horz" wrap="square" lIns="51435" tIns="25718" rIns="51435" bIns="25718" numCol="1" anchor="t" anchorCtr="0" compatLnSpc="1">
            <a:prstTxWarp prst="textNoShape">
              <a:avLst/>
            </a:prstTxWarp>
          </a:bodyPr>
          <a:lstStyle>
            <a:lvl1pPr marL="342900" indent="-342900" algn="l" rtl="0" eaLnBrk="1" fontAlgn="base" hangingPunct="1">
              <a:spcBef>
                <a:spcPct val="20000"/>
              </a:spcBef>
              <a:spcAft>
                <a:spcPct val="0"/>
              </a:spcAft>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r>
              <a:rPr lang="en-US" sz="1600" b="0" kern="0" dirty="0"/>
              <a:t>Policy network (CNN) was trained to predict human moves</a:t>
            </a:r>
          </a:p>
        </p:txBody>
      </p:sp>
    </p:spTree>
    <p:extLst>
      <p:ext uri="{BB962C8B-B14F-4D97-AF65-F5344CB8AC3E}">
        <p14:creationId xmlns:p14="http://schemas.microsoft.com/office/powerpoint/2010/main" val="1316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57350" y="2427790"/>
            <a:ext cx="5829300" cy="2131008"/>
          </a:xfrm>
          <a:prstGeom prst="rect">
            <a:avLst/>
          </a:prstGeom>
        </p:spPr>
      </p:pic>
      <p:sp>
        <p:nvSpPr>
          <p:cNvPr id="5" name="Content Placeholder 10"/>
          <p:cNvSpPr txBox="1">
            <a:spLocks/>
          </p:cNvSpPr>
          <p:nvPr/>
        </p:nvSpPr>
        <p:spPr bwMode="auto">
          <a:xfrm>
            <a:off x="1723940" y="4744726"/>
            <a:ext cx="6810460" cy="589273"/>
          </a:xfrm>
          <a:prstGeom prst="rect">
            <a:avLst/>
          </a:prstGeom>
          <a:noFill/>
          <a:ln w="9525">
            <a:noFill/>
            <a:miter lim="800000"/>
            <a:headEnd/>
            <a:tailEnd/>
          </a:ln>
        </p:spPr>
        <p:txBody>
          <a:bodyPr vert="horz" wrap="square" lIns="51435" tIns="25718" rIns="51435" bIns="25718" numCol="1" anchor="t" anchorCtr="0" compatLnSpc="1">
            <a:prstTxWarp prst="textNoShape">
              <a:avLst/>
            </a:prstTxWarp>
          </a:bodyPr>
          <a:lstStyle>
            <a:lvl1pPr marL="342900" indent="-342900" algn="l" rtl="0" eaLnBrk="1" fontAlgn="base" hangingPunct="1">
              <a:spcBef>
                <a:spcPct val="20000"/>
              </a:spcBef>
              <a:spcAft>
                <a:spcPct val="0"/>
              </a:spcAft>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257175" lvl="1" indent="0">
              <a:buNone/>
            </a:pPr>
            <a:r>
              <a:rPr lang="en-US" sz="1600" b="0" kern="0" dirty="0"/>
              <a:t>Value network (CNN) was trained to predict </a:t>
            </a:r>
            <a:r>
              <a:rPr lang="en-US" sz="1600" b="0" i="1" u="sng" kern="0" dirty="0"/>
              <a:t>reward </a:t>
            </a:r>
            <a:r>
              <a:rPr lang="en-US" sz="1600" b="0" kern="0" dirty="0"/>
              <a:t>of each state</a:t>
            </a:r>
            <a:r>
              <a:rPr lang="en-US" sz="1350" b="0" kern="0" dirty="0"/>
              <a:t>.</a:t>
            </a:r>
          </a:p>
        </p:txBody>
      </p:sp>
    </p:spTree>
    <p:extLst>
      <p:ext uri="{BB962C8B-B14F-4D97-AF65-F5344CB8AC3E}">
        <p14:creationId xmlns:p14="http://schemas.microsoft.com/office/powerpoint/2010/main" val="421627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00200"/>
            <a:ext cx="7772400" cy="1470025"/>
          </a:xfrm>
        </p:spPr>
        <p:txBody>
          <a:bodyPr/>
          <a:lstStyle/>
          <a:p>
            <a:r>
              <a:rPr lang="en-US" dirty="0"/>
              <a:t>Lecture 10 </a:t>
            </a:r>
            <a:br>
              <a:rPr lang="en-US" b="1" dirty="0"/>
            </a:br>
            <a:r>
              <a:rPr lang="en-US" dirty="0"/>
              <a:t>Genetic Algorithm</a:t>
            </a:r>
          </a:p>
        </p:txBody>
      </p:sp>
      <p:sp>
        <p:nvSpPr>
          <p:cNvPr id="3" name="Subtitle 2"/>
          <p:cNvSpPr>
            <a:spLocks noGrp="1"/>
          </p:cNvSpPr>
          <p:nvPr>
            <p:ph type="subTitle" idx="1"/>
          </p:nvPr>
        </p:nvSpPr>
        <p:spPr>
          <a:xfrm>
            <a:off x="1222745" y="3600450"/>
            <a:ext cx="6400800" cy="1752600"/>
          </a:xfrm>
        </p:spPr>
        <p:txBody>
          <a:bodyPr/>
          <a:lstStyle/>
          <a:p>
            <a:r>
              <a:rPr lang="en-US" b="1" dirty="0">
                <a:ea typeface="inherit"/>
                <a:cs typeface="inherit"/>
              </a:rPr>
              <a:t>CS 180 – Intelligent Systems</a:t>
            </a:r>
            <a:endParaRPr lang="en-US" dirty="0"/>
          </a:p>
          <a:p>
            <a:endParaRPr lang="en-US" dirty="0"/>
          </a:p>
        </p:txBody>
      </p:sp>
      <p:sp>
        <p:nvSpPr>
          <p:cNvPr id="4" name="Rectangle 3"/>
          <p:cNvSpPr/>
          <p:nvPr/>
        </p:nvSpPr>
        <p:spPr>
          <a:xfrm>
            <a:off x="1981200" y="5361801"/>
            <a:ext cx="4572000" cy="984885"/>
          </a:xfrm>
          <a:prstGeom prst="rect">
            <a:avLst/>
          </a:prstGeom>
        </p:spPr>
        <p:txBody>
          <a:bodyPr>
            <a:spAutoFit/>
          </a:bodyPr>
          <a:lstStyle/>
          <a:p>
            <a:pPr algn="ctr"/>
            <a:r>
              <a:rPr lang="en-US" sz="1600" b="1" dirty="0">
                <a:solidFill>
                  <a:schemeClr val="tx1"/>
                </a:solidFill>
              </a:rPr>
              <a:t>Dr. Victor Chen</a:t>
            </a:r>
          </a:p>
          <a:p>
            <a:pPr algn="ctr"/>
            <a:r>
              <a:rPr lang="en-US" sz="1600">
                <a:solidFill>
                  <a:schemeClr val="tx1"/>
                </a:solidFill>
              </a:rPr>
              <a:t>Fall 2022</a:t>
            </a:r>
            <a:endParaRPr lang="en-US" sz="1600" b="1" dirty="0">
              <a:solidFill>
                <a:schemeClr val="tx1"/>
              </a:solidFill>
            </a:endParaRPr>
          </a:p>
          <a:p>
            <a:pPr algn="ctr"/>
            <a:endParaRPr lang="en-US" b="1" dirty="0">
              <a:solidFill>
                <a:schemeClr val="tx1"/>
              </a:solidFill>
            </a:endParaRPr>
          </a:p>
        </p:txBody>
      </p:sp>
    </p:spTree>
    <p:extLst>
      <p:ext uri="{BB962C8B-B14F-4D97-AF65-F5344CB8AC3E}">
        <p14:creationId xmlns:p14="http://schemas.microsoft.com/office/powerpoint/2010/main" val="31894050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Nature-inspired algorithms</a:t>
            </a:r>
          </a:p>
        </p:txBody>
      </p:sp>
      <p:sp>
        <p:nvSpPr>
          <p:cNvPr id="3" name="Content Placeholder 2"/>
          <p:cNvSpPr>
            <a:spLocks noGrp="1"/>
          </p:cNvSpPr>
          <p:nvPr>
            <p:ph idx="1"/>
          </p:nvPr>
        </p:nvSpPr>
        <p:spPr/>
        <p:txBody>
          <a:bodyPr/>
          <a:lstStyle/>
          <a:p>
            <a:pPr marL="857250" lvl="1" indent="-457200">
              <a:buFont typeface="Arial"/>
              <a:buChar char="•"/>
            </a:pPr>
            <a:r>
              <a:rPr lang="en-US" dirty="0"/>
              <a:t>Genetic Algorithm </a:t>
            </a:r>
            <a:r>
              <a:rPr lang="en-US" b="1" dirty="0"/>
              <a:t>(GA)</a:t>
            </a:r>
          </a:p>
          <a:p>
            <a:pPr marL="857250" lvl="1" indent="-457200">
              <a:buFont typeface="Arial"/>
              <a:buChar char="•"/>
            </a:pPr>
            <a:r>
              <a:rPr lang="en-US" dirty="0"/>
              <a:t>Particle Swarm Optimization (</a:t>
            </a:r>
            <a:r>
              <a:rPr lang="en-US" b="1" dirty="0"/>
              <a:t>PSO</a:t>
            </a:r>
            <a:r>
              <a:rPr lang="en-US" dirty="0"/>
              <a:t>)</a:t>
            </a:r>
          </a:p>
          <a:p>
            <a:pPr marL="857250" lvl="1" indent="-457200">
              <a:buFont typeface="Arial"/>
              <a:buChar char="•"/>
            </a:pPr>
            <a:r>
              <a:rPr lang="en-US" dirty="0"/>
              <a:t>Ant Colony Optimization </a:t>
            </a:r>
            <a:r>
              <a:rPr lang="en-US" b="1" dirty="0"/>
              <a:t>(ACO)</a:t>
            </a:r>
          </a:p>
          <a:p>
            <a:pPr marL="857250" lvl="1" indent="-457200">
              <a:buFont typeface="Arial"/>
              <a:buChar char="•"/>
            </a:pPr>
            <a:r>
              <a:rPr lang="en-US" dirty="0"/>
              <a:t>Artificial Bee Colony </a:t>
            </a:r>
            <a:r>
              <a:rPr lang="en-US" b="1" dirty="0"/>
              <a:t>(ABC).</a:t>
            </a:r>
          </a:p>
          <a:p>
            <a:pPr marL="857250" lvl="1" indent="-457200">
              <a:buFont typeface="Arial"/>
              <a:buChar char="•"/>
            </a:pPr>
            <a:r>
              <a:rPr lang="en-US" dirty="0"/>
              <a:t>Bird Swarm Algorithm (</a:t>
            </a:r>
            <a:r>
              <a:rPr lang="en-US" b="1" dirty="0"/>
              <a:t>BSA</a:t>
            </a:r>
            <a:r>
              <a:rPr lang="en-US" dirty="0"/>
              <a:t>)</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endParaRPr lang="en-US" dirty="0"/>
          </a:p>
        </p:txBody>
      </p:sp>
      <p:pic>
        <p:nvPicPr>
          <p:cNvPr id="8" name="Google Shape;85;p18"/>
          <p:cNvPicPr preferRelativeResize="0"/>
          <p:nvPr/>
        </p:nvPicPr>
        <p:blipFill>
          <a:blip r:embed="rId2">
            <a:alphaModFix/>
          </a:blip>
          <a:stretch>
            <a:fillRect/>
          </a:stretch>
        </p:blipFill>
        <p:spPr>
          <a:xfrm>
            <a:off x="1017296" y="2819400"/>
            <a:ext cx="5203251" cy="3474453"/>
          </a:xfrm>
          <a:prstGeom prst="rect">
            <a:avLst/>
          </a:prstGeom>
          <a:noFill/>
          <a:ln>
            <a:noFill/>
          </a:ln>
        </p:spPr>
      </p:pic>
      <p:pic>
        <p:nvPicPr>
          <p:cNvPr id="9" name="Google Shape;86;p18"/>
          <p:cNvPicPr preferRelativeResize="0"/>
          <p:nvPr/>
        </p:nvPicPr>
        <p:blipFill>
          <a:blip r:embed="rId3">
            <a:alphaModFix/>
          </a:blip>
          <a:stretch>
            <a:fillRect/>
          </a:stretch>
        </p:blipFill>
        <p:spPr>
          <a:xfrm>
            <a:off x="6400800" y="2836985"/>
            <a:ext cx="1602225" cy="1057925"/>
          </a:xfrm>
          <a:prstGeom prst="rect">
            <a:avLst/>
          </a:prstGeom>
          <a:noFill/>
          <a:ln>
            <a:noFill/>
          </a:ln>
        </p:spPr>
      </p:pic>
      <p:pic>
        <p:nvPicPr>
          <p:cNvPr id="10" name="Google Shape;87;p18"/>
          <p:cNvPicPr preferRelativeResize="0"/>
          <p:nvPr/>
        </p:nvPicPr>
        <p:blipFill>
          <a:blip r:embed="rId4">
            <a:alphaModFix/>
          </a:blip>
          <a:stretch>
            <a:fillRect/>
          </a:stretch>
        </p:blipFill>
        <p:spPr>
          <a:xfrm>
            <a:off x="6400800" y="3958560"/>
            <a:ext cx="1602225" cy="1214874"/>
          </a:xfrm>
          <a:prstGeom prst="rect">
            <a:avLst/>
          </a:prstGeom>
          <a:noFill/>
          <a:ln>
            <a:noFill/>
          </a:ln>
        </p:spPr>
      </p:pic>
      <p:pic>
        <p:nvPicPr>
          <p:cNvPr id="11" name="Google Shape;88;p18"/>
          <p:cNvPicPr preferRelativeResize="0"/>
          <p:nvPr/>
        </p:nvPicPr>
        <p:blipFill>
          <a:blip r:embed="rId5">
            <a:alphaModFix/>
          </a:blip>
          <a:stretch>
            <a:fillRect/>
          </a:stretch>
        </p:blipFill>
        <p:spPr>
          <a:xfrm>
            <a:off x="6400800" y="5237085"/>
            <a:ext cx="1602225" cy="1078571"/>
          </a:xfrm>
          <a:prstGeom prst="rect">
            <a:avLst/>
          </a:prstGeom>
          <a:noFill/>
          <a:ln>
            <a:noFill/>
          </a:ln>
        </p:spPr>
      </p:pic>
    </p:spTree>
    <p:extLst>
      <p:ext uri="{BB962C8B-B14F-4D97-AF65-F5344CB8AC3E}">
        <p14:creationId xmlns:p14="http://schemas.microsoft.com/office/powerpoint/2010/main" val="38733954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611080-4EB9-41A6-8F09-2DD63529F5AC}"/>
              </a:ext>
            </a:extLst>
          </p:cNvPr>
          <p:cNvSpPr>
            <a:spLocks noGrp="1"/>
          </p:cNvSpPr>
          <p:nvPr>
            <p:ph type="sldNum" sz="quarter" idx="12"/>
          </p:nvPr>
        </p:nvSpPr>
        <p:spPr/>
        <p:txBody>
          <a:bodyPr/>
          <a:lstStyle/>
          <a:p>
            <a:fld id="{1E81BDB4-5F3F-464A-A32A-75B544C87B3D}" type="slidenum">
              <a:rPr lang="en-US" smtClean="0"/>
              <a:pPr/>
              <a:t>177</a:t>
            </a:fld>
            <a:endParaRPr lang="en-US"/>
          </a:p>
        </p:txBody>
      </p:sp>
      <p:pic>
        <p:nvPicPr>
          <p:cNvPr id="4" name="Picture 3">
            <a:extLst>
              <a:ext uri="{FF2B5EF4-FFF2-40B4-BE49-F238E27FC236}">
                <a16:creationId xmlns:a16="http://schemas.microsoft.com/office/drawing/2014/main" id="{FF2E155B-E906-4B3D-9F5C-89994938DF22}"/>
              </a:ext>
            </a:extLst>
          </p:cNvPr>
          <p:cNvPicPr>
            <a:picLocks noChangeAspect="1"/>
          </p:cNvPicPr>
          <p:nvPr/>
        </p:nvPicPr>
        <p:blipFill>
          <a:blip r:embed="rId2"/>
          <a:stretch>
            <a:fillRect/>
          </a:stretch>
        </p:blipFill>
        <p:spPr>
          <a:xfrm>
            <a:off x="453111" y="1639513"/>
            <a:ext cx="8237779" cy="3467559"/>
          </a:xfrm>
          <a:prstGeom prst="rect">
            <a:avLst/>
          </a:prstGeom>
        </p:spPr>
      </p:pic>
      <p:sp>
        <p:nvSpPr>
          <p:cNvPr id="6" name="Title 1">
            <a:extLst>
              <a:ext uri="{FF2B5EF4-FFF2-40B4-BE49-F238E27FC236}">
                <a16:creationId xmlns:a16="http://schemas.microsoft.com/office/drawing/2014/main" id="{94A9680A-BA44-47E9-A43E-A2E9729516D9}"/>
              </a:ext>
            </a:extLst>
          </p:cNvPr>
          <p:cNvSpPr>
            <a:spLocks noGrp="1"/>
          </p:cNvSpPr>
          <p:nvPr>
            <p:ph type="title"/>
          </p:nvPr>
        </p:nvSpPr>
        <p:spPr>
          <a:xfrm>
            <a:off x="628650" y="857250"/>
            <a:ext cx="7886700" cy="655305"/>
          </a:xfrm>
        </p:spPr>
        <p:txBody>
          <a:bodyPr>
            <a:normAutofit/>
          </a:bodyPr>
          <a:lstStyle/>
          <a:p>
            <a:r>
              <a:rPr lang="en-US" dirty="0">
                <a:latin typeface="Eras Demi ITC" panose="020B0805030504020804" pitchFamily="34" charset="0"/>
              </a:rPr>
              <a:t>Genetic Algorithm</a:t>
            </a:r>
            <a:endParaRPr lang="en-US" dirty="0"/>
          </a:p>
        </p:txBody>
      </p:sp>
    </p:spTree>
    <p:extLst>
      <p:ext uri="{BB962C8B-B14F-4D97-AF65-F5344CB8AC3E}">
        <p14:creationId xmlns:p14="http://schemas.microsoft.com/office/powerpoint/2010/main" val="14561275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B137-CC17-440E-A1CA-B7F8E8D22C77}"/>
              </a:ext>
            </a:extLst>
          </p:cNvPr>
          <p:cNvSpPr>
            <a:spLocks noGrp="1"/>
          </p:cNvSpPr>
          <p:nvPr>
            <p:ph type="title"/>
          </p:nvPr>
        </p:nvSpPr>
        <p:spPr>
          <a:xfrm>
            <a:off x="640195" y="152400"/>
            <a:ext cx="7886700" cy="873740"/>
          </a:xfrm>
          <a:solidFill>
            <a:schemeClr val="bg1"/>
          </a:solidFill>
          <a:ln>
            <a:solidFill>
              <a:schemeClr val="bg1"/>
            </a:solidFill>
          </a:ln>
        </p:spPr>
        <p:txBody>
          <a:bodyPr/>
          <a:lstStyle/>
          <a:p>
            <a:r>
              <a:rPr lang="en-US" dirty="0">
                <a:latin typeface="+mj-lt"/>
              </a:rPr>
              <a:t>Intuition of GA</a:t>
            </a:r>
          </a:p>
        </p:txBody>
      </p:sp>
      <p:sp>
        <p:nvSpPr>
          <p:cNvPr id="3" name="Slide Number Placeholder 2">
            <a:extLst>
              <a:ext uri="{FF2B5EF4-FFF2-40B4-BE49-F238E27FC236}">
                <a16:creationId xmlns:a16="http://schemas.microsoft.com/office/drawing/2014/main" id="{EE51A1B5-9B1C-433D-8582-D774E73A88CA}"/>
              </a:ext>
            </a:extLst>
          </p:cNvPr>
          <p:cNvSpPr>
            <a:spLocks noGrp="1"/>
          </p:cNvSpPr>
          <p:nvPr>
            <p:ph type="sldNum" sz="quarter" idx="12"/>
          </p:nvPr>
        </p:nvSpPr>
        <p:spPr/>
        <p:txBody>
          <a:bodyPr/>
          <a:lstStyle/>
          <a:p>
            <a:fld id="{1E81BDB4-5F3F-464A-A32A-75B544C87B3D}" type="slidenum">
              <a:rPr lang="en-US" smtClean="0"/>
              <a:pPr/>
              <a:t>178</a:t>
            </a:fld>
            <a:endParaRPr lang="en-US"/>
          </a:p>
        </p:txBody>
      </p:sp>
      <p:sp>
        <p:nvSpPr>
          <p:cNvPr id="4" name="Rectangle 3">
            <a:extLst>
              <a:ext uri="{FF2B5EF4-FFF2-40B4-BE49-F238E27FC236}">
                <a16:creationId xmlns:a16="http://schemas.microsoft.com/office/drawing/2014/main" id="{2A03535B-20CD-44F2-BC88-2C718FB5455D}"/>
              </a:ext>
            </a:extLst>
          </p:cNvPr>
          <p:cNvSpPr/>
          <p:nvPr/>
        </p:nvSpPr>
        <p:spPr>
          <a:xfrm>
            <a:off x="832846" y="1254038"/>
            <a:ext cx="7501398" cy="2839239"/>
          </a:xfrm>
          <a:prstGeom prst="rect">
            <a:avLst/>
          </a:prstGeom>
        </p:spPr>
        <p:txBody>
          <a:bodyPr wrap="square">
            <a:spAutoFit/>
          </a:bodyPr>
          <a:lstStyle/>
          <a:p>
            <a:pPr algn="just"/>
            <a:r>
              <a:rPr lang="en-US" sz="2100" b="0" dirty="0">
                <a:solidFill>
                  <a:schemeClr val="tx1"/>
                </a:solidFill>
                <a:latin typeface="+mn-lt"/>
                <a:cs typeface="Segoe UI Semibold" panose="020B0702040204020203" pitchFamily="34" charset="0"/>
              </a:rPr>
              <a:t>You are head of a country, and in order to keep your city safe from bad things, you implement a policy like this:</a:t>
            </a:r>
          </a:p>
          <a:p>
            <a:pPr marL="342900" indent="-342900" algn="just">
              <a:buFont typeface="Arial" panose="020B0604020202020204" pitchFamily="34" charset="0"/>
              <a:buChar char="•"/>
            </a:pPr>
            <a:r>
              <a:rPr lang="en-US" sz="2100" b="0" dirty="0">
                <a:solidFill>
                  <a:schemeClr val="tx1"/>
                </a:solidFill>
                <a:latin typeface="+mn-lt"/>
                <a:cs typeface="Segoe UI Semibold" panose="020B0702040204020203" pitchFamily="34" charset="0"/>
              </a:rPr>
              <a:t>You select all the good people, and ask them to extend their generation by having their children.</a:t>
            </a:r>
          </a:p>
          <a:p>
            <a:pPr marL="342900" indent="-342900" algn="just">
              <a:buFont typeface="Arial" panose="020B0604020202020204" pitchFamily="34" charset="0"/>
              <a:buChar char="•"/>
            </a:pPr>
            <a:r>
              <a:rPr lang="en-US" sz="2100" b="0" dirty="0">
                <a:solidFill>
                  <a:schemeClr val="tx1"/>
                </a:solidFill>
                <a:latin typeface="+mn-lt"/>
                <a:cs typeface="Segoe UI Semibold" panose="020B0702040204020203" pitchFamily="34" charset="0"/>
              </a:rPr>
              <a:t>This repeats for a few generations.</a:t>
            </a:r>
          </a:p>
          <a:p>
            <a:pPr marL="342900" indent="-342900" algn="just">
              <a:buFont typeface="Arial" panose="020B0604020202020204" pitchFamily="34" charset="0"/>
              <a:buChar char="•"/>
            </a:pPr>
            <a:r>
              <a:rPr lang="en-US" sz="2100" b="0" dirty="0">
                <a:solidFill>
                  <a:schemeClr val="tx1"/>
                </a:solidFill>
                <a:latin typeface="+mn-lt"/>
                <a:cs typeface="Segoe UI Semibold" panose="020B0702040204020203" pitchFamily="34" charset="0"/>
              </a:rPr>
              <a:t>You will notice that now you have an entire population of good people.</a:t>
            </a:r>
          </a:p>
        </p:txBody>
      </p:sp>
      <p:pic>
        <p:nvPicPr>
          <p:cNvPr id="5" name="Content Placeholder 3"/>
          <p:cNvPicPr>
            <a:picLocks noChangeAspect="1"/>
          </p:cNvPicPr>
          <p:nvPr/>
        </p:nvPicPr>
        <p:blipFill>
          <a:blip r:embed="rId2"/>
          <a:stretch>
            <a:fillRect/>
          </a:stretch>
        </p:blipFill>
        <p:spPr>
          <a:xfrm>
            <a:off x="2133600" y="4327037"/>
            <a:ext cx="5174963" cy="2073276"/>
          </a:xfrm>
          <a:prstGeom prst="rect">
            <a:avLst/>
          </a:prstGeom>
        </p:spPr>
      </p:pic>
    </p:spTree>
    <p:extLst>
      <p:ext uri="{BB962C8B-B14F-4D97-AF65-F5344CB8AC3E}">
        <p14:creationId xmlns:p14="http://schemas.microsoft.com/office/powerpoint/2010/main" val="276553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A0DC3E-9531-4243-8D99-2C1405BF53D6}"/>
              </a:ext>
            </a:extLst>
          </p:cNvPr>
          <p:cNvSpPr>
            <a:spLocks noGrp="1"/>
          </p:cNvSpPr>
          <p:nvPr>
            <p:ph type="sldNum" sz="quarter" idx="12"/>
          </p:nvPr>
        </p:nvSpPr>
        <p:spPr/>
        <p:txBody>
          <a:bodyPr/>
          <a:lstStyle/>
          <a:p>
            <a:fld id="{1E81BDB4-5F3F-464A-A32A-75B544C87B3D}" type="slidenum">
              <a:rPr lang="en-US" smtClean="0"/>
              <a:pPr/>
              <a:t>179</a:t>
            </a:fld>
            <a:endParaRPr lang="en-US"/>
          </a:p>
        </p:txBody>
      </p:sp>
      <p:sp>
        <p:nvSpPr>
          <p:cNvPr id="4" name="Rectangle 3">
            <a:extLst>
              <a:ext uri="{FF2B5EF4-FFF2-40B4-BE49-F238E27FC236}">
                <a16:creationId xmlns:a16="http://schemas.microsoft.com/office/drawing/2014/main" id="{9AACD129-3BF4-426A-BFA3-D0C369AE5F0B}"/>
              </a:ext>
            </a:extLst>
          </p:cNvPr>
          <p:cNvSpPr/>
          <p:nvPr/>
        </p:nvSpPr>
        <p:spPr>
          <a:xfrm>
            <a:off x="381000" y="1524000"/>
            <a:ext cx="8382000" cy="1200329"/>
          </a:xfrm>
          <a:prstGeom prst="rect">
            <a:avLst/>
          </a:prstGeom>
        </p:spPr>
        <p:txBody>
          <a:bodyPr wrap="square">
            <a:spAutoFit/>
          </a:bodyPr>
          <a:lstStyle/>
          <a:p>
            <a:pPr marL="342900" indent="-342900" algn="just">
              <a:buFont typeface="Arial" panose="020B0604020202020204" pitchFamily="34" charset="0"/>
              <a:buChar char="•"/>
            </a:pPr>
            <a:r>
              <a:rPr lang="en-US" sz="2400" b="0" dirty="0">
                <a:solidFill>
                  <a:srgbClr val="000000"/>
                </a:solidFill>
                <a:latin typeface="+mn-lt"/>
                <a:cs typeface="Gisha" panose="020B0502040204020203" pitchFamily="34" charset="-79"/>
              </a:rPr>
              <a:t>GA creates </a:t>
            </a:r>
            <a:r>
              <a:rPr lang="en-US" sz="2400" b="0" dirty="0">
                <a:solidFill>
                  <a:srgbClr val="C00000"/>
                </a:solidFill>
                <a:latin typeface="+mn-lt"/>
                <a:cs typeface="Gisha" panose="020B0502040204020203" pitchFamily="34" charset="-79"/>
              </a:rPr>
              <a:t>a “population”, or to say, a “group” of possible solutions </a:t>
            </a:r>
            <a:r>
              <a:rPr lang="en-US" sz="2400" b="0" dirty="0">
                <a:solidFill>
                  <a:srgbClr val="000000"/>
                </a:solidFill>
                <a:latin typeface="+mn-lt"/>
                <a:cs typeface="Gisha" panose="020B0502040204020203" pitchFamily="34" charset="-79"/>
              </a:rPr>
              <a:t>to the given problem and </a:t>
            </a:r>
            <a:r>
              <a:rPr lang="en-US" sz="2400" b="0" dirty="0">
                <a:solidFill>
                  <a:srgbClr val="0070C0"/>
                </a:solidFill>
                <a:latin typeface="+mn-lt"/>
                <a:cs typeface="Gisha" panose="020B0502040204020203" pitchFamily="34" charset="-79"/>
              </a:rPr>
              <a:t>lets them “evolve” </a:t>
            </a:r>
            <a:r>
              <a:rPr lang="en-US" sz="2400" b="0" dirty="0">
                <a:solidFill>
                  <a:srgbClr val="000000"/>
                </a:solidFill>
                <a:latin typeface="+mn-lt"/>
                <a:cs typeface="Gisha" panose="020B0502040204020203" pitchFamily="34" charset="-79"/>
              </a:rPr>
              <a:t>over multiple generations to </a:t>
            </a:r>
            <a:r>
              <a:rPr lang="en-US" sz="2400" b="0" dirty="0">
                <a:solidFill>
                  <a:srgbClr val="1D9328"/>
                </a:solidFill>
                <a:latin typeface="+mn-lt"/>
                <a:cs typeface="Gisha" panose="020B0502040204020203" pitchFamily="34" charset="-79"/>
              </a:rPr>
              <a:t>find better and better solutions</a:t>
            </a:r>
            <a:r>
              <a:rPr lang="en-US" sz="2400" b="0" dirty="0">
                <a:solidFill>
                  <a:srgbClr val="000000"/>
                </a:solidFill>
                <a:latin typeface="+mn-lt"/>
                <a:cs typeface="Gisha" panose="020B0502040204020203" pitchFamily="34" charset="-79"/>
              </a:rPr>
              <a:t>. </a:t>
            </a:r>
            <a:endParaRPr lang="en-US" sz="2400" b="0" dirty="0">
              <a:latin typeface="+mn-lt"/>
              <a:cs typeface="Gisha" panose="020B0502040204020203" pitchFamily="34" charset="-79"/>
            </a:endParaRPr>
          </a:p>
        </p:txBody>
      </p:sp>
      <p:sp>
        <p:nvSpPr>
          <p:cNvPr id="5" name="Title 1">
            <a:extLst>
              <a:ext uri="{FF2B5EF4-FFF2-40B4-BE49-F238E27FC236}">
                <a16:creationId xmlns:a16="http://schemas.microsoft.com/office/drawing/2014/main" id="{E5DAB137-CC17-440E-A1CA-B7F8E8D22C77}"/>
              </a:ext>
            </a:extLst>
          </p:cNvPr>
          <p:cNvSpPr txBox="1">
            <a:spLocks/>
          </p:cNvSpPr>
          <p:nvPr/>
        </p:nvSpPr>
        <p:spPr bwMode="auto">
          <a:xfrm>
            <a:off x="628650" y="152400"/>
            <a:ext cx="7886700" cy="533400"/>
          </a:xfrm>
          <a:prstGeom prst="rect">
            <a:avLst/>
          </a:prstGeom>
          <a:solidFill>
            <a:schemeClr val="bg1"/>
          </a:solidFill>
          <a:ln w="9525" cap="flat" cmpd="sng" algn="ctr">
            <a:solidFill>
              <a:schemeClr val="bg1"/>
            </a:solidFill>
            <a:prstDash val="solid"/>
            <a:miter lim="800000"/>
            <a:headEnd/>
            <a:tailEnd/>
          </a:ln>
          <a:effectLst/>
          <a:scene3d>
            <a:camera prst="orthographicFront">
              <a:rot lat="0" lon="0" rev="0"/>
            </a:camera>
            <a:lightRig rig="contrasting" dir="t">
              <a:rot lat="0" lon="0" rev="7800000"/>
            </a:lightRig>
          </a:scene3d>
          <a:sp3d>
            <a:bevelT w="139700" h="139700"/>
          </a:sp3d>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3600">
                <a:solidFill>
                  <a:schemeClr val="dk1"/>
                </a:solidFill>
                <a:latin typeface="Narkisim" panose="020E0502050101010101" pitchFamily="34" charset="-79"/>
                <a:ea typeface="+mn-ea"/>
                <a:cs typeface="Narkisim" panose="020E0502050101010101" pitchFamily="34" charset="-79"/>
              </a:defRPr>
            </a:lvl1pPr>
            <a:lvl2pPr algn="l" rtl="0" eaLnBrk="1" fontAlgn="base" hangingPunct="1">
              <a:spcBef>
                <a:spcPct val="0"/>
              </a:spcBef>
              <a:spcAft>
                <a:spcPct val="0"/>
              </a:spcAft>
              <a:defRPr sz="3400">
                <a:solidFill>
                  <a:schemeClr val="dk1"/>
                </a:solidFill>
                <a:latin typeface="+mn-lt"/>
                <a:ea typeface="+mn-ea"/>
                <a:cs typeface="+mn-cs"/>
              </a:defRPr>
            </a:lvl2pPr>
            <a:lvl3pPr algn="l" rtl="0" eaLnBrk="1" fontAlgn="base" hangingPunct="1">
              <a:spcBef>
                <a:spcPct val="0"/>
              </a:spcBef>
              <a:spcAft>
                <a:spcPct val="0"/>
              </a:spcAft>
              <a:defRPr sz="3400">
                <a:solidFill>
                  <a:schemeClr val="dk1"/>
                </a:solidFill>
                <a:latin typeface="+mn-lt"/>
                <a:ea typeface="+mn-ea"/>
                <a:cs typeface="+mn-cs"/>
              </a:defRPr>
            </a:lvl3pPr>
            <a:lvl4pPr algn="l" rtl="0" eaLnBrk="1" fontAlgn="base" hangingPunct="1">
              <a:spcBef>
                <a:spcPct val="0"/>
              </a:spcBef>
              <a:spcAft>
                <a:spcPct val="0"/>
              </a:spcAft>
              <a:defRPr sz="3400">
                <a:solidFill>
                  <a:schemeClr val="dk1"/>
                </a:solidFill>
                <a:latin typeface="+mn-lt"/>
                <a:ea typeface="+mn-ea"/>
                <a:cs typeface="+mn-cs"/>
              </a:defRPr>
            </a:lvl4pPr>
            <a:lvl5pPr algn="l" rtl="0" eaLnBrk="1" fontAlgn="base" hangingPunct="1">
              <a:spcBef>
                <a:spcPct val="0"/>
              </a:spcBef>
              <a:spcAft>
                <a:spcPct val="0"/>
              </a:spcAft>
              <a:defRPr sz="3400">
                <a:solidFill>
                  <a:schemeClr val="dk1"/>
                </a:solidFill>
                <a:latin typeface="+mn-lt"/>
                <a:ea typeface="+mn-ea"/>
                <a:cs typeface="+mn-cs"/>
              </a:defRPr>
            </a:lvl5pPr>
            <a:lvl6pPr marL="457200" algn="l" rtl="0" eaLnBrk="1" fontAlgn="base" hangingPunct="1">
              <a:spcBef>
                <a:spcPct val="0"/>
              </a:spcBef>
              <a:spcAft>
                <a:spcPct val="0"/>
              </a:spcAft>
              <a:defRPr sz="3400">
                <a:solidFill>
                  <a:schemeClr val="dk1"/>
                </a:solidFill>
                <a:latin typeface="+mn-lt"/>
                <a:ea typeface="+mn-ea"/>
                <a:cs typeface="+mn-cs"/>
              </a:defRPr>
            </a:lvl6pPr>
            <a:lvl7pPr marL="914400" algn="l" rtl="0" eaLnBrk="1" fontAlgn="base" hangingPunct="1">
              <a:spcBef>
                <a:spcPct val="0"/>
              </a:spcBef>
              <a:spcAft>
                <a:spcPct val="0"/>
              </a:spcAft>
              <a:defRPr sz="3400">
                <a:solidFill>
                  <a:schemeClr val="dk1"/>
                </a:solidFill>
                <a:latin typeface="+mn-lt"/>
                <a:ea typeface="+mn-ea"/>
                <a:cs typeface="+mn-cs"/>
              </a:defRPr>
            </a:lvl7pPr>
            <a:lvl8pPr marL="1371600" algn="l" rtl="0" eaLnBrk="1" fontAlgn="base" hangingPunct="1">
              <a:spcBef>
                <a:spcPct val="0"/>
              </a:spcBef>
              <a:spcAft>
                <a:spcPct val="0"/>
              </a:spcAft>
              <a:defRPr sz="3400">
                <a:solidFill>
                  <a:schemeClr val="dk1"/>
                </a:solidFill>
                <a:latin typeface="+mn-lt"/>
                <a:ea typeface="+mn-ea"/>
                <a:cs typeface="+mn-cs"/>
              </a:defRPr>
            </a:lvl8pPr>
            <a:lvl9pPr marL="1828800" algn="l" rtl="0" eaLnBrk="1" fontAlgn="base" hangingPunct="1">
              <a:spcBef>
                <a:spcPct val="0"/>
              </a:spcBef>
              <a:spcAft>
                <a:spcPct val="0"/>
              </a:spcAft>
              <a:defRPr sz="3400">
                <a:solidFill>
                  <a:schemeClr val="dk1"/>
                </a:solidFill>
                <a:latin typeface="+mn-lt"/>
                <a:ea typeface="+mn-ea"/>
                <a:cs typeface="+mn-cs"/>
              </a:defRPr>
            </a:lvl9pPr>
          </a:lstStyle>
          <a:p>
            <a:r>
              <a:rPr lang="en-US" b="0" dirty="0">
                <a:latin typeface="+mn-lt"/>
              </a:rPr>
              <a:t>An Overview Of GA</a:t>
            </a:r>
            <a:endParaRPr lang="en-US" b="0" kern="0" dirty="0">
              <a:latin typeface="+mn-lt"/>
            </a:endParaRPr>
          </a:p>
        </p:txBody>
      </p:sp>
    </p:spTree>
    <p:extLst>
      <p:ext uri="{BB962C8B-B14F-4D97-AF65-F5344CB8AC3E}">
        <p14:creationId xmlns:p14="http://schemas.microsoft.com/office/powerpoint/2010/main" val="2782102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6" name="Oval 5"/>
          <p:cNvSpPr/>
          <p:nvPr/>
        </p:nvSpPr>
        <p:spPr>
          <a:xfrm>
            <a:off x="3733800" y="30480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81400" y="4267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91000" y="46482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800600" y="29718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05400" y="3886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334000" y="47244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096000" y="38862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638800" y="32004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514600" y="29718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667000" y="37338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43200" y="47244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267200" y="22860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733800" y="20574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endCxn id="6" idx="5"/>
          </p:cNvCxnSpPr>
          <p:nvPr/>
        </p:nvCxnSpPr>
        <p:spPr>
          <a:xfrm flipH="1" flipV="1">
            <a:off x="3928922" y="3243122"/>
            <a:ext cx="4479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7"/>
            <a:endCxn id="20" idx="4"/>
          </p:cNvCxnSpPr>
          <p:nvPr/>
        </p:nvCxnSpPr>
        <p:spPr>
          <a:xfrm flipV="1">
            <a:off x="3928922" y="2514600"/>
            <a:ext cx="452578" cy="566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3"/>
          </p:cNvCxnSpPr>
          <p:nvPr/>
        </p:nvCxnSpPr>
        <p:spPr>
          <a:xfrm flipV="1">
            <a:off x="4538522" y="3166922"/>
            <a:ext cx="295556"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7" idx="7"/>
          </p:cNvCxnSpPr>
          <p:nvPr/>
        </p:nvCxnSpPr>
        <p:spPr>
          <a:xfrm flipH="1">
            <a:off x="3776522" y="3852722"/>
            <a:ext cx="6003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0"/>
          </p:cNvCxnSpPr>
          <p:nvPr/>
        </p:nvCxnSpPr>
        <p:spPr>
          <a:xfrm flipH="1">
            <a:off x="4305300" y="3886200"/>
            <a:ext cx="152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1"/>
          </p:cNvCxnSpPr>
          <p:nvPr/>
        </p:nvCxnSpPr>
        <p:spPr>
          <a:xfrm>
            <a:off x="4572000" y="3771900"/>
            <a:ext cx="566878" cy="147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4"/>
            <a:endCxn id="11" idx="1"/>
          </p:cNvCxnSpPr>
          <p:nvPr/>
        </p:nvCxnSpPr>
        <p:spPr>
          <a:xfrm>
            <a:off x="5219700" y="4114800"/>
            <a:ext cx="1477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0" idx="0"/>
            <a:endCxn id="13" idx="3"/>
          </p:cNvCxnSpPr>
          <p:nvPr/>
        </p:nvCxnSpPr>
        <p:spPr>
          <a:xfrm flipV="1">
            <a:off x="5219700" y="3395522"/>
            <a:ext cx="452578" cy="490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0" idx="6"/>
            <a:endCxn id="12" idx="2"/>
          </p:cNvCxnSpPr>
          <p:nvPr/>
        </p:nvCxnSpPr>
        <p:spPr>
          <a:xfrm>
            <a:off x="5334000" y="40005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0"/>
            <a:endCxn id="21" idx="4"/>
          </p:cNvCxnSpPr>
          <p:nvPr/>
        </p:nvCxnSpPr>
        <p:spPr>
          <a:xfrm flipV="1">
            <a:off x="3848100" y="2286000"/>
            <a:ext cx="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2"/>
            <a:endCxn id="14" idx="6"/>
          </p:cNvCxnSpPr>
          <p:nvPr/>
        </p:nvCxnSpPr>
        <p:spPr>
          <a:xfrm flipH="1" flipV="1">
            <a:off x="2743200" y="3086100"/>
            <a:ext cx="990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6" idx="3"/>
            <a:endCxn id="15" idx="6"/>
          </p:cNvCxnSpPr>
          <p:nvPr/>
        </p:nvCxnSpPr>
        <p:spPr>
          <a:xfrm flipH="1">
            <a:off x="2895600" y="3243122"/>
            <a:ext cx="871678" cy="604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7" idx="3"/>
            <a:endCxn id="16" idx="7"/>
          </p:cNvCxnSpPr>
          <p:nvPr/>
        </p:nvCxnSpPr>
        <p:spPr>
          <a:xfrm flipH="1">
            <a:off x="2938322" y="4462322"/>
            <a:ext cx="676556" cy="295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2629756" y="2157806"/>
            <a:ext cx="3613879" cy="2768936"/>
          </a:xfrm>
          <a:custGeom>
            <a:avLst/>
            <a:gdLst>
              <a:gd name="connsiteX0" fmla="*/ 64954 w 1510638"/>
              <a:gd name="connsiteY0" fmla="*/ 196546 h 1597234"/>
              <a:gd name="connsiteX1" fmla="*/ 1149070 w 1510638"/>
              <a:gd name="connsiteY1" fmla="*/ 1590344 h 1597234"/>
              <a:gd name="connsiteX2" fmla="*/ 1510442 w 1510638"/>
              <a:gd name="connsiteY2" fmla="*/ 702443 h 1597234"/>
              <a:gd name="connsiteX3" fmla="*/ 1180045 w 1510638"/>
              <a:gd name="connsiteY3" fmla="*/ 31356 h 1597234"/>
              <a:gd name="connsiteX4" fmla="*/ 75279 w 1510638"/>
              <a:gd name="connsiteY4" fmla="*/ 124275 h 1597234"/>
              <a:gd name="connsiteX5" fmla="*/ 95929 w 1510638"/>
              <a:gd name="connsiteY5" fmla="*/ 248168 h 1597234"/>
              <a:gd name="connsiteX0" fmla="*/ 131766 w 1643766"/>
              <a:gd name="connsiteY0" fmla="*/ 196546 h 1321409"/>
              <a:gd name="connsiteX1" fmla="*/ 49167 w 1643766"/>
              <a:gd name="connsiteY1" fmla="*/ 1311584 h 1321409"/>
              <a:gd name="connsiteX2" fmla="*/ 1577254 w 1643766"/>
              <a:gd name="connsiteY2" fmla="*/ 702443 h 1321409"/>
              <a:gd name="connsiteX3" fmla="*/ 1246857 w 1643766"/>
              <a:gd name="connsiteY3" fmla="*/ 31356 h 1321409"/>
              <a:gd name="connsiteX4" fmla="*/ 142091 w 1643766"/>
              <a:gd name="connsiteY4" fmla="*/ 124275 h 1321409"/>
              <a:gd name="connsiteX5" fmla="*/ 162741 w 1643766"/>
              <a:gd name="connsiteY5" fmla="*/ 248168 h 1321409"/>
              <a:gd name="connsiteX0" fmla="*/ 167794 w 1679794"/>
              <a:gd name="connsiteY0" fmla="*/ 210329 h 1335192"/>
              <a:gd name="connsiteX1" fmla="*/ 85195 w 1679794"/>
              <a:gd name="connsiteY1" fmla="*/ 1325367 h 1335192"/>
              <a:gd name="connsiteX2" fmla="*/ 1613282 w 1679794"/>
              <a:gd name="connsiteY2" fmla="*/ 716226 h 1335192"/>
              <a:gd name="connsiteX3" fmla="*/ 1282885 w 1679794"/>
              <a:gd name="connsiteY3" fmla="*/ 45139 h 1335192"/>
              <a:gd name="connsiteX4" fmla="*/ 178119 w 1679794"/>
              <a:gd name="connsiteY4" fmla="*/ 138058 h 1335192"/>
              <a:gd name="connsiteX5" fmla="*/ 2596 w 1679794"/>
              <a:gd name="connsiteY5" fmla="*/ 757524 h 1335192"/>
              <a:gd name="connsiteX0" fmla="*/ 232147 w 1744147"/>
              <a:gd name="connsiteY0" fmla="*/ 210329 h 1325659"/>
              <a:gd name="connsiteX1" fmla="*/ 66949 w 1744147"/>
              <a:gd name="connsiteY1" fmla="*/ 788498 h 1325659"/>
              <a:gd name="connsiteX2" fmla="*/ 149548 w 1744147"/>
              <a:gd name="connsiteY2" fmla="*/ 1325367 h 1325659"/>
              <a:gd name="connsiteX3" fmla="*/ 1677635 w 1744147"/>
              <a:gd name="connsiteY3" fmla="*/ 716226 h 1325659"/>
              <a:gd name="connsiteX4" fmla="*/ 1347238 w 1744147"/>
              <a:gd name="connsiteY4" fmla="*/ 45139 h 1325659"/>
              <a:gd name="connsiteX5" fmla="*/ 242472 w 1744147"/>
              <a:gd name="connsiteY5" fmla="*/ 138058 h 1325659"/>
              <a:gd name="connsiteX6" fmla="*/ 66949 w 1744147"/>
              <a:gd name="connsiteY6" fmla="*/ 757524 h 1325659"/>
              <a:gd name="connsiteX0" fmla="*/ 167795 w 1638455"/>
              <a:gd name="connsiteY0" fmla="*/ 210329 h 1759128"/>
              <a:gd name="connsiteX1" fmla="*/ 2597 w 1638455"/>
              <a:gd name="connsiteY1" fmla="*/ 788498 h 1759128"/>
              <a:gd name="connsiteX2" fmla="*/ 715016 w 1638455"/>
              <a:gd name="connsiteY2" fmla="*/ 1758993 h 1759128"/>
              <a:gd name="connsiteX3" fmla="*/ 1613283 w 1638455"/>
              <a:gd name="connsiteY3" fmla="*/ 716226 h 1759128"/>
              <a:gd name="connsiteX4" fmla="*/ 1282886 w 1638455"/>
              <a:gd name="connsiteY4" fmla="*/ 45139 h 1759128"/>
              <a:gd name="connsiteX5" fmla="*/ 178120 w 1638455"/>
              <a:gd name="connsiteY5" fmla="*/ 138058 h 1759128"/>
              <a:gd name="connsiteX6" fmla="*/ 2597 w 1638455"/>
              <a:gd name="connsiteY6" fmla="*/ 757524 h 1759128"/>
              <a:gd name="connsiteX0" fmla="*/ 0 w 1801057"/>
              <a:gd name="connsiteY0" fmla="*/ 354871 h 1759128"/>
              <a:gd name="connsiteX1" fmla="*/ 165199 w 1801057"/>
              <a:gd name="connsiteY1" fmla="*/ 788498 h 1759128"/>
              <a:gd name="connsiteX2" fmla="*/ 877618 w 1801057"/>
              <a:gd name="connsiteY2" fmla="*/ 1758993 h 1759128"/>
              <a:gd name="connsiteX3" fmla="*/ 1775885 w 1801057"/>
              <a:gd name="connsiteY3" fmla="*/ 716226 h 1759128"/>
              <a:gd name="connsiteX4" fmla="*/ 1445488 w 1801057"/>
              <a:gd name="connsiteY4" fmla="*/ 45139 h 1759128"/>
              <a:gd name="connsiteX5" fmla="*/ 340722 w 1801057"/>
              <a:gd name="connsiteY5" fmla="*/ 138058 h 1759128"/>
              <a:gd name="connsiteX6" fmla="*/ 165199 w 1801057"/>
              <a:gd name="connsiteY6" fmla="*/ 757524 h 1759128"/>
              <a:gd name="connsiteX0" fmla="*/ 175523 w 1976580"/>
              <a:gd name="connsiteY0" fmla="*/ 338127 h 1742384"/>
              <a:gd name="connsiteX1" fmla="*/ 340722 w 1976580"/>
              <a:gd name="connsiteY1" fmla="*/ 771754 h 1742384"/>
              <a:gd name="connsiteX2" fmla="*/ 1053141 w 1976580"/>
              <a:gd name="connsiteY2" fmla="*/ 1742249 h 1742384"/>
              <a:gd name="connsiteX3" fmla="*/ 1951408 w 1976580"/>
              <a:gd name="connsiteY3" fmla="*/ 699482 h 1742384"/>
              <a:gd name="connsiteX4" fmla="*/ 1621011 w 1976580"/>
              <a:gd name="connsiteY4" fmla="*/ 28395 h 1742384"/>
              <a:gd name="connsiteX5" fmla="*/ 516245 w 1976580"/>
              <a:gd name="connsiteY5" fmla="*/ 121314 h 1742384"/>
              <a:gd name="connsiteX6" fmla="*/ 0 w 1976580"/>
              <a:gd name="connsiteY6" fmla="*/ 90341 h 1742384"/>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7" fmla="*/ 0 w 1801057"/>
              <a:gd name="connsiteY7" fmla="*/ 342889 h 1747146"/>
              <a:gd name="connsiteX0" fmla="*/ 1001 w 1802058"/>
              <a:gd name="connsiteY0" fmla="*/ 34288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342889 h 1747146"/>
              <a:gd name="connsiteX0" fmla="*/ 1001 w 1802058"/>
              <a:gd name="connsiteY0" fmla="*/ 87975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879759 h 1747146"/>
              <a:gd name="connsiteX0" fmla="*/ 0 w 1780407"/>
              <a:gd name="connsiteY0" fmla="*/ 332565 h 1747146"/>
              <a:gd name="connsiteX1" fmla="*/ 144549 w 1780407"/>
              <a:gd name="connsiteY1" fmla="*/ 776516 h 1747146"/>
              <a:gd name="connsiteX2" fmla="*/ 856968 w 1780407"/>
              <a:gd name="connsiteY2" fmla="*/ 1747011 h 1747146"/>
              <a:gd name="connsiteX3" fmla="*/ 1755235 w 1780407"/>
              <a:gd name="connsiteY3" fmla="*/ 704244 h 1747146"/>
              <a:gd name="connsiteX4" fmla="*/ 1424838 w 1780407"/>
              <a:gd name="connsiteY4" fmla="*/ 33157 h 1747146"/>
              <a:gd name="connsiteX5" fmla="*/ 320072 w 1780407"/>
              <a:gd name="connsiteY5" fmla="*/ 126076 h 1747146"/>
              <a:gd name="connsiteX6" fmla="*/ 0 w 1780407"/>
              <a:gd name="connsiteY6" fmla="*/ 332565 h 1747146"/>
              <a:gd name="connsiteX0" fmla="*/ 0 w 1780407"/>
              <a:gd name="connsiteY0" fmla="*/ 332565 h 1763397"/>
              <a:gd name="connsiteX1" fmla="*/ 144549 w 1780407"/>
              <a:gd name="connsiteY1" fmla="*/ 1292738 h 1763397"/>
              <a:gd name="connsiteX2" fmla="*/ 856968 w 1780407"/>
              <a:gd name="connsiteY2" fmla="*/ 1747011 h 1763397"/>
              <a:gd name="connsiteX3" fmla="*/ 1755235 w 1780407"/>
              <a:gd name="connsiteY3" fmla="*/ 704244 h 1763397"/>
              <a:gd name="connsiteX4" fmla="*/ 1424838 w 1780407"/>
              <a:gd name="connsiteY4" fmla="*/ 33157 h 1763397"/>
              <a:gd name="connsiteX5" fmla="*/ 320072 w 1780407"/>
              <a:gd name="connsiteY5" fmla="*/ 126076 h 1763397"/>
              <a:gd name="connsiteX6" fmla="*/ 0 w 1780407"/>
              <a:gd name="connsiteY6" fmla="*/ 332565 h 1763397"/>
              <a:gd name="connsiteX0" fmla="*/ 0 w 1780407"/>
              <a:gd name="connsiteY0" fmla="*/ 332565 h 1769716"/>
              <a:gd name="connsiteX1" fmla="*/ 144549 w 1780407"/>
              <a:gd name="connsiteY1" fmla="*/ 1292738 h 1769716"/>
              <a:gd name="connsiteX2" fmla="*/ 856968 w 1780407"/>
              <a:gd name="connsiteY2" fmla="*/ 1747011 h 1769716"/>
              <a:gd name="connsiteX3" fmla="*/ 1755235 w 1780407"/>
              <a:gd name="connsiteY3" fmla="*/ 704244 h 1769716"/>
              <a:gd name="connsiteX4" fmla="*/ 1424838 w 1780407"/>
              <a:gd name="connsiteY4" fmla="*/ 33157 h 1769716"/>
              <a:gd name="connsiteX5" fmla="*/ 320072 w 1780407"/>
              <a:gd name="connsiteY5" fmla="*/ 126076 h 1769716"/>
              <a:gd name="connsiteX6" fmla="*/ 0 w 1780407"/>
              <a:gd name="connsiteY6" fmla="*/ 332565 h 1769716"/>
              <a:gd name="connsiteX0" fmla="*/ 0 w 1780407"/>
              <a:gd name="connsiteY0" fmla="*/ 332565 h 1770380"/>
              <a:gd name="connsiteX1" fmla="*/ 144549 w 1780407"/>
              <a:gd name="connsiteY1" fmla="*/ 1292738 h 1770380"/>
              <a:gd name="connsiteX2" fmla="*/ 856968 w 1780407"/>
              <a:gd name="connsiteY2" fmla="*/ 1747011 h 1770380"/>
              <a:gd name="connsiteX3" fmla="*/ 1755235 w 1780407"/>
              <a:gd name="connsiteY3" fmla="*/ 704244 h 1770380"/>
              <a:gd name="connsiteX4" fmla="*/ 1424838 w 1780407"/>
              <a:gd name="connsiteY4" fmla="*/ 33157 h 1770380"/>
              <a:gd name="connsiteX5" fmla="*/ 320072 w 1780407"/>
              <a:gd name="connsiteY5" fmla="*/ 126076 h 1770380"/>
              <a:gd name="connsiteX6" fmla="*/ 0 w 1780407"/>
              <a:gd name="connsiteY6" fmla="*/ 332565 h 1770380"/>
              <a:gd name="connsiteX0" fmla="*/ 0 w 1751930"/>
              <a:gd name="connsiteY0" fmla="*/ 352362 h 1775716"/>
              <a:gd name="connsiteX1" fmla="*/ 144549 w 1751930"/>
              <a:gd name="connsiteY1" fmla="*/ 1312535 h 1775716"/>
              <a:gd name="connsiteX2" fmla="*/ 856968 w 1751930"/>
              <a:gd name="connsiteY2" fmla="*/ 1766808 h 1775716"/>
              <a:gd name="connsiteX3" fmla="*/ 1724260 w 1751930"/>
              <a:gd name="connsiteY3" fmla="*/ 1002801 h 1775716"/>
              <a:gd name="connsiteX4" fmla="*/ 1424838 w 1751930"/>
              <a:gd name="connsiteY4" fmla="*/ 52954 h 1775716"/>
              <a:gd name="connsiteX5" fmla="*/ 320072 w 1751930"/>
              <a:gd name="connsiteY5" fmla="*/ 145873 h 1775716"/>
              <a:gd name="connsiteX6" fmla="*/ 0 w 1751930"/>
              <a:gd name="connsiteY6" fmla="*/ 352362 h 1775716"/>
              <a:gd name="connsiteX0" fmla="*/ 217446 w 1649304"/>
              <a:gd name="connsiteY0" fmla="*/ 182496 h 1810581"/>
              <a:gd name="connsiteX1" fmla="*/ 41923 w 1649304"/>
              <a:gd name="connsiteY1" fmla="*/ 1349158 h 1810581"/>
              <a:gd name="connsiteX2" fmla="*/ 754342 w 1649304"/>
              <a:gd name="connsiteY2" fmla="*/ 1803431 h 1810581"/>
              <a:gd name="connsiteX3" fmla="*/ 1621634 w 1649304"/>
              <a:gd name="connsiteY3" fmla="*/ 1039424 h 1810581"/>
              <a:gd name="connsiteX4" fmla="*/ 1322212 w 1649304"/>
              <a:gd name="connsiteY4" fmla="*/ 89577 h 1810581"/>
              <a:gd name="connsiteX5" fmla="*/ 217446 w 1649304"/>
              <a:gd name="connsiteY5" fmla="*/ 182496 h 1810581"/>
              <a:gd name="connsiteX0" fmla="*/ 217446 w 2199039"/>
              <a:gd name="connsiteY0" fmla="*/ 138131 h 1799861"/>
              <a:gd name="connsiteX1" fmla="*/ 41923 w 2199039"/>
              <a:gd name="connsiteY1" fmla="*/ 1304793 h 1799861"/>
              <a:gd name="connsiteX2" fmla="*/ 754342 w 2199039"/>
              <a:gd name="connsiteY2" fmla="*/ 1759066 h 1799861"/>
              <a:gd name="connsiteX3" fmla="*/ 2189505 w 2199039"/>
              <a:gd name="connsiteY3" fmla="*/ 344620 h 1799861"/>
              <a:gd name="connsiteX4" fmla="*/ 1322212 w 2199039"/>
              <a:gd name="connsiteY4" fmla="*/ 45212 h 1799861"/>
              <a:gd name="connsiteX5" fmla="*/ 217446 w 2199039"/>
              <a:gd name="connsiteY5" fmla="*/ 138131 h 1799861"/>
              <a:gd name="connsiteX0" fmla="*/ 217446 w 2211359"/>
              <a:gd name="connsiteY0" fmla="*/ 138131 h 1774341"/>
              <a:gd name="connsiteX1" fmla="*/ 41923 w 2211359"/>
              <a:gd name="connsiteY1" fmla="*/ 1304793 h 1774341"/>
              <a:gd name="connsiteX2" fmla="*/ 754342 w 2211359"/>
              <a:gd name="connsiteY2" fmla="*/ 1759066 h 1774341"/>
              <a:gd name="connsiteX3" fmla="*/ 1848783 w 2211359"/>
              <a:gd name="connsiteY3" fmla="*/ 809220 h 1774341"/>
              <a:gd name="connsiteX4" fmla="*/ 2189505 w 2211359"/>
              <a:gd name="connsiteY4" fmla="*/ 344620 h 1774341"/>
              <a:gd name="connsiteX5" fmla="*/ 1322212 w 2211359"/>
              <a:gd name="connsiteY5" fmla="*/ 45212 h 1774341"/>
              <a:gd name="connsiteX6" fmla="*/ 217446 w 2211359"/>
              <a:gd name="connsiteY6" fmla="*/ 138131 h 1774341"/>
              <a:gd name="connsiteX0" fmla="*/ 217446 w 2205786"/>
              <a:gd name="connsiteY0" fmla="*/ 138131 h 1759073"/>
              <a:gd name="connsiteX1" fmla="*/ 41923 w 2205786"/>
              <a:gd name="connsiteY1" fmla="*/ 1304793 h 1759073"/>
              <a:gd name="connsiteX2" fmla="*/ 754342 w 2205786"/>
              <a:gd name="connsiteY2" fmla="*/ 1759066 h 1759073"/>
              <a:gd name="connsiteX3" fmla="*/ 1353188 w 2205786"/>
              <a:gd name="connsiteY3" fmla="*/ 1315117 h 1759073"/>
              <a:gd name="connsiteX4" fmla="*/ 1848783 w 2205786"/>
              <a:gd name="connsiteY4" fmla="*/ 809220 h 1759073"/>
              <a:gd name="connsiteX5" fmla="*/ 2189505 w 2205786"/>
              <a:gd name="connsiteY5" fmla="*/ 344620 h 1759073"/>
              <a:gd name="connsiteX6" fmla="*/ 1322212 w 2205786"/>
              <a:gd name="connsiteY6" fmla="*/ 45212 h 1759073"/>
              <a:gd name="connsiteX7" fmla="*/ 217446 w 2205786"/>
              <a:gd name="connsiteY7" fmla="*/ 138131 h 1759073"/>
              <a:gd name="connsiteX0" fmla="*/ 217446 w 2664376"/>
              <a:gd name="connsiteY0" fmla="*/ 138131 h 1759073"/>
              <a:gd name="connsiteX1" fmla="*/ 41923 w 2664376"/>
              <a:gd name="connsiteY1" fmla="*/ 1304793 h 1759073"/>
              <a:gd name="connsiteX2" fmla="*/ 754342 w 2664376"/>
              <a:gd name="connsiteY2" fmla="*/ 1759066 h 1759073"/>
              <a:gd name="connsiteX3" fmla="*/ 1353188 w 2664376"/>
              <a:gd name="connsiteY3" fmla="*/ 1315117 h 1759073"/>
              <a:gd name="connsiteX4" fmla="*/ 2633477 w 2664376"/>
              <a:gd name="connsiteY4" fmla="*/ 974411 h 1759073"/>
              <a:gd name="connsiteX5" fmla="*/ 2189505 w 2664376"/>
              <a:gd name="connsiteY5" fmla="*/ 344620 h 1759073"/>
              <a:gd name="connsiteX6" fmla="*/ 1322212 w 2664376"/>
              <a:gd name="connsiteY6" fmla="*/ 45212 h 1759073"/>
              <a:gd name="connsiteX7" fmla="*/ 217446 w 2664376"/>
              <a:gd name="connsiteY7" fmla="*/ 138131 h 175907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40867"/>
              <a:gd name="connsiteY0" fmla="*/ 138131 h 1826435"/>
              <a:gd name="connsiteX1" fmla="*/ 41923 w 2640867"/>
              <a:gd name="connsiteY1" fmla="*/ 1304793 h 1826435"/>
              <a:gd name="connsiteX2" fmla="*/ 754342 w 2640867"/>
              <a:gd name="connsiteY2" fmla="*/ 1759066 h 1826435"/>
              <a:gd name="connsiteX3" fmla="*/ 1859108 w 2640867"/>
              <a:gd name="connsiteY3" fmla="*/ 1790040 h 1826435"/>
              <a:gd name="connsiteX4" fmla="*/ 2633477 w 2640867"/>
              <a:gd name="connsiteY4" fmla="*/ 974411 h 1826435"/>
              <a:gd name="connsiteX5" fmla="*/ 2189505 w 2640867"/>
              <a:gd name="connsiteY5" fmla="*/ 344620 h 1826435"/>
              <a:gd name="connsiteX6" fmla="*/ 1322212 w 2640867"/>
              <a:gd name="connsiteY6" fmla="*/ 45212 h 1826435"/>
              <a:gd name="connsiteX7" fmla="*/ 217446 w 2640867"/>
              <a:gd name="connsiteY7" fmla="*/ 138131 h 1826435"/>
              <a:gd name="connsiteX0" fmla="*/ 42183 w 3312246"/>
              <a:gd name="connsiteY0" fmla="*/ 42247 h 2391314"/>
              <a:gd name="connsiteX1" fmla="*/ 713302 w 3312246"/>
              <a:gd name="connsiteY1" fmla="*/ 1869672 h 2391314"/>
              <a:gd name="connsiteX2" fmla="*/ 1425721 w 3312246"/>
              <a:gd name="connsiteY2" fmla="*/ 2323945 h 2391314"/>
              <a:gd name="connsiteX3" fmla="*/ 2530487 w 3312246"/>
              <a:gd name="connsiteY3" fmla="*/ 2354919 h 2391314"/>
              <a:gd name="connsiteX4" fmla="*/ 3304856 w 3312246"/>
              <a:gd name="connsiteY4" fmla="*/ 1539290 h 2391314"/>
              <a:gd name="connsiteX5" fmla="*/ 2860884 w 3312246"/>
              <a:gd name="connsiteY5" fmla="*/ 909499 h 2391314"/>
              <a:gd name="connsiteX6" fmla="*/ 1993591 w 3312246"/>
              <a:gd name="connsiteY6" fmla="*/ 610091 h 2391314"/>
              <a:gd name="connsiteX7" fmla="*/ 42183 w 3312246"/>
              <a:gd name="connsiteY7" fmla="*/ 42247 h 2391314"/>
              <a:gd name="connsiteX0" fmla="*/ 42183 w 3312246"/>
              <a:gd name="connsiteY0" fmla="*/ 72300 h 2421367"/>
              <a:gd name="connsiteX1" fmla="*/ 713302 w 3312246"/>
              <a:gd name="connsiteY1" fmla="*/ 1899725 h 2421367"/>
              <a:gd name="connsiteX2" fmla="*/ 1425721 w 3312246"/>
              <a:gd name="connsiteY2" fmla="*/ 2353998 h 2421367"/>
              <a:gd name="connsiteX3" fmla="*/ 2530487 w 3312246"/>
              <a:gd name="connsiteY3" fmla="*/ 2384972 h 2421367"/>
              <a:gd name="connsiteX4" fmla="*/ 3304856 w 3312246"/>
              <a:gd name="connsiteY4" fmla="*/ 1569343 h 2421367"/>
              <a:gd name="connsiteX5" fmla="*/ 2860884 w 3312246"/>
              <a:gd name="connsiteY5" fmla="*/ 939552 h 2421367"/>
              <a:gd name="connsiteX6" fmla="*/ 1993591 w 3312246"/>
              <a:gd name="connsiteY6" fmla="*/ 640144 h 2421367"/>
              <a:gd name="connsiteX7" fmla="*/ 1374098 w 3312246"/>
              <a:gd name="connsiteY7" fmla="*/ 392358 h 2421367"/>
              <a:gd name="connsiteX8" fmla="*/ 42183 w 3312246"/>
              <a:gd name="connsiteY8" fmla="*/ 72300 h 2421367"/>
              <a:gd name="connsiteX0" fmla="*/ 17559 w 3287622"/>
              <a:gd name="connsiteY0" fmla="*/ 213587 h 2562654"/>
              <a:gd name="connsiteX1" fmla="*/ 688678 w 3287622"/>
              <a:gd name="connsiteY1" fmla="*/ 2041012 h 2562654"/>
              <a:gd name="connsiteX2" fmla="*/ 1401097 w 3287622"/>
              <a:gd name="connsiteY2" fmla="*/ 2495285 h 2562654"/>
              <a:gd name="connsiteX3" fmla="*/ 2505863 w 3287622"/>
              <a:gd name="connsiteY3" fmla="*/ 2526259 h 2562654"/>
              <a:gd name="connsiteX4" fmla="*/ 3280232 w 3287622"/>
              <a:gd name="connsiteY4" fmla="*/ 1710630 h 2562654"/>
              <a:gd name="connsiteX5" fmla="*/ 2836260 w 3287622"/>
              <a:gd name="connsiteY5" fmla="*/ 1080839 h 2562654"/>
              <a:gd name="connsiteX6" fmla="*/ 1968967 w 3287622"/>
              <a:gd name="connsiteY6" fmla="*/ 781431 h 2562654"/>
              <a:gd name="connsiteX7" fmla="*/ 1432074 w 3287622"/>
              <a:gd name="connsiteY7" fmla="*/ 100019 h 2562654"/>
              <a:gd name="connsiteX8" fmla="*/ 17559 w 3287622"/>
              <a:gd name="connsiteY8" fmla="*/ 213587 h 2562654"/>
              <a:gd name="connsiteX0" fmla="*/ 1611 w 3271674"/>
              <a:gd name="connsiteY0" fmla="*/ 342749 h 2691816"/>
              <a:gd name="connsiteX1" fmla="*/ 672730 w 3271674"/>
              <a:gd name="connsiteY1" fmla="*/ 2170174 h 2691816"/>
              <a:gd name="connsiteX2" fmla="*/ 1385149 w 3271674"/>
              <a:gd name="connsiteY2" fmla="*/ 2624447 h 2691816"/>
              <a:gd name="connsiteX3" fmla="*/ 2489915 w 3271674"/>
              <a:gd name="connsiteY3" fmla="*/ 2655421 h 2691816"/>
              <a:gd name="connsiteX4" fmla="*/ 3264284 w 3271674"/>
              <a:gd name="connsiteY4" fmla="*/ 1839792 h 2691816"/>
              <a:gd name="connsiteX5" fmla="*/ 2820312 w 3271674"/>
              <a:gd name="connsiteY5" fmla="*/ 1210001 h 2691816"/>
              <a:gd name="connsiteX6" fmla="*/ 1953019 w 3271674"/>
              <a:gd name="connsiteY6" fmla="*/ 910593 h 2691816"/>
              <a:gd name="connsiteX7" fmla="*/ 1416126 w 3271674"/>
              <a:gd name="connsiteY7" fmla="*/ 229181 h 2691816"/>
              <a:gd name="connsiteX8" fmla="*/ 868905 w 3271674"/>
              <a:gd name="connsiteY8" fmla="*/ 2045 h 2691816"/>
              <a:gd name="connsiteX9" fmla="*/ 1611 w 3271674"/>
              <a:gd name="connsiteY9" fmla="*/ 342749 h 2691816"/>
              <a:gd name="connsiteX0" fmla="*/ 339515 w 3609578"/>
              <a:gd name="connsiteY0" fmla="*/ 342749 h 2691816"/>
              <a:gd name="connsiteX1" fmla="*/ 29769 w 3609578"/>
              <a:gd name="connsiteY1" fmla="*/ 931243 h 2691816"/>
              <a:gd name="connsiteX2" fmla="*/ 1010634 w 3609578"/>
              <a:gd name="connsiteY2" fmla="*/ 2170174 h 2691816"/>
              <a:gd name="connsiteX3" fmla="*/ 1723053 w 3609578"/>
              <a:gd name="connsiteY3" fmla="*/ 2624447 h 2691816"/>
              <a:gd name="connsiteX4" fmla="*/ 2827819 w 3609578"/>
              <a:gd name="connsiteY4" fmla="*/ 2655421 h 2691816"/>
              <a:gd name="connsiteX5" fmla="*/ 3602188 w 3609578"/>
              <a:gd name="connsiteY5" fmla="*/ 1839792 h 2691816"/>
              <a:gd name="connsiteX6" fmla="*/ 3158216 w 3609578"/>
              <a:gd name="connsiteY6" fmla="*/ 1210001 h 2691816"/>
              <a:gd name="connsiteX7" fmla="*/ 2290923 w 3609578"/>
              <a:gd name="connsiteY7" fmla="*/ 910593 h 2691816"/>
              <a:gd name="connsiteX8" fmla="*/ 1754030 w 3609578"/>
              <a:gd name="connsiteY8" fmla="*/ 229181 h 2691816"/>
              <a:gd name="connsiteX9" fmla="*/ 1206809 w 3609578"/>
              <a:gd name="connsiteY9" fmla="*/ 2045 h 2691816"/>
              <a:gd name="connsiteX10" fmla="*/ 339515 w 3609578"/>
              <a:gd name="connsiteY10" fmla="*/ 342749 h 2691816"/>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87 h 2689858"/>
              <a:gd name="connsiteX1" fmla="*/ 1062 w 3580871"/>
              <a:gd name="connsiteY1" fmla="*/ 929285 h 2689858"/>
              <a:gd name="connsiteX2" fmla="*/ 981927 w 3580871"/>
              <a:gd name="connsiteY2" fmla="*/ 2168216 h 2689858"/>
              <a:gd name="connsiteX3" fmla="*/ 1694346 w 3580871"/>
              <a:gd name="connsiteY3" fmla="*/ 2622489 h 2689858"/>
              <a:gd name="connsiteX4" fmla="*/ 2799112 w 3580871"/>
              <a:gd name="connsiteY4" fmla="*/ 2653463 h 2689858"/>
              <a:gd name="connsiteX5" fmla="*/ 3573481 w 3580871"/>
              <a:gd name="connsiteY5" fmla="*/ 1837834 h 2689858"/>
              <a:gd name="connsiteX6" fmla="*/ 3129509 w 3580871"/>
              <a:gd name="connsiteY6" fmla="*/ 1208043 h 2689858"/>
              <a:gd name="connsiteX7" fmla="*/ 2262216 w 3580871"/>
              <a:gd name="connsiteY7" fmla="*/ 908635 h 2689858"/>
              <a:gd name="connsiteX8" fmla="*/ 1725323 w 3580871"/>
              <a:gd name="connsiteY8" fmla="*/ 227223 h 2689858"/>
              <a:gd name="connsiteX9" fmla="*/ 1178102 w 3580871"/>
              <a:gd name="connsiteY9" fmla="*/ 87 h 2689858"/>
              <a:gd name="connsiteX0" fmla="*/ 1178102 w 3580871"/>
              <a:gd name="connsiteY0" fmla="*/ 0 h 2689771"/>
              <a:gd name="connsiteX1" fmla="*/ 1062 w 3580871"/>
              <a:gd name="connsiteY1" fmla="*/ 929198 h 2689771"/>
              <a:gd name="connsiteX2" fmla="*/ 981927 w 3580871"/>
              <a:gd name="connsiteY2" fmla="*/ 2168129 h 2689771"/>
              <a:gd name="connsiteX3" fmla="*/ 1694346 w 3580871"/>
              <a:gd name="connsiteY3" fmla="*/ 2622402 h 2689771"/>
              <a:gd name="connsiteX4" fmla="*/ 2799112 w 3580871"/>
              <a:gd name="connsiteY4" fmla="*/ 2653376 h 2689771"/>
              <a:gd name="connsiteX5" fmla="*/ 3573481 w 3580871"/>
              <a:gd name="connsiteY5" fmla="*/ 1837747 h 2689771"/>
              <a:gd name="connsiteX6" fmla="*/ 3129509 w 3580871"/>
              <a:gd name="connsiteY6" fmla="*/ 1207956 h 2689771"/>
              <a:gd name="connsiteX7" fmla="*/ 2262216 w 3580871"/>
              <a:gd name="connsiteY7" fmla="*/ 908548 h 2689771"/>
              <a:gd name="connsiteX8" fmla="*/ 1725323 w 3580871"/>
              <a:gd name="connsiteY8" fmla="*/ 227136 h 2689771"/>
              <a:gd name="connsiteX9" fmla="*/ 1178102 w 3580871"/>
              <a:gd name="connsiteY9" fmla="*/ 0 h 2689771"/>
              <a:gd name="connsiteX0" fmla="*/ 1201777 w 3604546"/>
              <a:gd name="connsiteY0" fmla="*/ 0 h 2689771"/>
              <a:gd name="connsiteX1" fmla="*/ 24737 w 3604546"/>
              <a:gd name="connsiteY1" fmla="*/ 929198 h 2689771"/>
              <a:gd name="connsiteX2" fmla="*/ 448059 w 3604546"/>
              <a:gd name="connsiteY2" fmla="*/ 1651908 h 2689771"/>
              <a:gd name="connsiteX3" fmla="*/ 1005602 w 3604546"/>
              <a:gd name="connsiteY3" fmla="*/ 2168129 h 2689771"/>
              <a:gd name="connsiteX4" fmla="*/ 1718021 w 3604546"/>
              <a:gd name="connsiteY4" fmla="*/ 2622402 h 2689771"/>
              <a:gd name="connsiteX5" fmla="*/ 2822787 w 3604546"/>
              <a:gd name="connsiteY5" fmla="*/ 2653376 h 2689771"/>
              <a:gd name="connsiteX6" fmla="*/ 3597156 w 3604546"/>
              <a:gd name="connsiteY6" fmla="*/ 1837747 h 2689771"/>
              <a:gd name="connsiteX7" fmla="*/ 3153184 w 3604546"/>
              <a:gd name="connsiteY7" fmla="*/ 1207956 h 2689771"/>
              <a:gd name="connsiteX8" fmla="*/ 2285891 w 3604546"/>
              <a:gd name="connsiteY8" fmla="*/ 908548 h 2689771"/>
              <a:gd name="connsiteX9" fmla="*/ 1748998 w 3604546"/>
              <a:gd name="connsiteY9" fmla="*/ 227136 h 2689771"/>
              <a:gd name="connsiteX10" fmla="*/ 1201777 w 3604546"/>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723541"/>
              <a:gd name="connsiteX1" fmla="*/ 55090 w 3634899"/>
              <a:gd name="connsiteY1" fmla="*/ 929198 h 2723541"/>
              <a:gd name="connsiteX2" fmla="*/ 199639 w 3634899"/>
              <a:gd name="connsiteY2" fmla="*/ 1693206 h 2723541"/>
              <a:gd name="connsiteX3" fmla="*/ 282236 w 3634899"/>
              <a:gd name="connsiteY3" fmla="*/ 2663701 h 2723541"/>
              <a:gd name="connsiteX4" fmla="*/ 1748374 w 3634899"/>
              <a:gd name="connsiteY4" fmla="*/ 2622402 h 2723541"/>
              <a:gd name="connsiteX5" fmla="*/ 2853140 w 3634899"/>
              <a:gd name="connsiteY5" fmla="*/ 2653376 h 2723541"/>
              <a:gd name="connsiteX6" fmla="*/ 3627509 w 3634899"/>
              <a:gd name="connsiteY6" fmla="*/ 1837747 h 2723541"/>
              <a:gd name="connsiteX7" fmla="*/ 3183537 w 3634899"/>
              <a:gd name="connsiteY7" fmla="*/ 1207956 h 2723541"/>
              <a:gd name="connsiteX8" fmla="*/ 2316244 w 3634899"/>
              <a:gd name="connsiteY8" fmla="*/ 908548 h 2723541"/>
              <a:gd name="connsiteX9" fmla="*/ 1779351 w 3634899"/>
              <a:gd name="connsiteY9" fmla="*/ 227136 h 2723541"/>
              <a:gd name="connsiteX10" fmla="*/ 1232130 w 3634899"/>
              <a:gd name="connsiteY10" fmla="*/ 0 h 2723541"/>
              <a:gd name="connsiteX0" fmla="*/ 1232130 w 3634899"/>
              <a:gd name="connsiteY0" fmla="*/ 0 h 2768936"/>
              <a:gd name="connsiteX1" fmla="*/ 55090 w 3634899"/>
              <a:gd name="connsiteY1" fmla="*/ 929198 h 2768936"/>
              <a:gd name="connsiteX2" fmla="*/ 199639 w 3634899"/>
              <a:gd name="connsiteY2" fmla="*/ 1693206 h 2768936"/>
              <a:gd name="connsiteX3" fmla="*/ 282236 w 3634899"/>
              <a:gd name="connsiteY3" fmla="*/ 2663701 h 2768936"/>
              <a:gd name="connsiteX4" fmla="*/ 1748374 w 3634899"/>
              <a:gd name="connsiteY4" fmla="*/ 2622402 h 2768936"/>
              <a:gd name="connsiteX5" fmla="*/ 2853140 w 3634899"/>
              <a:gd name="connsiteY5" fmla="*/ 2653376 h 2768936"/>
              <a:gd name="connsiteX6" fmla="*/ 3627509 w 3634899"/>
              <a:gd name="connsiteY6" fmla="*/ 1837747 h 2768936"/>
              <a:gd name="connsiteX7" fmla="*/ 3183537 w 3634899"/>
              <a:gd name="connsiteY7" fmla="*/ 1207956 h 2768936"/>
              <a:gd name="connsiteX8" fmla="*/ 2316244 w 3634899"/>
              <a:gd name="connsiteY8" fmla="*/ 908548 h 2768936"/>
              <a:gd name="connsiteX9" fmla="*/ 1779351 w 3634899"/>
              <a:gd name="connsiteY9" fmla="*/ 227136 h 2768936"/>
              <a:gd name="connsiteX10" fmla="*/ 1232130 w 3634899"/>
              <a:gd name="connsiteY10" fmla="*/ 0 h 2768936"/>
              <a:gd name="connsiteX0" fmla="*/ 1232130 w 3634899"/>
              <a:gd name="connsiteY0" fmla="*/ 0 h 2768936"/>
              <a:gd name="connsiteX1" fmla="*/ 55090 w 3634899"/>
              <a:gd name="connsiteY1" fmla="*/ 929198 h 2768936"/>
              <a:gd name="connsiteX2" fmla="*/ 199639 w 3634899"/>
              <a:gd name="connsiteY2" fmla="*/ 1693206 h 2768936"/>
              <a:gd name="connsiteX3" fmla="*/ 282236 w 3634899"/>
              <a:gd name="connsiteY3" fmla="*/ 2663701 h 2768936"/>
              <a:gd name="connsiteX4" fmla="*/ 1748374 w 3634899"/>
              <a:gd name="connsiteY4" fmla="*/ 2622402 h 2768936"/>
              <a:gd name="connsiteX5" fmla="*/ 2853140 w 3634899"/>
              <a:gd name="connsiteY5" fmla="*/ 2653376 h 2768936"/>
              <a:gd name="connsiteX6" fmla="*/ 3627509 w 3634899"/>
              <a:gd name="connsiteY6" fmla="*/ 1837747 h 2768936"/>
              <a:gd name="connsiteX7" fmla="*/ 3183537 w 3634899"/>
              <a:gd name="connsiteY7" fmla="*/ 1207956 h 2768936"/>
              <a:gd name="connsiteX8" fmla="*/ 2316244 w 3634899"/>
              <a:gd name="connsiteY8" fmla="*/ 908548 h 2768936"/>
              <a:gd name="connsiteX9" fmla="*/ 1779351 w 3634899"/>
              <a:gd name="connsiteY9" fmla="*/ 227136 h 2768936"/>
              <a:gd name="connsiteX10" fmla="*/ 1232130 w 3634899"/>
              <a:gd name="connsiteY10" fmla="*/ 0 h 2768936"/>
              <a:gd name="connsiteX0" fmla="*/ 1215232 w 3618001"/>
              <a:gd name="connsiteY0" fmla="*/ 0 h 2768936"/>
              <a:gd name="connsiteX1" fmla="*/ 38192 w 3618001"/>
              <a:gd name="connsiteY1" fmla="*/ 929198 h 2768936"/>
              <a:gd name="connsiteX2" fmla="*/ 182741 w 3618001"/>
              <a:gd name="connsiteY2" fmla="*/ 1693206 h 2768936"/>
              <a:gd name="connsiteX3" fmla="*/ 265338 w 3618001"/>
              <a:gd name="connsiteY3" fmla="*/ 2663701 h 2768936"/>
              <a:gd name="connsiteX4" fmla="*/ 1731476 w 3618001"/>
              <a:gd name="connsiteY4" fmla="*/ 2622402 h 2768936"/>
              <a:gd name="connsiteX5" fmla="*/ 2836242 w 3618001"/>
              <a:gd name="connsiteY5" fmla="*/ 2653376 h 2768936"/>
              <a:gd name="connsiteX6" fmla="*/ 3610611 w 3618001"/>
              <a:gd name="connsiteY6" fmla="*/ 1837747 h 2768936"/>
              <a:gd name="connsiteX7" fmla="*/ 3166639 w 3618001"/>
              <a:gd name="connsiteY7" fmla="*/ 1207956 h 2768936"/>
              <a:gd name="connsiteX8" fmla="*/ 2299346 w 3618001"/>
              <a:gd name="connsiteY8" fmla="*/ 908548 h 2768936"/>
              <a:gd name="connsiteX9" fmla="*/ 1762453 w 3618001"/>
              <a:gd name="connsiteY9" fmla="*/ 227136 h 2768936"/>
              <a:gd name="connsiteX10" fmla="*/ 1215232 w 3618001"/>
              <a:gd name="connsiteY10" fmla="*/ 0 h 2768936"/>
              <a:gd name="connsiteX0" fmla="*/ 1211110 w 3613879"/>
              <a:gd name="connsiteY0" fmla="*/ 0 h 2768936"/>
              <a:gd name="connsiteX1" fmla="*/ 34070 w 3613879"/>
              <a:gd name="connsiteY1" fmla="*/ 929198 h 2768936"/>
              <a:gd name="connsiteX2" fmla="*/ 178619 w 3613879"/>
              <a:gd name="connsiteY2" fmla="*/ 1693206 h 2768936"/>
              <a:gd name="connsiteX3" fmla="*/ 261216 w 3613879"/>
              <a:gd name="connsiteY3" fmla="*/ 2663701 h 2768936"/>
              <a:gd name="connsiteX4" fmla="*/ 1727354 w 3613879"/>
              <a:gd name="connsiteY4" fmla="*/ 2622402 h 2768936"/>
              <a:gd name="connsiteX5" fmla="*/ 2832120 w 3613879"/>
              <a:gd name="connsiteY5" fmla="*/ 2653376 h 2768936"/>
              <a:gd name="connsiteX6" fmla="*/ 3606489 w 3613879"/>
              <a:gd name="connsiteY6" fmla="*/ 1837747 h 2768936"/>
              <a:gd name="connsiteX7" fmla="*/ 3162517 w 3613879"/>
              <a:gd name="connsiteY7" fmla="*/ 1207956 h 2768936"/>
              <a:gd name="connsiteX8" fmla="*/ 2295224 w 3613879"/>
              <a:gd name="connsiteY8" fmla="*/ 908548 h 2768936"/>
              <a:gd name="connsiteX9" fmla="*/ 1758331 w 3613879"/>
              <a:gd name="connsiteY9" fmla="*/ 227136 h 2768936"/>
              <a:gd name="connsiteX10" fmla="*/ 1211110 w 3613879"/>
              <a:gd name="connsiteY10" fmla="*/ 0 h 276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3879" h="2768936">
                <a:moveTo>
                  <a:pt x="1211110" y="0"/>
                </a:moveTo>
                <a:cubicBezTo>
                  <a:pt x="727559" y="3441"/>
                  <a:pt x="159690" y="653880"/>
                  <a:pt x="34070" y="929198"/>
                </a:cubicBezTo>
                <a:cubicBezTo>
                  <a:pt x="-91550" y="1204516"/>
                  <a:pt x="170014" y="1517690"/>
                  <a:pt x="178619" y="1693206"/>
                </a:cubicBezTo>
                <a:cubicBezTo>
                  <a:pt x="187224" y="1868722"/>
                  <a:pt x="-48530" y="2405591"/>
                  <a:pt x="261216" y="2663701"/>
                </a:cubicBezTo>
                <a:cubicBezTo>
                  <a:pt x="570962" y="2921811"/>
                  <a:pt x="1298870" y="2624123"/>
                  <a:pt x="1727354" y="2622402"/>
                </a:cubicBezTo>
                <a:cubicBezTo>
                  <a:pt x="2155838" y="2620681"/>
                  <a:pt x="2577439" y="2708440"/>
                  <a:pt x="2832120" y="2653376"/>
                </a:cubicBezTo>
                <a:cubicBezTo>
                  <a:pt x="3086801" y="2598312"/>
                  <a:pt x="3549702" y="2154362"/>
                  <a:pt x="3606489" y="1837747"/>
                </a:cubicBezTo>
                <a:cubicBezTo>
                  <a:pt x="3663276" y="1521132"/>
                  <a:pt x="3381061" y="1362823"/>
                  <a:pt x="3162517" y="1207956"/>
                </a:cubicBezTo>
                <a:cubicBezTo>
                  <a:pt x="2943973" y="1053090"/>
                  <a:pt x="2529255" y="1072018"/>
                  <a:pt x="2295224" y="908548"/>
                </a:cubicBezTo>
                <a:cubicBezTo>
                  <a:pt x="2061193" y="745078"/>
                  <a:pt x="1944179" y="357912"/>
                  <a:pt x="1758331" y="227136"/>
                </a:cubicBezTo>
                <a:cubicBezTo>
                  <a:pt x="1572483" y="96360"/>
                  <a:pt x="1488163" y="6884"/>
                  <a:pt x="1211110" y="0"/>
                </a:cubicBezTo>
                <a:close/>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Oval 38"/>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4972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667A-46DC-4E84-BE6D-7067C0C78CA5}"/>
              </a:ext>
            </a:extLst>
          </p:cNvPr>
          <p:cNvSpPr>
            <a:spLocks noGrp="1"/>
          </p:cNvSpPr>
          <p:nvPr>
            <p:ph type="title"/>
          </p:nvPr>
        </p:nvSpPr>
        <p:spPr/>
        <p:txBody>
          <a:bodyPr/>
          <a:lstStyle/>
          <a:p>
            <a:r>
              <a:rPr lang="en-US"/>
              <a:t>Applications</a:t>
            </a:r>
          </a:p>
        </p:txBody>
      </p:sp>
      <p:sp>
        <p:nvSpPr>
          <p:cNvPr id="3" name="Slide Number Placeholder 2">
            <a:extLst>
              <a:ext uri="{FF2B5EF4-FFF2-40B4-BE49-F238E27FC236}">
                <a16:creationId xmlns:a16="http://schemas.microsoft.com/office/drawing/2014/main" id="{6F9E2775-8FBD-4EAD-89CB-8AFF92E6E82F}"/>
              </a:ext>
            </a:extLst>
          </p:cNvPr>
          <p:cNvSpPr>
            <a:spLocks noGrp="1"/>
          </p:cNvSpPr>
          <p:nvPr>
            <p:ph type="sldNum" sz="quarter" idx="12"/>
          </p:nvPr>
        </p:nvSpPr>
        <p:spPr/>
        <p:txBody>
          <a:bodyPr/>
          <a:lstStyle/>
          <a:p>
            <a:fld id="{1E81BDB4-5F3F-464A-A32A-75B544C87B3D}" type="slidenum">
              <a:rPr lang="en-US" smtClean="0"/>
              <a:pPr/>
              <a:t>180</a:t>
            </a:fld>
            <a:endParaRPr lang="en-US"/>
          </a:p>
        </p:txBody>
      </p:sp>
      <p:pic>
        <p:nvPicPr>
          <p:cNvPr id="4" name="Picture 3">
            <a:extLst>
              <a:ext uri="{FF2B5EF4-FFF2-40B4-BE49-F238E27FC236}">
                <a16:creationId xmlns:a16="http://schemas.microsoft.com/office/drawing/2014/main" id="{9EC4019B-A010-4554-BA32-886DF3F0F595}"/>
              </a:ext>
            </a:extLst>
          </p:cNvPr>
          <p:cNvPicPr>
            <a:picLocks noChangeAspect="1"/>
          </p:cNvPicPr>
          <p:nvPr/>
        </p:nvPicPr>
        <p:blipFill>
          <a:blip r:embed="rId2"/>
          <a:stretch>
            <a:fillRect/>
          </a:stretch>
        </p:blipFill>
        <p:spPr>
          <a:xfrm>
            <a:off x="839391" y="1674019"/>
            <a:ext cx="7465219" cy="3950494"/>
          </a:xfrm>
          <a:prstGeom prst="rect">
            <a:avLst/>
          </a:prstGeom>
        </p:spPr>
      </p:pic>
    </p:spTree>
    <p:extLst>
      <p:ext uri="{BB962C8B-B14F-4D97-AF65-F5344CB8AC3E}">
        <p14:creationId xmlns:p14="http://schemas.microsoft.com/office/powerpoint/2010/main" val="1770965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When GA Meets Super Mario</a:t>
            </a:r>
          </a:p>
        </p:txBody>
      </p:sp>
      <p:pic>
        <p:nvPicPr>
          <p:cNvPr id="2" name="Content Placeholder 1"/>
          <p:cNvPicPr>
            <a:picLocks noGrp="1" noChangeAspect="1"/>
          </p:cNvPicPr>
          <p:nvPr>
            <p:ph idx="1"/>
          </p:nvPr>
        </p:nvPicPr>
        <p:blipFill>
          <a:blip r:embed="rId2"/>
          <a:stretch>
            <a:fillRect/>
          </a:stretch>
        </p:blipFill>
        <p:spPr>
          <a:xfrm>
            <a:off x="685800" y="1095778"/>
            <a:ext cx="8153400" cy="4895043"/>
          </a:xfrm>
          <a:prstGeom prst="rect">
            <a:avLst/>
          </a:prstGeom>
        </p:spPr>
      </p:pic>
    </p:spTree>
    <p:extLst>
      <p:ext uri="{BB962C8B-B14F-4D97-AF65-F5344CB8AC3E}">
        <p14:creationId xmlns:p14="http://schemas.microsoft.com/office/powerpoint/2010/main" val="39813271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Basic Terminology</a:t>
            </a:r>
          </a:p>
        </p:txBody>
      </p:sp>
      <p:sp>
        <p:nvSpPr>
          <p:cNvPr id="4" name="Content Placeholder 3"/>
          <p:cNvSpPr>
            <a:spLocks noGrp="1"/>
          </p:cNvSpPr>
          <p:nvPr>
            <p:ph idx="1"/>
          </p:nvPr>
        </p:nvSpPr>
        <p:spPr>
          <a:xfrm>
            <a:off x="685800" y="914400"/>
            <a:ext cx="8153400" cy="5257800"/>
          </a:xfrm>
        </p:spPr>
        <p:txBody>
          <a:bodyPr/>
          <a:lstStyle/>
          <a:p>
            <a:r>
              <a:rPr lang="en-US" sz="2000" b="1" dirty="0"/>
              <a:t>Population</a:t>
            </a:r>
            <a:r>
              <a:rPr lang="en-US" sz="2000" dirty="0"/>
              <a:t> − It is a subset of possible (encoded) solutions.</a:t>
            </a:r>
          </a:p>
          <a:p>
            <a:r>
              <a:rPr lang="en-US" sz="2000" b="1" dirty="0"/>
              <a:t>Chromosome (individual)</a:t>
            </a:r>
            <a:r>
              <a:rPr lang="en-US" sz="2000" dirty="0"/>
              <a:t> − A chromosome</a:t>
            </a:r>
            <a:r>
              <a:rPr lang="en-US" sz="2000" b="1" dirty="0"/>
              <a:t> </a:t>
            </a:r>
            <a:r>
              <a:rPr lang="en-US" sz="2000" dirty="0"/>
              <a:t>(individual) is one possible solution </a:t>
            </a:r>
          </a:p>
          <a:p>
            <a:r>
              <a:rPr lang="en-US" sz="2000" b="1" dirty="0"/>
              <a:t>Gene</a:t>
            </a:r>
            <a:r>
              <a:rPr lang="en-US" sz="2000" dirty="0"/>
              <a:t> − A gene is one element position of a chromosome.</a:t>
            </a:r>
          </a:p>
          <a:p>
            <a:r>
              <a:rPr lang="en-US" sz="2000" b="1" dirty="0"/>
              <a:t>Allele</a:t>
            </a:r>
            <a:r>
              <a:rPr lang="en-US" sz="2000" dirty="0"/>
              <a:t> − It is the value a gene takes.</a:t>
            </a:r>
          </a:p>
          <a:p>
            <a:endParaRPr lang="en-US" dirty="0"/>
          </a:p>
        </p:txBody>
      </p:sp>
      <p:pic>
        <p:nvPicPr>
          <p:cNvPr id="5" name="Picture 4"/>
          <p:cNvPicPr>
            <a:picLocks noChangeAspect="1"/>
          </p:cNvPicPr>
          <p:nvPr/>
        </p:nvPicPr>
        <p:blipFill>
          <a:blip r:embed="rId2"/>
          <a:stretch>
            <a:fillRect/>
          </a:stretch>
        </p:blipFill>
        <p:spPr>
          <a:xfrm>
            <a:off x="1295400" y="2815835"/>
            <a:ext cx="6594677" cy="3451615"/>
          </a:xfrm>
          <a:prstGeom prst="rect">
            <a:avLst/>
          </a:prstGeom>
        </p:spPr>
      </p:pic>
    </p:spTree>
    <p:extLst>
      <p:ext uri="{BB962C8B-B14F-4D97-AF65-F5344CB8AC3E}">
        <p14:creationId xmlns:p14="http://schemas.microsoft.com/office/powerpoint/2010/main" val="41200325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153400" cy="838200"/>
          </a:xfrm>
        </p:spPr>
        <p:txBody>
          <a:bodyPr/>
          <a:lstStyle/>
          <a:p>
            <a:r>
              <a:rPr lang="en-US" sz="2400" dirty="0"/>
              <a:t>Think about possible solution representations (encoding)</a:t>
            </a:r>
          </a:p>
        </p:txBody>
      </p:sp>
      <p:sp>
        <p:nvSpPr>
          <p:cNvPr id="3" name="Content Placeholder 2"/>
          <p:cNvSpPr>
            <a:spLocks noGrp="1"/>
          </p:cNvSpPr>
          <p:nvPr>
            <p:ph idx="1"/>
          </p:nvPr>
        </p:nvSpPr>
        <p:spPr>
          <a:xfrm>
            <a:off x="685800" y="914400"/>
            <a:ext cx="8229600" cy="5257800"/>
          </a:xfrm>
        </p:spPr>
        <p:txBody>
          <a:bodyPr/>
          <a:lstStyle/>
          <a:p>
            <a:r>
              <a:rPr lang="en-US" sz="2000" dirty="0"/>
              <a:t>Binary Representation (bit strings)</a:t>
            </a:r>
          </a:p>
          <a:p>
            <a:endParaRPr lang="en-US" sz="2000" dirty="0"/>
          </a:p>
          <a:p>
            <a:endParaRPr lang="en-US" sz="2000" dirty="0"/>
          </a:p>
          <a:p>
            <a:r>
              <a:rPr lang="en-US" sz="2000" dirty="0"/>
              <a:t>Real Valued Representation</a:t>
            </a:r>
          </a:p>
          <a:p>
            <a:endParaRPr lang="en-US" sz="2000" dirty="0"/>
          </a:p>
          <a:p>
            <a:endParaRPr lang="en-US" sz="2000" dirty="0"/>
          </a:p>
          <a:p>
            <a:r>
              <a:rPr lang="en-US" sz="2000" dirty="0"/>
              <a:t>Integer Representation</a:t>
            </a:r>
          </a:p>
          <a:p>
            <a:endParaRPr lang="en-US" sz="2000" dirty="0"/>
          </a:p>
          <a:p>
            <a:endParaRPr lang="en-US" sz="2000" dirty="0"/>
          </a:p>
          <a:p>
            <a:r>
              <a:rPr lang="en-US" sz="2000" dirty="0"/>
              <a:t>Permutation Representation (each solution is an ordering of elements)</a:t>
            </a:r>
          </a:p>
          <a:p>
            <a:pPr lvl="1"/>
            <a:r>
              <a:rPr lang="en-US" dirty="0"/>
              <a:t>E.g., Travelling salesman problem (TSP)</a:t>
            </a:r>
          </a:p>
          <a:p>
            <a:endParaRPr lang="en-US" sz="2000" dirty="0"/>
          </a:p>
        </p:txBody>
      </p:sp>
      <p:pic>
        <p:nvPicPr>
          <p:cNvPr id="4" name="Picture 3"/>
          <p:cNvPicPr>
            <a:picLocks noChangeAspect="1"/>
          </p:cNvPicPr>
          <p:nvPr/>
        </p:nvPicPr>
        <p:blipFill>
          <a:blip r:embed="rId2"/>
          <a:stretch>
            <a:fillRect/>
          </a:stretch>
        </p:blipFill>
        <p:spPr>
          <a:xfrm>
            <a:off x="685800" y="1371600"/>
            <a:ext cx="4095750" cy="635434"/>
          </a:xfrm>
          <a:prstGeom prst="rect">
            <a:avLst/>
          </a:prstGeom>
        </p:spPr>
      </p:pic>
      <p:pic>
        <p:nvPicPr>
          <p:cNvPr id="5" name="Picture 4"/>
          <p:cNvPicPr>
            <a:picLocks noChangeAspect="1"/>
          </p:cNvPicPr>
          <p:nvPr/>
        </p:nvPicPr>
        <p:blipFill>
          <a:blip r:embed="rId3"/>
          <a:stretch>
            <a:fillRect/>
          </a:stretch>
        </p:blipFill>
        <p:spPr>
          <a:xfrm>
            <a:off x="609600" y="2434340"/>
            <a:ext cx="5343525" cy="671189"/>
          </a:xfrm>
          <a:prstGeom prst="rect">
            <a:avLst/>
          </a:prstGeom>
        </p:spPr>
      </p:pic>
      <p:pic>
        <p:nvPicPr>
          <p:cNvPr id="6" name="Picture 5"/>
          <p:cNvPicPr>
            <a:picLocks noChangeAspect="1"/>
          </p:cNvPicPr>
          <p:nvPr/>
        </p:nvPicPr>
        <p:blipFill>
          <a:blip r:embed="rId4"/>
          <a:stretch>
            <a:fillRect/>
          </a:stretch>
        </p:blipFill>
        <p:spPr>
          <a:xfrm>
            <a:off x="781050" y="3545793"/>
            <a:ext cx="3905250" cy="539805"/>
          </a:xfrm>
          <a:prstGeom prst="rect">
            <a:avLst/>
          </a:prstGeom>
        </p:spPr>
      </p:pic>
      <p:pic>
        <p:nvPicPr>
          <p:cNvPr id="8" name="Picture 7"/>
          <p:cNvPicPr>
            <a:picLocks noChangeAspect="1"/>
          </p:cNvPicPr>
          <p:nvPr/>
        </p:nvPicPr>
        <p:blipFill>
          <a:blip r:embed="rId5"/>
          <a:stretch>
            <a:fillRect/>
          </a:stretch>
        </p:blipFill>
        <p:spPr>
          <a:xfrm>
            <a:off x="766519" y="5181600"/>
            <a:ext cx="4048967" cy="616578"/>
          </a:xfrm>
          <a:prstGeom prst="rect">
            <a:avLst/>
          </a:prstGeom>
        </p:spPr>
      </p:pic>
    </p:spTree>
    <p:extLst>
      <p:ext uri="{BB962C8B-B14F-4D97-AF65-F5344CB8AC3E}">
        <p14:creationId xmlns:p14="http://schemas.microsoft.com/office/powerpoint/2010/main" val="233930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6C27-3B09-4120-888A-135995D13DA0}"/>
              </a:ext>
            </a:extLst>
          </p:cNvPr>
          <p:cNvSpPr>
            <a:spLocks noGrp="1"/>
          </p:cNvSpPr>
          <p:nvPr>
            <p:ph type="title"/>
          </p:nvPr>
        </p:nvSpPr>
        <p:spPr/>
        <p:txBody>
          <a:bodyPr/>
          <a:lstStyle/>
          <a:p>
            <a:r>
              <a:rPr lang="en-US"/>
              <a:t>Basic Structure of Genetic Algorithm</a:t>
            </a:r>
          </a:p>
        </p:txBody>
      </p:sp>
      <p:sp>
        <p:nvSpPr>
          <p:cNvPr id="11" name="Content Placeholder 10"/>
          <p:cNvSpPr>
            <a:spLocks noGrp="1"/>
          </p:cNvSpPr>
          <p:nvPr>
            <p:ph sz="half" idx="2"/>
          </p:nvPr>
        </p:nvSpPr>
        <p:spPr>
          <a:xfrm>
            <a:off x="457200" y="1143000"/>
            <a:ext cx="3810000" cy="5257800"/>
          </a:xfrm>
        </p:spPr>
        <p:txBody>
          <a:bodyPr/>
          <a:lstStyle/>
          <a:p>
            <a:r>
              <a:rPr lang="en-US" sz="2000" dirty="0"/>
              <a:t>Two possible GA models</a:t>
            </a:r>
          </a:p>
          <a:p>
            <a:pPr lvl="1">
              <a:buFont typeface="Arial" panose="020B0604020202020204" pitchFamily="34" charset="0"/>
              <a:buChar char="•"/>
            </a:pPr>
            <a:r>
              <a:rPr lang="en-US" sz="2000" b="1" dirty="0">
                <a:solidFill>
                  <a:srgbClr val="FF0000"/>
                </a:solidFill>
              </a:rPr>
              <a:t>Steady State GA</a:t>
            </a:r>
            <a:r>
              <a:rPr lang="en-US" sz="2000" dirty="0"/>
              <a:t>: We generate </a:t>
            </a:r>
            <a:r>
              <a:rPr lang="en-US" sz="2000" dirty="0">
                <a:solidFill>
                  <a:srgbClr val="FF0000"/>
                </a:solidFill>
              </a:rPr>
              <a:t>one or two off-springs</a:t>
            </a:r>
            <a:r>
              <a:rPr lang="en-US" sz="2000" dirty="0"/>
              <a:t> in each iteration and they will replace one or two individuals from the current population. </a:t>
            </a:r>
          </a:p>
          <a:p>
            <a:pPr>
              <a:buFont typeface="Arial" panose="020B0604020202020204" pitchFamily="34" charset="0"/>
              <a:buChar char="•"/>
            </a:pPr>
            <a:endParaRPr lang="en-US" sz="2000" dirty="0"/>
          </a:p>
          <a:p>
            <a:pPr lvl="1">
              <a:buFont typeface="Arial" panose="020B0604020202020204" pitchFamily="34" charset="0"/>
              <a:buChar char="•"/>
            </a:pPr>
            <a:r>
              <a:rPr lang="en-US" sz="2000" b="1" dirty="0">
                <a:solidFill>
                  <a:srgbClr val="FF0000"/>
                </a:solidFill>
              </a:rPr>
              <a:t>Generational GA</a:t>
            </a:r>
            <a:r>
              <a:rPr lang="en-US" sz="2000" dirty="0"/>
              <a:t>: We generate </a:t>
            </a:r>
            <a:r>
              <a:rPr lang="en-US" sz="2000" dirty="0">
                <a:solidFill>
                  <a:srgbClr val="FF0000"/>
                </a:solidFill>
              </a:rPr>
              <a:t>‘n’ off-springs</a:t>
            </a:r>
            <a:r>
              <a:rPr lang="en-US" sz="2000" dirty="0"/>
              <a:t>, where n is the population size, and the entire population will be replaced by those new ones at the end of each iteration.</a:t>
            </a:r>
          </a:p>
          <a:p>
            <a:endParaRPr lang="en-US" sz="2000" dirty="0"/>
          </a:p>
        </p:txBody>
      </p:sp>
      <p:pic>
        <p:nvPicPr>
          <p:cNvPr id="5" name="Picture 4"/>
          <p:cNvPicPr>
            <a:picLocks noChangeAspect="1"/>
          </p:cNvPicPr>
          <p:nvPr/>
        </p:nvPicPr>
        <p:blipFill>
          <a:blip r:embed="rId2"/>
          <a:stretch>
            <a:fillRect/>
          </a:stretch>
        </p:blipFill>
        <p:spPr>
          <a:xfrm>
            <a:off x="4419600" y="1752600"/>
            <a:ext cx="4526784" cy="3733800"/>
          </a:xfrm>
          <a:prstGeom prst="rect">
            <a:avLst/>
          </a:prstGeom>
        </p:spPr>
      </p:pic>
    </p:spTree>
    <p:extLst>
      <p:ext uri="{BB962C8B-B14F-4D97-AF65-F5344CB8AC3E}">
        <p14:creationId xmlns:p14="http://schemas.microsoft.com/office/powerpoint/2010/main" val="13477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Population Initialization</a:t>
            </a:r>
          </a:p>
        </p:txBody>
      </p:sp>
      <p:sp>
        <p:nvSpPr>
          <p:cNvPr id="4" name="Content Placeholder 3"/>
          <p:cNvSpPr>
            <a:spLocks noGrp="1"/>
          </p:cNvSpPr>
          <p:nvPr>
            <p:ph idx="1"/>
          </p:nvPr>
        </p:nvSpPr>
        <p:spPr/>
        <p:txBody>
          <a:bodyPr/>
          <a:lstStyle/>
          <a:p>
            <a:r>
              <a:rPr lang="en-US" sz="2000" dirty="0"/>
              <a:t>Populate the initial population with </a:t>
            </a:r>
            <a:r>
              <a:rPr lang="en-US" sz="2000" dirty="0">
                <a:solidFill>
                  <a:srgbClr val="FF0000"/>
                </a:solidFill>
              </a:rPr>
              <a:t>random individuals</a:t>
            </a:r>
            <a:r>
              <a:rPr lang="en-US" sz="2000" dirty="0"/>
              <a:t>.</a:t>
            </a:r>
          </a:p>
          <a:p>
            <a:endParaRPr lang="en-US" dirty="0"/>
          </a:p>
          <a:p>
            <a:endParaRPr lang="en-US" dirty="0"/>
          </a:p>
          <a:p>
            <a:endParaRPr lang="en-US" b="1" dirty="0"/>
          </a:p>
        </p:txBody>
      </p:sp>
      <p:pic>
        <p:nvPicPr>
          <p:cNvPr id="5" name="Picture 4"/>
          <p:cNvPicPr>
            <a:picLocks noChangeAspect="1"/>
          </p:cNvPicPr>
          <p:nvPr/>
        </p:nvPicPr>
        <p:blipFill>
          <a:blip r:embed="rId2"/>
          <a:stretch>
            <a:fillRect/>
          </a:stretch>
        </p:blipFill>
        <p:spPr>
          <a:xfrm>
            <a:off x="7239000" y="76200"/>
            <a:ext cx="1729037" cy="1364379"/>
          </a:xfrm>
          <a:prstGeom prst="rect">
            <a:avLst/>
          </a:prstGeom>
        </p:spPr>
      </p:pic>
      <p:pic>
        <p:nvPicPr>
          <p:cNvPr id="2" name="Picture 1"/>
          <p:cNvPicPr>
            <a:picLocks noChangeAspect="1"/>
          </p:cNvPicPr>
          <p:nvPr/>
        </p:nvPicPr>
        <p:blipFill>
          <a:blip r:embed="rId3"/>
          <a:stretch>
            <a:fillRect/>
          </a:stretch>
        </p:blipFill>
        <p:spPr>
          <a:xfrm>
            <a:off x="1903666" y="2895600"/>
            <a:ext cx="5336667" cy="3037951"/>
          </a:xfrm>
          <a:prstGeom prst="rect">
            <a:avLst/>
          </a:prstGeom>
        </p:spPr>
      </p:pic>
    </p:spTree>
    <p:extLst>
      <p:ext uri="{BB962C8B-B14F-4D97-AF65-F5344CB8AC3E}">
        <p14:creationId xmlns:p14="http://schemas.microsoft.com/office/powerpoint/2010/main" val="12178540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Fitness Function</a:t>
            </a:r>
          </a:p>
        </p:txBody>
      </p:sp>
      <p:sp>
        <p:nvSpPr>
          <p:cNvPr id="3" name="Content Placeholder 2"/>
          <p:cNvSpPr>
            <a:spLocks noGrp="1"/>
          </p:cNvSpPr>
          <p:nvPr>
            <p:ph idx="1"/>
          </p:nvPr>
        </p:nvSpPr>
        <p:spPr>
          <a:xfrm>
            <a:off x="685800" y="914400"/>
            <a:ext cx="6629400" cy="5257800"/>
          </a:xfrm>
        </p:spPr>
        <p:txBody>
          <a:bodyPr/>
          <a:lstStyle/>
          <a:p>
            <a:pPr algn="just"/>
            <a:r>
              <a:rPr lang="en-US" sz="2000" dirty="0"/>
              <a:t>The </a:t>
            </a:r>
            <a:r>
              <a:rPr lang="en-US" sz="2000" dirty="0">
                <a:solidFill>
                  <a:srgbClr val="FF0000"/>
                </a:solidFill>
              </a:rPr>
              <a:t>fitness function </a:t>
            </a:r>
            <a:r>
              <a:rPr lang="en-US" sz="2000" dirty="0"/>
              <a:t>measures </a:t>
            </a:r>
            <a:r>
              <a:rPr lang="en-US" sz="2000" dirty="0">
                <a:solidFill>
                  <a:srgbClr val="00B050"/>
                </a:solidFill>
              </a:rPr>
              <a:t>the goodness </a:t>
            </a:r>
            <a:r>
              <a:rPr lang="en-US" sz="2000" dirty="0"/>
              <a:t>value of the individual</a:t>
            </a:r>
            <a:endParaRPr lang="en-US" sz="2000" b="1" dirty="0">
              <a:solidFill>
                <a:srgbClr val="FF0000"/>
              </a:solidFill>
            </a:endParaRPr>
          </a:p>
          <a:p>
            <a:pPr algn="just"/>
            <a:endParaRPr lang="en-US" sz="2000" b="1" dirty="0">
              <a:solidFill>
                <a:srgbClr val="FF0000"/>
              </a:solidFill>
            </a:endParaRPr>
          </a:p>
          <a:p>
            <a:r>
              <a:rPr lang="en-US" sz="2000" dirty="0"/>
              <a:t>The fitness function should be sufficiently fast to compute</a:t>
            </a:r>
            <a:endParaRPr lang="en-US" sz="2000" b="1" dirty="0">
              <a:solidFill>
                <a:srgbClr val="FF0000"/>
              </a:solidFill>
            </a:endParaRPr>
          </a:p>
        </p:txBody>
      </p:sp>
      <p:pic>
        <p:nvPicPr>
          <p:cNvPr id="4" name="Picture 3"/>
          <p:cNvPicPr>
            <a:picLocks noChangeAspect="1"/>
          </p:cNvPicPr>
          <p:nvPr/>
        </p:nvPicPr>
        <p:blipFill>
          <a:blip r:embed="rId2"/>
          <a:stretch>
            <a:fillRect/>
          </a:stretch>
        </p:blipFill>
        <p:spPr>
          <a:xfrm>
            <a:off x="7315200" y="76200"/>
            <a:ext cx="1729037" cy="1364379"/>
          </a:xfrm>
          <a:prstGeom prst="rect">
            <a:avLst/>
          </a:prstGeom>
        </p:spPr>
      </p:pic>
      <p:pic>
        <p:nvPicPr>
          <p:cNvPr id="5" name="Picture 4"/>
          <p:cNvPicPr>
            <a:picLocks noChangeAspect="1"/>
          </p:cNvPicPr>
          <p:nvPr/>
        </p:nvPicPr>
        <p:blipFill>
          <a:blip r:embed="rId3"/>
          <a:stretch>
            <a:fillRect/>
          </a:stretch>
        </p:blipFill>
        <p:spPr>
          <a:xfrm>
            <a:off x="2438400" y="3276600"/>
            <a:ext cx="4321496" cy="3090740"/>
          </a:xfrm>
          <a:prstGeom prst="rect">
            <a:avLst/>
          </a:prstGeom>
        </p:spPr>
      </p:pic>
    </p:spTree>
    <p:extLst>
      <p:ext uri="{BB962C8B-B14F-4D97-AF65-F5344CB8AC3E}">
        <p14:creationId xmlns:p14="http://schemas.microsoft.com/office/powerpoint/2010/main" val="34832407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225551"/>
            <a:ext cx="4069325" cy="532838"/>
          </a:xfrm>
          <a:prstGeom prst="rect">
            <a:avLst/>
          </a:prstGeom>
        </p:spPr>
        <p:txBody>
          <a:bodyPr vert="horz" wrap="square" lIns="0" tIns="9525" rIns="0" bIns="0" numCol="1" rtlCol="0" anchor="ctr" anchorCtr="0" compatLnSpc="1">
            <a:prstTxWarp prst="textNoShape">
              <a:avLst/>
            </a:prstTxWarp>
            <a:spAutoFit/>
          </a:bodyPr>
          <a:lstStyle/>
          <a:p>
            <a:r>
              <a:rPr lang="en-US" dirty="0"/>
              <a:t>Parent Selection</a:t>
            </a:r>
          </a:p>
        </p:txBody>
      </p:sp>
      <p:sp>
        <p:nvSpPr>
          <p:cNvPr id="27" name="Rectangle 26"/>
          <p:cNvSpPr/>
          <p:nvPr/>
        </p:nvSpPr>
        <p:spPr>
          <a:xfrm>
            <a:off x="762000" y="900875"/>
            <a:ext cx="8153400" cy="3170099"/>
          </a:xfrm>
          <a:prstGeom prst="rect">
            <a:avLst/>
          </a:prstGeom>
        </p:spPr>
        <p:txBody>
          <a:bodyPr wrap="square">
            <a:spAutoFit/>
          </a:bodyPr>
          <a:lstStyle/>
          <a:p>
            <a:pPr algn="l"/>
            <a:r>
              <a:rPr lang="en-US" sz="2000" b="0" dirty="0">
                <a:solidFill>
                  <a:srgbClr val="000000"/>
                </a:solidFill>
              </a:rPr>
              <a:t>Select parents who are allowed to create their off-springs </a:t>
            </a:r>
          </a:p>
          <a:p>
            <a:pPr algn="l"/>
            <a:r>
              <a:rPr lang="en-US" sz="2000" b="0" dirty="0">
                <a:solidFill>
                  <a:srgbClr val="000000"/>
                </a:solidFill>
              </a:rPr>
              <a:t>for the next generation. </a:t>
            </a:r>
          </a:p>
          <a:p>
            <a:pPr algn="l"/>
            <a:endParaRPr lang="en-US" sz="2000" b="0" dirty="0">
              <a:solidFill>
                <a:srgbClr val="000000"/>
              </a:solidFill>
            </a:endParaRPr>
          </a:p>
          <a:p>
            <a:pPr algn="l"/>
            <a:r>
              <a:rPr lang="en-US" sz="2000" b="0" dirty="0">
                <a:solidFill>
                  <a:srgbClr val="000000"/>
                </a:solidFill>
              </a:rPr>
              <a:t>Three methods: </a:t>
            </a:r>
          </a:p>
          <a:p>
            <a:pPr algn="l"/>
            <a:r>
              <a:rPr lang="en-US" sz="2000" b="0" dirty="0">
                <a:solidFill>
                  <a:schemeClr val="tx1"/>
                </a:solidFill>
              </a:rPr>
              <a:t>1. </a:t>
            </a:r>
            <a:r>
              <a:rPr lang="en-US" sz="2000" b="0" dirty="0">
                <a:solidFill>
                  <a:srgbClr val="00B050"/>
                </a:solidFill>
              </a:rPr>
              <a:t>Fitness Proportionate Selection</a:t>
            </a:r>
          </a:p>
          <a:p>
            <a:pPr algn="l"/>
            <a:r>
              <a:rPr lang="en-US" sz="2000" b="0" dirty="0">
                <a:solidFill>
                  <a:schemeClr val="tx1"/>
                </a:solidFill>
              </a:rPr>
              <a:t>2. </a:t>
            </a:r>
            <a:r>
              <a:rPr lang="en-US" sz="2000" b="0" dirty="0">
                <a:solidFill>
                  <a:srgbClr val="0070C0"/>
                </a:solidFill>
              </a:rPr>
              <a:t>K-Way Tournament Selection</a:t>
            </a:r>
          </a:p>
          <a:p>
            <a:pPr algn="l"/>
            <a:r>
              <a:rPr lang="en-US" sz="2000" b="0" dirty="0">
                <a:solidFill>
                  <a:schemeClr val="tx1"/>
                </a:solidFill>
              </a:rPr>
              <a:t>3. </a:t>
            </a:r>
            <a:r>
              <a:rPr lang="en-US" sz="2000" b="0" dirty="0">
                <a:solidFill>
                  <a:srgbClr val="FFC000"/>
                </a:solidFill>
              </a:rPr>
              <a:t>Rank Selection</a:t>
            </a:r>
          </a:p>
        </p:txBody>
      </p:sp>
      <p:pic>
        <p:nvPicPr>
          <p:cNvPr id="4" name="Picture 3"/>
          <p:cNvPicPr>
            <a:picLocks noChangeAspect="1"/>
          </p:cNvPicPr>
          <p:nvPr/>
        </p:nvPicPr>
        <p:blipFill>
          <a:blip r:embed="rId2"/>
          <a:stretch>
            <a:fillRect/>
          </a:stretch>
        </p:blipFill>
        <p:spPr>
          <a:xfrm>
            <a:off x="7239000" y="76200"/>
            <a:ext cx="1729037" cy="1364379"/>
          </a:xfrm>
          <a:prstGeom prst="rect">
            <a:avLst/>
          </a:prstGeom>
        </p:spPr>
      </p:pic>
    </p:spTree>
    <p:extLst>
      <p:ext uri="{BB962C8B-B14F-4D97-AF65-F5344CB8AC3E}">
        <p14:creationId xmlns:p14="http://schemas.microsoft.com/office/powerpoint/2010/main" val="361795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xEl>
                                              <p:pRg st="3" end="3"/>
                                            </p:txEl>
                                          </p:spTgt>
                                        </p:tgtEl>
                                        <p:attrNameLst>
                                          <p:attrName>style.visibility</p:attrName>
                                        </p:attrNameLst>
                                      </p:cBhvr>
                                      <p:to>
                                        <p:strVal val="visible"/>
                                      </p:to>
                                    </p:set>
                                    <p:anim calcmode="lin" valueType="num">
                                      <p:cBhvr additive="base">
                                        <p:cTn id="7"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xEl>
                                              <p:pRg st="4" end="4"/>
                                            </p:txEl>
                                          </p:spTgt>
                                        </p:tgtEl>
                                        <p:attrNameLst>
                                          <p:attrName>style.visibility</p:attrName>
                                        </p:attrNameLst>
                                      </p:cBhvr>
                                      <p:to>
                                        <p:strVal val="visible"/>
                                      </p:to>
                                    </p:set>
                                    <p:anim calcmode="lin" valueType="num">
                                      <p:cBhvr additive="base">
                                        <p:cTn id="13"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xEl>
                                              <p:pRg st="5" end="5"/>
                                            </p:txEl>
                                          </p:spTgt>
                                        </p:tgtEl>
                                        <p:attrNameLst>
                                          <p:attrName>style.visibility</p:attrName>
                                        </p:attrNameLst>
                                      </p:cBhvr>
                                      <p:to>
                                        <p:strVal val="visible"/>
                                      </p:to>
                                    </p:set>
                                    <p:anim calcmode="lin" valueType="num">
                                      <p:cBhvr additive="base">
                                        <p:cTn id="19"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210161"/>
            <a:ext cx="6934200" cy="563616"/>
          </a:xfrm>
          <a:prstGeom prst="rect">
            <a:avLst/>
          </a:prstGeom>
        </p:spPr>
        <p:txBody>
          <a:bodyPr vert="horz" wrap="square" lIns="0" tIns="9525" rIns="0" bIns="0" numCol="1" rtlCol="0" anchor="ctr" anchorCtr="0" compatLnSpc="1">
            <a:prstTxWarp prst="textNoShape">
              <a:avLst/>
            </a:prstTxWarp>
            <a:spAutoFit/>
          </a:bodyPr>
          <a:lstStyle/>
          <a:p>
            <a:r>
              <a:rPr lang="en-US" sz="3600" dirty="0">
                <a:solidFill>
                  <a:schemeClr val="tx1"/>
                </a:solidFill>
              </a:rPr>
              <a:t>Fitness Proportionate Selection</a:t>
            </a:r>
          </a:p>
        </p:txBody>
      </p:sp>
      <p:sp>
        <p:nvSpPr>
          <p:cNvPr id="27" name="Rectangle 26"/>
          <p:cNvSpPr/>
          <p:nvPr/>
        </p:nvSpPr>
        <p:spPr>
          <a:xfrm>
            <a:off x="762000" y="900875"/>
            <a:ext cx="6553200" cy="2862322"/>
          </a:xfrm>
          <a:prstGeom prst="rect">
            <a:avLst/>
          </a:prstGeom>
        </p:spPr>
        <p:txBody>
          <a:bodyPr wrap="square">
            <a:spAutoFit/>
          </a:bodyPr>
          <a:lstStyle/>
          <a:p>
            <a:pPr algn="l"/>
            <a:r>
              <a:rPr lang="en-US" sz="2000" b="0" dirty="0">
                <a:solidFill>
                  <a:srgbClr val="00B050"/>
                </a:solidFill>
              </a:rPr>
              <a:t>Fitness Proportionate Selection:  </a:t>
            </a:r>
            <a:r>
              <a:rPr lang="en-US" sz="2000" b="0" dirty="0">
                <a:solidFill>
                  <a:srgbClr val="0070C0"/>
                </a:solidFill>
              </a:rPr>
              <a:t>Every individual </a:t>
            </a:r>
            <a:r>
              <a:rPr lang="en-US" sz="2000" b="0" dirty="0">
                <a:solidFill>
                  <a:schemeClr val="tx1"/>
                </a:solidFill>
              </a:rPr>
              <a:t>can become a </a:t>
            </a:r>
            <a:r>
              <a:rPr lang="en-US" sz="2000" b="0" dirty="0">
                <a:solidFill>
                  <a:srgbClr val="FFC000"/>
                </a:solidFill>
              </a:rPr>
              <a:t>parent</a:t>
            </a:r>
            <a:r>
              <a:rPr lang="en-US" sz="2000" b="0" dirty="0">
                <a:solidFill>
                  <a:schemeClr val="tx1"/>
                </a:solidFill>
              </a:rPr>
              <a:t> with a probability which is proportional to its fitness.</a:t>
            </a:r>
          </a:p>
          <a:p>
            <a:pPr marL="628650" lvl="1" indent="-171450" algn="l">
              <a:buFont typeface="Arial" panose="020B0604020202020204" pitchFamily="34" charset="0"/>
              <a:buChar char="•"/>
            </a:pPr>
            <a:r>
              <a:rPr lang="en-US" sz="2000" b="0" dirty="0">
                <a:solidFill>
                  <a:schemeClr val="tx1"/>
                </a:solidFill>
              </a:rPr>
              <a:t>Two implementations:</a:t>
            </a:r>
          </a:p>
          <a:p>
            <a:pPr marL="1085850" lvl="2" indent="-171450" algn="l">
              <a:buFont typeface="Arial" panose="020B0604020202020204" pitchFamily="34" charset="0"/>
              <a:buChar char="•"/>
            </a:pPr>
            <a:r>
              <a:rPr lang="en-US" sz="2000" dirty="0">
                <a:solidFill>
                  <a:schemeClr val="tx1"/>
                </a:solidFill>
              </a:rPr>
              <a:t>Roulette Wheel Selection</a:t>
            </a:r>
          </a:p>
          <a:p>
            <a:pPr marL="1085850" lvl="2" indent="-171450" algn="l">
              <a:buFont typeface="Arial" panose="020B0604020202020204" pitchFamily="34" charset="0"/>
              <a:buChar char="•"/>
            </a:pPr>
            <a:r>
              <a:rPr lang="en-US" sz="2000" dirty="0">
                <a:solidFill>
                  <a:schemeClr val="tx1"/>
                </a:solidFill>
              </a:rPr>
              <a:t>Stochastic Universal Sampling (SUS)</a:t>
            </a:r>
            <a:endParaRPr lang="en-US" sz="2000" b="0" dirty="0">
              <a:solidFill>
                <a:schemeClr val="tx1"/>
              </a:solidFill>
            </a:endParaRPr>
          </a:p>
          <a:p>
            <a:pPr algn="l"/>
            <a:endParaRPr lang="en-US" sz="2000" b="0" dirty="0">
              <a:solidFill>
                <a:srgbClr val="FFC000"/>
              </a:solidFill>
            </a:endParaRPr>
          </a:p>
        </p:txBody>
      </p:sp>
      <p:pic>
        <p:nvPicPr>
          <p:cNvPr id="4" name="Picture 3"/>
          <p:cNvPicPr>
            <a:picLocks noChangeAspect="1"/>
          </p:cNvPicPr>
          <p:nvPr/>
        </p:nvPicPr>
        <p:blipFill>
          <a:blip r:embed="rId2"/>
          <a:stretch>
            <a:fillRect/>
          </a:stretch>
        </p:blipFill>
        <p:spPr>
          <a:xfrm>
            <a:off x="7239000" y="76200"/>
            <a:ext cx="1729037" cy="1364379"/>
          </a:xfrm>
          <a:prstGeom prst="rect">
            <a:avLst/>
          </a:prstGeom>
        </p:spPr>
      </p:pic>
    </p:spTree>
    <p:extLst>
      <p:ext uri="{BB962C8B-B14F-4D97-AF65-F5344CB8AC3E}">
        <p14:creationId xmlns:p14="http://schemas.microsoft.com/office/powerpoint/2010/main" val="1029953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Roulette Wheel Selection</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000" dirty="0"/>
              <a:t>The wheel is divided into </a:t>
            </a:r>
            <a:r>
              <a:rPr lang="en-US" sz="2000" b="1" dirty="0"/>
              <a:t>n pies</a:t>
            </a:r>
            <a:r>
              <a:rPr lang="en-US" sz="2000" dirty="0"/>
              <a:t>, where n is the number of individuals in the population (population size). </a:t>
            </a:r>
          </a:p>
          <a:p>
            <a:pPr>
              <a:buFont typeface="Arial" panose="020B0604020202020204" pitchFamily="34" charset="0"/>
              <a:buChar char="•"/>
            </a:pPr>
            <a:r>
              <a:rPr lang="en-US" sz="2000" dirty="0"/>
              <a:t>Each individual gets a portion of the circle which is proportional to its fitness value.</a:t>
            </a:r>
          </a:p>
          <a:p>
            <a:pPr marL="457200" indent="-457200">
              <a:buFont typeface="Arial" panose="020B0604020202020204" pitchFamily="34" charset="0"/>
              <a:buChar char="•"/>
            </a:pPr>
            <a:r>
              <a:rPr lang="en-US" sz="2000" b="1" dirty="0"/>
              <a:t>Just one fixed point. </a:t>
            </a:r>
            <a:r>
              <a:rPr lang="en-US" sz="2000" dirty="0"/>
              <a:t>The region which comes in front of the fixed point is chosen as the parent. </a:t>
            </a:r>
          </a:p>
          <a:p>
            <a:pPr>
              <a:buFont typeface="Arial" panose="020B0604020202020204" pitchFamily="34" charset="0"/>
              <a:buChar char="•"/>
            </a:pPr>
            <a:r>
              <a:rPr lang="en-US" sz="2000" dirty="0"/>
              <a:t>For the second parent, the same process is repeated.</a:t>
            </a:r>
          </a:p>
        </p:txBody>
      </p:sp>
      <p:pic>
        <p:nvPicPr>
          <p:cNvPr id="4" name="Picture 3"/>
          <p:cNvPicPr>
            <a:picLocks noChangeAspect="1"/>
          </p:cNvPicPr>
          <p:nvPr/>
        </p:nvPicPr>
        <p:blipFill>
          <a:blip r:embed="rId2"/>
          <a:stretch>
            <a:fillRect/>
          </a:stretch>
        </p:blipFill>
        <p:spPr>
          <a:xfrm>
            <a:off x="1371600" y="3657600"/>
            <a:ext cx="6608173" cy="2895600"/>
          </a:xfrm>
          <a:prstGeom prst="rect">
            <a:avLst/>
          </a:prstGeom>
        </p:spPr>
      </p:pic>
    </p:spTree>
    <p:extLst>
      <p:ext uri="{BB962C8B-B14F-4D97-AF65-F5344CB8AC3E}">
        <p14:creationId xmlns:p14="http://schemas.microsoft.com/office/powerpoint/2010/main" val="3343813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6" name="Oval 5"/>
          <p:cNvSpPr/>
          <p:nvPr/>
        </p:nvSpPr>
        <p:spPr>
          <a:xfrm>
            <a:off x="3733800" y="30480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81400" y="4267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91000" y="4648200"/>
            <a:ext cx="228600" cy="228600"/>
          </a:xfrm>
          <a:prstGeom prst="ellipse">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0" scaled="1"/>
            <a:tileRect/>
          </a:grad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800600" y="29718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05400" y="3886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334000" y="47244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096000" y="38862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638800" y="32004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514600" y="29718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667000" y="37338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43200" y="47244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267200" y="22860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733800" y="2057400"/>
            <a:ext cx="228600" cy="228600"/>
          </a:xfrm>
          <a:prstGeom prst="ellipse">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endCxn id="6" idx="5"/>
          </p:cNvCxnSpPr>
          <p:nvPr/>
        </p:nvCxnSpPr>
        <p:spPr>
          <a:xfrm flipH="1" flipV="1">
            <a:off x="3928922" y="3243122"/>
            <a:ext cx="4479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7"/>
            <a:endCxn id="20" idx="4"/>
          </p:cNvCxnSpPr>
          <p:nvPr/>
        </p:nvCxnSpPr>
        <p:spPr>
          <a:xfrm flipV="1">
            <a:off x="3928922" y="2514600"/>
            <a:ext cx="452578" cy="566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3"/>
          </p:cNvCxnSpPr>
          <p:nvPr/>
        </p:nvCxnSpPr>
        <p:spPr>
          <a:xfrm flipV="1">
            <a:off x="4538522" y="3166922"/>
            <a:ext cx="295556"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7" idx="7"/>
          </p:cNvCxnSpPr>
          <p:nvPr/>
        </p:nvCxnSpPr>
        <p:spPr>
          <a:xfrm flipH="1">
            <a:off x="3776522" y="3852722"/>
            <a:ext cx="6003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0"/>
          </p:cNvCxnSpPr>
          <p:nvPr/>
        </p:nvCxnSpPr>
        <p:spPr>
          <a:xfrm flipH="1">
            <a:off x="4305300" y="3886200"/>
            <a:ext cx="152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1"/>
          </p:cNvCxnSpPr>
          <p:nvPr/>
        </p:nvCxnSpPr>
        <p:spPr>
          <a:xfrm>
            <a:off x="4572000" y="3771900"/>
            <a:ext cx="566878" cy="147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4"/>
            <a:endCxn id="11" idx="1"/>
          </p:cNvCxnSpPr>
          <p:nvPr/>
        </p:nvCxnSpPr>
        <p:spPr>
          <a:xfrm>
            <a:off x="5219700" y="4114800"/>
            <a:ext cx="1477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0" idx="0"/>
            <a:endCxn id="13" idx="3"/>
          </p:cNvCxnSpPr>
          <p:nvPr/>
        </p:nvCxnSpPr>
        <p:spPr>
          <a:xfrm flipV="1">
            <a:off x="5219700" y="3395522"/>
            <a:ext cx="452578" cy="490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0" idx="6"/>
            <a:endCxn id="12" idx="2"/>
          </p:cNvCxnSpPr>
          <p:nvPr/>
        </p:nvCxnSpPr>
        <p:spPr>
          <a:xfrm>
            <a:off x="5334000" y="40005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0"/>
            <a:endCxn id="21" idx="4"/>
          </p:cNvCxnSpPr>
          <p:nvPr/>
        </p:nvCxnSpPr>
        <p:spPr>
          <a:xfrm flipV="1">
            <a:off x="3848100" y="2286000"/>
            <a:ext cx="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2"/>
            <a:endCxn id="14" idx="6"/>
          </p:cNvCxnSpPr>
          <p:nvPr/>
        </p:nvCxnSpPr>
        <p:spPr>
          <a:xfrm flipH="1" flipV="1">
            <a:off x="2743200" y="3086100"/>
            <a:ext cx="990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6" idx="3"/>
            <a:endCxn id="15" idx="6"/>
          </p:cNvCxnSpPr>
          <p:nvPr/>
        </p:nvCxnSpPr>
        <p:spPr>
          <a:xfrm flipH="1">
            <a:off x="2895600" y="3243122"/>
            <a:ext cx="871678" cy="604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7" idx="3"/>
            <a:endCxn id="16" idx="7"/>
          </p:cNvCxnSpPr>
          <p:nvPr/>
        </p:nvCxnSpPr>
        <p:spPr>
          <a:xfrm flipH="1">
            <a:off x="2938322" y="4462322"/>
            <a:ext cx="676556" cy="295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2629756" y="2157806"/>
            <a:ext cx="3613879" cy="2768936"/>
          </a:xfrm>
          <a:custGeom>
            <a:avLst/>
            <a:gdLst>
              <a:gd name="connsiteX0" fmla="*/ 64954 w 1510638"/>
              <a:gd name="connsiteY0" fmla="*/ 196546 h 1597234"/>
              <a:gd name="connsiteX1" fmla="*/ 1149070 w 1510638"/>
              <a:gd name="connsiteY1" fmla="*/ 1590344 h 1597234"/>
              <a:gd name="connsiteX2" fmla="*/ 1510442 w 1510638"/>
              <a:gd name="connsiteY2" fmla="*/ 702443 h 1597234"/>
              <a:gd name="connsiteX3" fmla="*/ 1180045 w 1510638"/>
              <a:gd name="connsiteY3" fmla="*/ 31356 h 1597234"/>
              <a:gd name="connsiteX4" fmla="*/ 75279 w 1510638"/>
              <a:gd name="connsiteY4" fmla="*/ 124275 h 1597234"/>
              <a:gd name="connsiteX5" fmla="*/ 95929 w 1510638"/>
              <a:gd name="connsiteY5" fmla="*/ 248168 h 1597234"/>
              <a:gd name="connsiteX0" fmla="*/ 131766 w 1643766"/>
              <a:gd name="connsiteY0" fmla="*/ 196546 h 1321409"/>
              <a:gd name="connsiteX1" fmla="*/ 49167 w 1643766"/>
              <a:gd name="connsiteY1" fmla="*/ 1311584 h 1321409"/>
              <a:gd name="connsiteX2" fmla="*/ 1577254 w 1643766"/>
              <a:gd name="connsiteY2" fmla="*/ 702443 h 1321409"/>
              <a:gd name="connsiteX3" fmla="*/ 1246857 w 1643766"/>
              <a:gd name="connsiteY3" fmla="*/ 31356 h 1321409"/>
              <a:gd name="connsiteX4" fmla="*/ 142091 w 1643766"/>
              <a:gd name="connsiteY4" fmla="*/ 124275 h 1321409"/>
              <a:gd name="connsiteX5" fmla="*/ 162741 w 1643766"/>
              <a:gd name="connsiteY5" fmla="*/ 248168 h 1321409"/>
              <a:gd name="connsiteX0" fmla="*/ 167794 w 1679794"/>
              <a:gd name="connsiteY0" fmla="*/ 210329 h 1335192"/>
              <a:gd name="connsiteX1" fmla="*/ 85195 w 1679794"/>
              <a:gd name="connsiteY1" fmla="*/ 1325367 h 1335192"/>
              <a:gd name="connsiteX2" fmla="*/ 1613282 w 1679794"/>
              <a:gd name="connsiteY2" fmla="*/ 716226 h 1335192"/>
              <a:gd name="connsiteX3" fmla="*/ 1282885 w 1679794"/>
              <a:gd name="connsiteY3" fmla="*/ 45139 h 1335192"/>
              <a:gd name="connsiteX4" fmla="*/ 178119 w 1679794"/>
              <a:gd name="connsiteY4" fmla="*/ 138058 h 1335192"/>
              <a:gd name="connsiteX5" fmla="*/ 2596 w 1679794"/>
              <a:gd name="connsiteY5" fmla="*/ 757524 h 1335192"/>
              <a:gd name="connsiteX0" fmla="*/ 232147 w 1744147"/>
              <a:gd name="connsiteY0" fmla="*/ 210329 h 1325659"/>
              <a:gd name="connsiteX1" fmla="*/ 66949 w 1744147"/>
              <a:gd name="connsiteY1" fmla="*/ 788498 h 1325659"/>
              <a:gd name="connsiteX2" fmla="*/ 149548 w 1744147"/>
              <a:gd name="connsiteY2" fmla="*/ 1325367 h 1325659"/>
              <a:gd name="connsiteX3" fmla="*/ 1677635 w 1744147"/>
              <a:gd name="connsiteY3" fmla="*/ 716226 h 1325659"/>
              <a:gd name="connsiteX4" fmla="*/ 1347238 w 1744147"/>
              <a:gd name="connsiteY4" fmla="*/ 45139 h 1325659"/>
              <a:gd name="connsiteX5" fmla="*/ 242472 w 1744147"/>
              <a:gd name="connsiteY5" fmla="*/ 138058 h 1325659"/>
              <a:gd name="connsiteX6" fmla="*/ 66949 w 1744147"/>
              <a:gd name="connsiteY6" fmla="*/ 757524 h 1325659"/>
              <a:gd name="connsiteX0" fmla="*/ 167795 w 1638455"/>
              <a:gd name="connsiteY0" fmla="*/ 210329 h 1759128"/>
              <a:gd name="connsiteX1" fmla="*/ 2597 w 1638455"/>
              <a:gd name="connsiteY1" fmla="*/ 788498 h 1759128"/>
              <a:gd name="connsiteX2" fmla="*/ 715016 w 1638455"/>
              <a:gd name="connsiteY2" fmla="*/ 1758993 h 1759128"/>
              <a:gd name="connsiteX3" fmla="*/ 1613283 w 1638455"/>
              <a:gd name="connsiteY3" fmla="*/ 716226 h 1759128"/>
              <a:gd name="connsiteX4" fmla="*/ 1282886 w 1638455"/>
              <a:gd name="connsiteY4" fmla="*/ 45139 h 1759128"/>
              <a:gd name="connsiteX5" fmla="*/ 178120 w 1638455"/>
              <a:gd name="connsiteY5" fmla="*/ 138058 h 1759128"/>
              <a:gd name="connsiteX6" fmla="*/ 2597 w 1638455"/>
              <a:gd name="connsiteY6" fmla="*/ 757524 h 1759128"/>
              <a:gd name="connsiteX0" fmla="*/ 0 w 1801057"/>
              <a:gd name="connsiteY0" fmla="*/ 354871 h 1759128"/>
              <a:gd name="connsiteX1" fmla="*/ 165199 w 1801057"/>
              <a:gd name="connsiteY1" fmla="*/ 788498 h 1759128"/>
              <a:gd name="connsiteX2" fmla="*/ 877618 w 1801057"/>
              <a:gd name="connsiteY2" fmla="*/ 1758993 h 1759128"/>
              <a:gd name="connsiteX3" fmla="*/ 1775885 w 1801057"/>
              <a:gd name="connsiteY3" fmla="*/ 716226 h 1759128"/>
              <a:gd name="connsiteX4" fmla="*/ 1445488 w 1801057"/>
              <a:gd name="connsiteY4" fmla="*/ 45139 h 1759128"/>
              <a:gd name="connsiteX5" fmla="*/ 340722 w 1801057"/>
              <a:gd name="connsiteY5" fmla="*/ 138058 h 1759128"/>
              <a:gd name="connsiteX6" fmla="*/ 165199 w 1801057"/>
              <a:gd name="connsiteY6" fmla="*/ 757524 h 1759128"/>
              <a:gd name="connsiteX0" fmla="*/ 175523 w 1976580"/>
              <a:gd name="connsiteY0" fmla="*/ 338127 h 1742384"/>
              <a:gd name="connsiteX1" fmla="*/ 340722 w 1976580"/>
              <a:gd name="connsiteY1" fmla="*/ 771754 h 1742384"/>
              <a:gd name="connsiteX2" fmla="*/ 1053141 w 1976580"/>
              <a:gd name="connsiteY2" fmla="*/ 1742249 h 1742384"/>
              <a:gd name="connsiteX3" fmla="*/ 1951408 w 1976580"/>
              <a:gd name="connsiteY3" fmla="*/ 699482 h 1742384"/>
              <a:gd name="connsiteX4" fmla="*/ 1621011 w 1976580"/>
              <a:gd name="connsiteY4" fmla="*/ 28395 h 1742384"/>
              <a:gd name="connsiteX5" fmla="*/ 516245 w 1976580"/>
              <a:gd name="connsiteY5" fmla="*/ 121314 h 1742384"/>
              <a:gd name="connsiteX6" fmla="*/ 0 w 1976580"/>
              <a:gd name="connsiteY6" fmla="*/ 90341 h 1742384"/>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7" fmla="*/ 0 w 1801057"/>
              <a:gd name="connsiteY7" fmla="*/ 342889 h 1747146"/>
              <a:gd name="connsiteX0" fmla="*/ 1001 w 1802058"/>
              <a:gd name="connsiteY0" fmla="*/ 34288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342889 h 1747146"/>
              <a:gd name="connsiteX0" fmla="*/ 1001 w 1802058"/>
              <a:gd name="connsiteY0" fmla="*/ 87975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879759 h 1747146"/>
              <a:gd name="connsiteX0" fmla="*/ 0 w 1780407"/>
              <a:gd name="connsiteY0" fmla="*/ 332565 h 1747146"/>
              <a:gd name="connsiteX1" fmla="*/ 144549 w 1780407"/>
              <a:gd name="connsiteY1" fmla="*/ 776516 h 1747146"/>
              <a:gd name="connsiteX2" fmla="*/ 856968 w 1780407"/>
              <a:gd name="connsiteY2" fmla="*/ 1747011 h 1747146"/>
              <a:gd name="connsiteX3" fmla="*/ 1755235 w 1780407"/>
              <a:gd name="connsiteY3" fmla="*/ 704244 h 1747146"/>
              <a:gd name="connsiteX4" fmla="*/ 1424838 w 1780407"/>
              <a:gd name="connsiteY4" fmla="*/ 33157 h 1747146"/>
              <a:gd name="connsiteX5" fmla="*/ 320072 w 1780407"/>
              <a:gd name="connsiteY5" fmla="*/ 126076 h 1747146"/>
              <a:gd name="connsiteX6" fmla="*/ 0 w 1780407"/>
              <a:gd name="connsiteY6" fmla="*/ 332565 h 1747146"/>
              <a:gd name="connsiteX0" fmla="*/ 0 w 1780407"/>
              <a:gd name="connsiteY0" fmla="*/ 332565 h 1763397"/>
              <a:gd name="connsiteX1" fmla="*/ 144549 w 1780407"/>
              <a:gd name="connsiteY1" fmla="*/ 1292738 h 1763397"/>
              <a:gd name="connsiteX2" fmla="*/ 856968 w 1780407"/>
              <a:gd name="connsiteY2" fmla="*/ 1747011 h 1763397"/>
              <a:gd name="connsiteX3" fmla="*/ 1755235 w 1780407"/>
              <a:gd name="connsiteY3" fmla="*/ 704244 h 1763397"/>
              <a:gd name="connsiteX4" fmla="*/ 1424838 w 1780407"/>
              <a:gd name="connsiteY4" fmla="*/ 33157 h 1763397"/>
              <a:gd name="connsiteX5" fmla="*/ 320072 w 1780407"/>
              <a:gd name="connsiteY5" fmla="*/ 126076 h 1763397"/>
              <a:gd name="connsiteX6" fmla="*/ 0 w 1780407"/>
              <a:gd name="connsiteY6" fmla="*/ 332565 h 1763397"/>
              <a:gd name="connsiteX0" fmla="*/ 0 w 1780407"/>
              <a:gd name="connsiteY0" fmla="*/ 332565 h 1769716"/>
              <a:gd name="connsiteX1" fmla="*/ 144549 w 1780407"/>
              <a:gd name="connsiteY1" fmla="*/ 1292738 h 1769716"/>
              <a:gd name="connsiteX2" fmla="*/ 856968 w 1780407"/>
              <a:gd name="connsiteY2" fmla="*/ 1747011 h 1769716"/>
              <a:gd name="connsiteX3" fmla="*/ 1755235 w 1780407"/>
              <a:gd name="connsiteY3" fmla="*/ 704244 h 1769716"/>
              <a:gd name="connsiteX4" fmla="*/ 1424838 w 1780407"/>
              <a:gd name="connsiteY4" fmla="*/ 33157 h 1769716"/>
              <a:gd name="connsiteX5" fmla="*/ 320072 w 1780407"/>
              <a:gd name="connsiteY5" fmla="*/ 126076 h 1769716"/>
              <a:gd name="connsiteX6" fmla="*/ 0 w 1780407"/>
              <a:gd name="connsiteY6" fmla="*/ 332565 h 1769716"/>
              <a:gd name="connsiteX0" fmla="*/ 0 w 1780407"/>
              <a:gd name="connsiteY0" fmla="*/ 332565 h 1770380"/>
              <a:gd name="connsiteX1" fmla="*/ 144549 w 1780407"/>
              <a:gd name="connsiteY1" fmla="*/ 1292738 h 1770380"/>
              <a:gd name="connsiteX2" fmla="*/ 856968 w 1780407"/>
              <a:gd name="connsiteY2" fmla="*/ 1747011 h 1770380"/>
              <a:gd name="connsiteX3" fmla="*/ 1755235 w 1780407"/>
              <a:gd name="connsiteY3" fmla="*/ 704244 h 1770380"/>
              <a:gd name="connsiteX4" fmla="*/ 1424838 w 1780407"/>
              <a:gd name="connsiteY4" fmla="*/ 33157 h 1770380"/>
              <a:gd name="connsiteX5" fmla="*/ 320072 w 1780407"/>
              <a:gd name="connsiteY5" fmla="*/ 126076 h 1770380"/>
              <a:gd name="connsiteX6" fmla="*/ 0 w 1780407"/>
              <a:gd name="connsiteY6" fmla="*/ 332565 h 1770380"/>
              <a:gd name="connsiteX0" fmla="*/ 0 w 1751930"/>
              <a:gd name="connsiteY0" fmla="*/ 352362 h 1775716"/>
              <a:gd name="connsiteX1" fmla="*/ 144549 w 1751930"/>
              <a:gd name="connsiteY1" fmla="*/ 1312535 h 1775716"/>
              <a:gd name="connsiteX2" fmla="*/ 856968 w 1751930"/>
              <a:gd name="connsiteY2" fmla="*/ 1766808 h 1775716"/>
              <a:gd name="connsiteX3" fmla="*/ 1724260 w 1751930"/>
              <a:gd name="connsiteY3" fmla="*/ 1002801 h 1775716"/>
              <a:gd name="connsiteX4" fmla="*/ 1424838 w 1751930"/>
              <a:gd name="connsiteY4" fmla="*/ 52954 h 1775716"/>
              <a:gd name="connsiteX5" fmla="*/ 320072 w 1751930"/>
              <a:gd name="connsiteY5" fmla="*/ 145873 h 1775716"/>
              <a:gd name="connsiteX6" fmla="*/ 0 w 1751930"/>
              <a:gd name="connsiteY6" fmla="*/ 352362 h 1775716"/>
              <a:gd name="connsiteX0" fmla="*/ 217446 w 1649304"/>
              <a:gd name="connsiteY0" fmla="*/ 182496 h 1810581"/>
              <a:gd name="connsiteX1" fmla="*/ 41923 w 1649304"/>
              <a:gd name="connsiteY1" fmla="*/ 1349158 h 1810581"/>
              <a:gd name="connsiteX2" fmla="*/ 754342 w 1649304"/>
              <a:gd name="connsiteY2" fmla="*/ 1803431 h 1810581"/>
              <a:gd name="connsiteX3" fmla="*/ 1621634 w 1649304"/>
              <a:gd name="connsiteY3" fmla="*/ 1039424 h 1810581"/>
              <a:gd name="connsiteX4" fmla="*/ 1322212 w 1649304"/>
              <a:gd name="connsiteY4" fmla="*/ 89577 h 1810581"/>
              <a:gd name="connsiteX5" fmla="*/ 217446 w 1649304"/>
              <a:gd name="connsiteY5" fmla="*/ 182496 h 1810581"/>
              <a:gd name="connsiteX0" fmla="*/ 217446 w 2199039"/>
              <a:gd name="connsiteY0" fmla="*/ 138131 h 1799861"/>
              <a:gd name="connsiteX1" fmla="*/ 41923 w 2199039"/>
              <a:gd name="connsiteY1" fmla="*/ 1304793 h 1799861"/>
              <a:gd name="connsiteX2" fmla="*/ 754342 w 2199039"/>
              <a:gd name="connsiteY2" fmla="*/ 1759066 h 1799861"/>
              <a:gd name="connsiteX3" fmla="*/ 2189505 w 2199039"/>
              <a:gd name="connsiteY3" fmla="*/ 344620 h 1799861"/>
              <a:gd name="connsiteX4" fmla="*/ 1322212 w 2199039"/>
              <a:gd name="connsiteY4" fmla="*/ 45212 h 1799861"/>
              <a:gd name="connsiteX5" fmla="*/ 217446 w 2199039"/>
              <a:gd name="connsiteY5" fmla="*/ 138131 h 1799861"/>
              <a:gd name="connsiteX0" fmla="*/ 217446 w 2211359"/>
              <a:gd name="connsiteY0" fmla="*/ 138131 h 1774341"/>
              <a:gd name="connsiteX1" fmla="*/ 41923 w 2211359"/>
              <a:gd name="connsiteY1" fmla="*/ 1304793 h 1774341"/>
              <a:gd name="connsiteX2" fmla="*/ 754342 w 2211359"/>
              <a:gd name="connsiteY2" fmla="*/ 1759066 h 1774341"/>
              <a:gd name="connsiteX3" fmla="*/ 1848783 w 2211359"/>
              <a:gd name="connsiteY3" fmla="*/ 809220 h 1774341"/>
              <a:gd name="connsiteX4" fmla="*/ 2189505 w 2211359"/>
              <a:gd name="connsiteY4" fmla="*/ 344620 h 1774341"/>
              <a:gd name="connsiteX5" fmla="*/ 1322212 w 2211359"/>
              <a:gd name="connsiteY5" fmla="*/ 45212 h 1774341"/>
              <a:gd name="connsiteX6" fmla="*/ 217446 w 2211359"/>
              <a:gd name="connsiteY6" fmla="*/ 138131 h 1774341"/>
              <a:gd name="connsiteX0" fmla="*/ 217446 w 2205786"/>
              <a:gd name="connsiteY0" fmla="*/ 138131 h 1759073"/>
              <a:gd name="connsiteX1" fmla="*/ 41923 w 2205786"/>
              <a:gd name="connsiteY1" fmla="*/ 1304793 h 1759073"/>
              <a:gd name="connsiteX2" fmla="*/ 754342 w 2205786"/>
              <a:gd name="connsiteY2" fmla="*/ 1759066 h 1759073"/>
              <a:gd name="connsiteX3" fmla="*/ 1353188 w 2205786"/>
              <a:gd name="connsiteY3" fmla="*/ 1315117 h 1759073"/>
              <a:gd name="connsiteX4" fmla="*/ 1848783 w 2205786"/>
              <a:gd name="connsiteY4" fmla="*/ 809220 h 1759073"/>
              <a:gd name="connsiteX5" fmla="*/ 2189505 w 2205786"/>
              <a:gd name="connsiteY5" fmla="*/ 344620 h 1759073"/>
              <a:gd name="connsiteX6" fmla="*/ 1322212 w 2205786"/>
              <a:gd name="connsiteY6" fmla="*/ 45212 h 1759073"/>
              <a:gd name="connsiteX7" fmla="*/ 217446 w 2205786"/>
              <a:gd name="connsiteY7" fmla="*/ 138131 h 1759073"/>
              <a:gd name="connsiteX0" fmla="*/ 217446 w 2664376"/>
              <a:gd name="connsiteY0" fmla="*/ 138131 h 1759073"/>
              <a:gd name="connsiteX1" fmla="*/ 41923 w 2664376"/>
              <a:gd name="connsiteY1" fmla="*/ 1304793 h 1759073"/>
              <a:gd name="connsiteX2" fmla="*/ 754342 w 2664376"/>
              <a:gd name="connsiteY2" fmla="*/ 1759066 h 1759073"/>
              <a:gd name="connsiteX3" fmla="*/ 1353188 w 2664376"/>
              <a:gd name="connsiteY3" fmla="*/ 1315117 h 1759073"/>
              <a:gd name="connsiteX4" fmla="*/ 2633477 w 2664376"/>
              <a:gd name="connsiteY4" fmla="*/ 974411 h 1759073"/>
              <a:gd name="connsiteX5" fmla="*/ 2189505 w 2664376"/>
              <a:gd name="connsiteY5" fmla="*/ 344620 h 1759073"/>
              <a:gd name="connsiteX6" fmla="*/ 1322212 w 2664376"/>
              <a:gd name="connsiteY6" fmla="*/ 45212 h 1759073"/>
              <a:gd name="connsiteX7" fmla="*/ 217446 w 2664376"/>
              <a:gd name="connsiteY7" fmla="*/ 138131 h 175907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40867"/>
              <a:gd name="connsiteY0" fmla="*/ 138131 h 1826435"/>
              <a:gd name="connsiteX1" fmla="*/ 41923 w 2640867"/>
              <a:gd name="connsiteY1" fmla="*/ 1304793 h 1826435"/>
              <a:gd name="connsiteX2" fmla="*/ 754342 w 2640867"/>
              <a:gd name="connsiteY2" fmla="*/ 1759066 h 1826435"/>
              <a:gd name="connsiteX3" fmla="*/ 1859108 w 2640867"/>
              <a:gd name="connsiteY3" fmla="*/ 1790040 h 1826435"/>
              <a:gd name="connsiteX4" fmla="*/ 2633477 w 2640867"/>
              <a:gd name="connsiteY4" fmla="*/ 974411 h 1826435"/>
              <a:gd name="connsiteX5" fmla="*/ 2189505 w 2640867"/>
              <a:gd name="connsiteY5" fmla="*/ 344620 h 1826435"/>
              <a:gd name="connsiteX6" fmla="*/ 1322212 w 2640867"/>
              <a:gd name="connsiteY6" fmla="*/ 45212 h 1826435"/>
              <a:gd name="connsiteX7" fmla="*/ 217446 w 2640867"/>
              <a:gd name="connsiteY7" fmla="*/ 138131 h 1826435"/>
              <a:gd name="connsiteX0" fmla="*/ 42183 w 3312246"/>
              <a:gd name="connsiteY0" fmla="*/ 42247 h 2391314"/>
              <a:gd name="connsiteX1" fmla="*/ 713302 w 3312246"/>
              <a:gd name="connsiteY1" fmla="*/ 1869672 h 2391314"/>
              <a:gd name="connsiteX2" fmla="*/ 1425721 w 3312246"/>
              <a:gd name="connsiteY2" fmla="*/ 2323945 h 2391314"/>
              <a:gd name="connsiteX3" fmla="*/ 2530487 w 3312246"/>
              <a:gd name="connsiteY3" fmla="*/ 2354919 h 2391314"/>
              <a:gd name="connsiteX4" fmla="*/ 3304856 w 3312246"/>
              <a:gd name="connsiteY4" fmla="*/ 1539290 h 2391314"/>
              <a:gd name="connsiteX5" fmla="*/ 2860884 w 3312246"/>
              <a:gd name="connsiteY5" fmla="*/ 909499 h 2391314"/>
              <a:gd name="connsiteX6" fmla="*/ 1993591 w 3312246"/>
              <a:gd name="connsiteY6" fmla="*/ 610091 h 2391314"/>
              <a:gd name="connsiteX7" fmla="*/ 42183 w 3312246"/>
              <a:gd name="connsiteY7" fmla="*/ 42247 h 2391314"/>
              <a:gd name="connsiteX0" fmla="*/ 42183 w 3312246"/>
              <a:gd name="connsiteY0" fmla="*/ 72300 h 2421367"/>
              <a:gd name="connsiteX1" fmla="*/ 713302 w 3312246"/>
              <a:gd name="connsiteY1" fmla="*/ 1899725 h 2421367"/>
              <a:gd name="connsiteX2" fmla="*/ 1425721 w 3312246"/>
              <a:gd name="connsiteY2" fmla="*/ 2353998 h 2421367"/>
              <a:gd name="connsiteX3" fmla="*/ 2530487 w 3312246"/>
              <a:gd name="connsiteY3" fmla="*/ 2384972 h 2421367"/>
              <a:gd name="connsiteX4" fmla="*/ 3304856 w 3312246"/>
              <a:gd name="connsiteY4" fmla="*/ 1569343 h 2421367"/>
              <a:gd name="connsiteX5" fmla="*/ 2860884 w 3312246"/>
              <a:gd name="connsiteY5" fmla="*/ 939552 h 2421367"/>
              <a:gd name="connsiteX6" fmla="*/ 1993591 w 3312246"/>
              <a:gd name="connsiteY6" fmla="*/ 640144 h 2421367"/>
              <a:gd name="connsiteX7" fmla="*/ 1374098 w 3312246"/>
              <a:gd name="connsiteY7" fmla="*/ 392358 h 2421367"/>
              <a:gd name="connsiteX8" fmla="*/ 42183 w 3312246"/>
              <a:gd name="connsiteY8" fmla="*/ 72300 h 2421367"/>
              <a:gd name="connsiteX0" fmla="*/ 17559 w 3287622"/>
              <a:gd name="connsiteY0" fmla="*/ 213587 h 2562654"/>
              <a:gd name="connsiteX1" fmla="*/ 688678 w 3287622"/>
              <a:gd name="connsiteY1" fmla="*/ 2041012 h 2562654"/>
              <a:gd name="connsiteX2" fmla="*/ 1401097 w 3287622"/>
              <a:gd name="connsiteY2" fmla="*/ 2495285 h 2562654"/>
              <a:gd name="connsiteX3" fmla="*/ 2505863 w 3287622"/>
              <a:gd name="connsiteY3" fmla="*/ 2526259 h 2562654"/>
              <a:gd name="connsiteX4" fmla="*/ 3280232 w 3287622"/>
              <a:gd name="connsiteY4" fmla="*/ 1710630 h 2562654"/>
              <a:gd name="connsiteX5" fmla="*/ 2836260 w 3287622"/>
              <a:gd name="connsiteY5" fmla="*/ 1080839 h 2562654"/>
              <a:gd name="connsiteX6" fmla="*/ 1968967 w 3287622"/>
              <a:gd name="connsiteY6" fmla="*/ 781431 h 2562654"/>
              <a:gd name="connsiteX7" fmla="*/ 1432074 w 3287622"/>
              <a:gd name="connsiteY7" fmla="*/ 100019 h 2562654"/>
              <a:gd name="connsiteX8" fmla="*/ 17559 w 3287622"/>
              <a:gd name="connsiteY8" fmla="*/ 213587 h 2562654"/>
              <a:gd name="connsiteX0" fmla="*/ 1611 w 3271674"/>
              <a:gd name="connsiteY0" fmla="*/ 342749 h 2691816"/>
              <a:gd name="connsiteX1" fmla="*/ 672730 w 3271674"/>
              <a:gd name="connsiteY1" fmla="*/ 2170174 h 2691816"/>
              <a:gd name="connsiteX2" fmla="*/ 1385149 w 3271674"/>
              <a:gd name="connsiteY2" fmla="*/ 2624447 h 2691816"/>
              <a:gd name="connsiteX3" fmla="*/ 2489915 w 3271674"/>
              <a:gd name="connsiteY3" fmla="*/ 2655421 h 2691816"/>
              <a:gd name="connsiteX4" fmla="*/ 3264284 w 3271674"/>
              <a:gd name="connsiteY4" fmla="*/ 1839792 h 2691816"/>
              <a:gd name="connsiteX5" fmla="*/ 2820312 w 3271674"/>
              <a:gd name="connsiteY5" fmla="*/ 1210001 h 2691816"/>
              <a:gd name="connsiteX6" fmla="*/ 1953019 w 3271674"/>
              <a:gd name="connsiteY6" fmla="*/ 910593 h 2691816"/>
              <a:gd name="connsiteX7" fmla="*/ 1416126 w 3271674"/>
              <a:gd name="connsiteY7" fmla="*/ 229181 h 2691816"/>
              <a:gd name="connsiteX8" fmla="*/ 868905 w 3271674"/>
              <a:gd name="connsiteY8" fmla="*/ 2045 h 2691816"/>
              <a:gd name="connsiteX9" fmla="*/ 1611 w 3271674"/>
              <a:gd name="connsiteY9" fmla="*/ 342749 h 2691816"/>
              <a:gd name="connsiteX0" fmla="*/ 339515 w 3609578"/>
              <a:gd name="connsiteY0" fmla="*/ 342749 h 2691816"/>
              <a:gd name="connsiteX1" fmla="*/ 29769 w 3609578"/>
              <a:gd name="connsiteY1" fmla="*/ 931243 h 2691816"/>
              <a:gd name="connsiteX2" fmla="*/ 1010634 w 3609578"/>
              <a:gd name="connsiteY2" fmla="*/ 2170174 h 2691816"/>
              <a:gd name="connsiteX3" fmla="*/ 1723053 w 3609578"/>
              <a:gd name="connsiteY3" fmla="*/ 2624447 h 2691816"/>
              <a:gd name="connsiteX4" fmla="*/ 2827819 w 3609578"/>
              <a:gd name="connsiteY4" fmla="*/ 2655421 h 2691816"/>
              <a:gd name="connsiteX5" fmla="*/ 3602188 w 3609578"/>
              <a:gd name="connsiteY5" fmla="*/ 1839792 h 2691816"/>
              <a:gd name="connsiteX6" fmla="*/ 3158216 w 3609578"/>
              <a:gd name="connsiteY6" fmla="*/ 1210001 h 2691816"/>
              <a:gd name="connsiteX7" fmla="*/ 2290923 w 3609578"/>
              <a:gd name="connsiteY7" fmla="*/ 910593 h 2691816"/>
              <a:gd name="connsiteX8" fmla="*/ 1754030 w 3609578"/>
              <a:gd name="connsiteY8" fmla="*/ 229181 h 2691816"/>
              <a:gd name="connsiteX9" fmla="*/ 1206809 w 3609578"/>
              <a:gd name="connsiteY9" fmla="*/ 2045 h 2691816"/>
              <a:gd name="connsiteX10" fmla="*/ 339515 w 3609578"/>
              <a:gd name="connsiteY10" fmla="*/ 342749 h 2691816"/>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87 h 2689858"/>
              <a:gd name="connsiteX1" fmla="*/ 1062 w 3580871"/>
              <a:gd name="connsiteY1" fmla="*/ 929285 h 2689858"/>
              <a:gd name="connsiteX2" fmla="*/ 981927 w 3580871"/>
              <a:gd name="connsiteY2" fmla="*/ 2168216 h 2689858"/>
              <a:gd name="connsiteX3" fmla="*/ 1694346 w 3580871"/>
              <a:gd name="connsiteY3" fmla="*/ 2622489 h 2689858"/>
              <a:gd name="connsiteX4" fmla="*/ 2799112 w 3580871"/>
              <a:gd name="connsiteY4" fmla="*/ 2653463 h 2689858"/>
              <a:gd name="connsiteX5" fmla="*/ 3573481 w 3580871"/>
              <a:gd name="connsiteY5" fmla="*/ 1837834 h 2689858"/>
              <a:gd name="connsiteX6" fmla="*/ 3129509 w 3580871"/>
              <a:gd name="connsiteY6" fmla="*/ 1208043 h 2689858"/>
              <a:gd name="connsiteX7" fmla="*/ 2262216 w 3580871"/>
              <a:gd name="connsiteY7" fmla="*/ 908635 h 2689858"/>
              <a:gd name="connsiteX8" fmla="*/ 1725323 w 3580871"/>
              <a:gd name="connsiteY8" fmla="*/ 227223 h 2689858"/>
              <a:gd name="connsiteX9" fmla="*/ 1178102 w 3580871"/>
              <a:gd name="connsiteY9" fmla="*/ 87 h 2689858"/>
              <a:gd name="connsiteX0" fmla="*/ 1178102 w 3580871"/>
              <a:gd name="connsiteY0" fmla="*/ 0 h 2689771"/>
              <a:gd name="connsiteX1" fmla="*/ 1062 w 3580871"/>
              <a:gd name="connsiteY1" fmla="*/ 929198 h 2689771"/>
              <a:gd name="connsiteX2" fmla="*/ 981927 w 3580871"/>
              <a:gd name="connsiteY2" fmla="*/ 2168129 h 2689771"/>
              <a:gd name="connsiteX3" fmla="*/ 1694346 w 3580871"/>
              <a:gd name="connsiteY3" fmla="*/ 2622402 h 2689771"/>
              <a:gd name="connsiteX4" fmla="*/ 2799112 w 3580871"/>
              <a:gd name="connsiteY4" fmla="*/ 2653376 h 2689771"/>
              <a:gd name="connsiteX5" fmla="*/ 3573481 w 3580871"/>
              <a:gd name="connsiteY5" fmla="*/ 1837747 h 2689771"/>
              <a:gd name="connsiteX6" fmla="*/ 3129509 w 3580871"/>
              <a:gd name="connsiteY6" fmla="*/ 1207956 h 2689771"/>
              <a:gd name="connsiteX7" fmla="*/ 2262216 w 3580871"/>
              <a:gd name="connsiteY7" fmla="*/ 908548 h 2689771"/>
              <a:gd name="connsiteX8" fmla="*/ 1725323 w 3580871"/>
              <a:gd name="connsiteY8" fmla="*/ 227136 h 2689771"/>
              <a:gd name="connsiteX9" fmla="*/ 1178102 w 3580871"/>
              <a:gd name="connsiteY9" fmla="*/ 0 h 2689771"/>
              <a:gd name="connsiteX0" fmla="*/ 1201777 w 3604546"/>
              <a:gd name="connsiteY0" fmla="*/ 0 h 2689771"/>
              <a:gd name="connsiteX1" fmla="*/ 24737 w 3604546"/>
              <a:gd name="connsiteY1" fmla="*/ 929198 h 2689771"/>
              <a:gd name="connsiteX2" fmla="*/ 448059 w 3604546"/>
              <a:gd name="connsiteY2" fmla="*/ 1651908 h 2689771"/>
              <a:gd name="connsiteX3" fmla="*/ 1005602 w 3604546"/>
              <a:gd name="connsiteY3" fmla="*/ 2168129 h 2689771"/>
              <a:gd name="connsiteX4" fmla="*/ 1718021 w 3604546"/>
              <a:gd name="connsiteY4" fmla="*/ 2622402 h 2689771"/>
              <a:gd name="connsiteX5" fmla="*/ 2822787 w 3604546"/>
              <a:gd name="connsiteY5" fmla="*/ 2653376 h 2689771"/>
              <a:gd name="connsiteX6" fmla="*/ 3597156 w 3604546"/>
              <a:gd name="connsiteY6" fmla="*/ 1837747 h 2689771"/>
              <a:gd name="connsiteX7" fmla="*/ 3153184 w 3604546"/>
              <a:gd name="connsiteY7" fmla="*/ 1207956 h 2689771"/>
              <a:gd name="connsiteX8" fmla="*/ 2285891 w 3604546"/>
              <a:gd name="connsiteY8" fmla="*/ 908548 h 2689771"/>
              <a:gd name="connsiteX9" fmla="*/ 1748998 w 3604546"/>
              <a:gd name="connsiteY9" fmla="*/ 227136 h 2689771"/>
              <a:gd name="connsiteX10" fmla="*/ 1201777 w 3604546"/>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723541"/>
              <a:gd name="connsiteX1" fmla="*/ 55090 w 3634899"/>
              <a:gd name="connsiteY1" fmla="*/ 929198 h 2723541"/>
              <a:gd name="connsiteX2" fmla="*/ 199639 w 3634899"/>
              <a:gd name="connsiteY2" fmla="*/ 1693206 h 2723541"/>
              <a:gd name="connsiteX3" fmla="*/ 282236 w 3634899"/>
              <a:gd name="connsiteY3" fmla="*/ 2663701 h 2723541"/>
              <a:gd name="connsiteX4" fmla="*/ 1748374 w 3634899"/>
              <a:gd name="connsiteY4" fmla="*/ 2622402 h 2723541"/>
              <a:gd name="connsiteX5" fmla="*/ 2853140 w 3634899"/>
              <a:gd name="connsiteY5" fmla="*/ 2653376 h 2723541"/>
              <a:gd name="connsiteX6" fmla="*/ 3627509 w 3634899"/>
              <a:gd name="connsiteY6" fmla="*/ 1837747 h 2723541"/>
              <a:gd name="connsiteX7" fmla="*/ 3183537 w 3634899"/>
              <a:gd name="connsiteY7" fmla="*/ 1207956 h 2723541"/>
              <a:gd name="connsiteX8" fmla="*/ 2316244 w 3634899"/>
              <a:gd name="connsiteY8" fmla="*/ 908548 h 2723541"/>
              <a:gd name="connsiteX9" fmla="*/ 1779351 w 3634899"/>
              <a:gd name="connsiteY9" fmla="*/ 227136 h 2723541"/>
              <a:gd name="connsiteX10" fmla="*/ 1232130 w 3634899"/>
              <a:gd name="connsiteY10" fmla="*/ 0 h 2723541"/>
              <a:gd name="connsiteX0" fmla="*/ 1232130 w 3634899"/>
              <a:gd name="connsiteY0" fmla="*/ 0 h 2768936"/>
              <a:gd name="connsiteX1" fmla="*/ 55090 w 3634899"/>
              <a:gd name="connsiteY1" fmla="*/ 929198 h 2768936"/>
              <a:gd name="connsiteX2" fmla="*/ 199639 w 3634899"/>
              <a:gd name="connsiteY2" fmla="*/ 1693206 h 2768936"/>
              <a:gd name="connsiteX3" fmla="*/ 282236 w 3634899"/>
              <a:gd name="connsiteY3" fmla="*/ 2663701 h 2768936"/>
              <a:gd name="connsiteX4" fmla="*/ 1748374 w 3634899"/>
              <a:gd name="connsiteY4" fmla="*/ 2622402 h 2768936"/>
              <a:gd name="connsiteX5" fmla="*/ 2853140 w 3634899"/>
              <a:gd name="connsiteY5" fmla="*/ 2653376 h 2768936"/>
              <a:gd name="connsiteX6" fmla="*/ 3627509 w 3634899"/>
              <a:gd name="connsiteY6" fmla="*/ 1837747 h 2768936"/>
              <a:gd name="connsiteX7" fmla="*/ 3183537 w 3634899"/>
              <a:gd name="connsiteY7" fmla="*/ 1207956 h 2768936"/>
              <a:gd name="connsiteX8" fmla="*/ 2316244 w 3634899"/>
              <a:gd name="connsiteY8" fmla="*/ 908548 h 2768936"/>
              <a:gd name="connsiteX9" fmla="*/ 1779351 w 3634899"/>
              <a:gd name="connsiteY9" fmla="*/ 227136 h 2768936"/>
              <a:gd name="connsiteX10" fmla="*/ 1232130 w 3634899"/>
              <a:gd name="connsiteY10" fmla="*/ 0 h 2768936"/>
              <a:gd name="connsiteX0" fmla="*/ 1232130 w 3634899"/>
              <a:gd name="connsiteY0" fmla="*/ 0 h 2768936"/>
              <a:gd name="connsiteX1" fmla="*/ 55090 w 3634899"/>
              <a:gd name="connsiteY1" fmla="*/ 929198 h 2768936"/>
              <a:gd name="connsiteX2" fmla="*/ 199639 w 3634899"/>
              <a:gd name="connsiteY2" fmla="*/ 1693206 h 2768936"/>
              <a:gd name="connsiteX3" fmla="*/ 282236 w 3634899"/>
              <a:gd name="connsiteY3" fmla="*/ 2663701 h 2768936"/>
              <a:gd name="connsiteX4" fmla="*/ 1748374 w 3634899"/>
              <a:gd name="connsiteY4" fmla="*/ 2622402 h 2768936"/>
              <a:gd name="connsiteX5" fmla="*/ 2853140 w 3634899"/>
              <a:gd name="connsiteY5" fmla="*/ 2653376 h 2768936"/>
              <a:gd name="connsiteX6" fmla="*/ 3627509 w 3634899"/>
              <a:gd name="connsiteY6" fmla="*/ 1837747 h 2768936"/>
              <a:gd name="connsiteX7" fmla="*/ 3183537 w 3634899"/>
              <a:gd name="connsiteY7" fmla="*/ 1207956 h 2768936"/>
              <a:gd name="connsiteX8" fmla="*/ 2316244 w 3634899"/>
              <a:gd name="connsiteY8" fmla="*/ 908548 h 2768936"/>
              <a:gd name="connsiteX9" fmla="*/ 1779351 w 3634899"/>
              <a:gd name="connsiteY9" fmla="*/ 227136 h 2768936"/>
              <a:gd name="connsiteX10" fmla="*/ 1232130 w 3634899"/>
              <a:gd name="connsiteY10" fmla="*/ 0 h 2768936"/>
              <a:gd name="connsiteX0" fmla="*/ 1215232 w 3618001"/>
              <a:gd name="connsiteY0" fmla="*/ 0 h 2768936"/>
              <a:gd name="connsiteX1" fmla="*/ 38192 w 3618001"/>
              <a:gd name="connsiteY1" fmla="*/ 929198 h 2768936"/>
              <a:gd name="connsiteX2" fmla="*/ 182741 w 3618001"/>
              <a:gd name="connsiteY2" fmla="*/ 1693206 h 2768936"/>
              <a:gd name="connsiteX3" fmla="*/ 265338 w 3618001"/>
              <a:gd name="connsiteY3" fmla="*/ 2663701 h 2768936"/>
              <a:gd name="connsiteX4" fmla="*/ 1731476 w 3618001"/>
              <a:gd name="connsiteY4" fmla="*/ 2622402 h 2768936"/>
              <a:gd name="connsiteX5" fmla="*/ 2836242 w 3618001"/>
              <a:gd name="connsiteY5" fmla="*/ 2653376 h 2768936"/>
              <a:gd name="connsiteX6" fmla="*/ 3610611 w 3618001"/>
              <a:gd name="connsiteY6" fmla="*/ 1837747 h 2768936"/>
              <a:gd name="connsiteX7" fmla="*/ 3166639 w 3618001"/>
              <a:gd name="connsiteY7" fmla="*/ 1207956 h 2768936"/>
              <a:gd name="connsiteX8" fmla="*/ 2299346 w 3618001"/>
              <a:gd name="connsiteY8" fmla="*/ 908548 h 2768936"/>
              <a:gd name="connsiteX9" fmla="*/ 1762453 w 3618001"/>
              <a:gd name="connsiteY9" fmla="*/ 227136 h 2768936"/>
              <a:gd name="connsiteX10" fmla="*/ 1215232 w 3618001"/>
              <a:gd name="connsiteY10" fmla="*/ 0 h 2768936"/>
              <a:gd name="connsiteX0" fmla="*/ 1211110 w 3613879"/>
              <a:gd name="connsiteY0" fmla="*/ 0 h 2768936"/>
              <a:gd name="connsiteX1" fmla="*/ 34070 w 3613879"/>
              <a:gd name="connsiteY1" fmla="*/ 929198 h 2768936"/>
              <a:gd name="connsiteX2" fmla="*/ 178619 w 3613879"/>
              <a:gd name="connsiteY2" fmla="*/ 1693206 h 2768936"/>
              <a:gd name="connsiteX3" fmla="*/ 261216 w 3613879"/>
              <a:gd name="connsiteY3" fmla="*/ 2663701 h 2768936"/>
              <a:gd name="connsiteX4" fmla="*/ 1727354 w 3613879"/>
              <a:gd name="connsiteY4" fmla="*/ 2622402 h 2768936"/>
              <a:gd name="connsiteX5" fmla="*/ 2832120 w 3613879"/>
              <a:gd name="connsiteY5" fmla="*/ 2653376 h 2768936"/>
              <a:gd name="connsiteX6" fmla="*/ 3606489 w 3613879"/>
              <a:gd name="connsiteY6" fmla="*/ 1837747 h 2768936"/>
              <a:gd name="connsiteX7" fmla="*/ 3162517 w 3613879"/>
              <a:gd name="connsiteY7" fmla="*/ 1207956 h 2768936"/>
              <a:gd name="connsiteX8" fmla="*/ 2295224 w 3613879"/>
              <a:gd name="connsiteY8" fmla="*/ 908548 h 2768936"/>
              <a:gd name="connsiteX9" fmla="*/ 1758331 w 3613879"/>
              <a:gd name="connsiteY9" fmla="*/ 227136 h 2768936"/>
              <a:gd name="connsiteX10" fmla="*/ 1211110 w 3613879"/>
              <a:gd name="connsiteY10" fmla="*/ 0 h 276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3879" h="2768936">
                <a:moveTo>
                  <a:pt x="1211110" y="0"/>
                </a:moveTo>
                <a:cubicBezTo>
                  <a:pt x="727559" y="3441"/>
                  <a:pt x="159690" y="653880"/>
                  <a:pt x="34070" y="929198"/>
                </a:cubicBezTo>
                <a:cubicBezTo>
                  <a:pt x="-91550" y="1204516"/>
                  <a:pt x="170014" y="1517690"/>
                  <a:pt x="178619" y="1693206"/>
                </a:cubicBezTo>
                <a:cubicBezTo>
                  <a:pt x="187224" y="1868722"/>
                  <a:pt x="-48530" y="2405591"/>
                  <a:pt x="261216" y="2663701"/>
                </a:cubicBezTo>
                <a:cubicBezTo>
                  <a:pt x="570962" y="2921811"/>
                  <a:pt x="1298870" y="2624123"/>
                  <a:pt x="1727354" y="2622402"/>
                </a:cubicBezTo>
                <a:cubicBezTo>
                  <a:pt x="2155838" y="2620681"/>
                  <a:pt x="2577439" y="2708440"/>
                  <a:pt x="2832120" y="2653376"/>
                </a:cubicBezTo>
                <a:cubicBezTo>
                  <a:pt x="3086801" y="2598312"/>
                  <a:pt x="3549702" y="2154362"/>
                  <a:pt x="3606489" y="1837747"/>
                </a:cubicBezTo>
                <a:cubicBezTo>
                  <a:pt x="3663276" y="1521132"/>
                  <a:pt x="3381061" y="1362823"/>
                  <a:pt x="3162517" y="1207956"/>
                </a:cubicBezTo>
                <a:cubicBezTo>
                  <a:pt x="2943973" y="1053090"/>
                  <a:pt x="2529255" y="1072018"/>
                  <a:pt x="2295224" y="908548"/>
                </a:cubicBezTo>
                <a:cubicBezTo>
                  <a:pt x="2061193" y="745078"/>
                  <a:pt x="1944179" y="357912"/>
                  <a:pt x="1758331" y="227136"/>
                </a:cubicBezTo>
                <a:cubicBezTo>
                  <a:pt x="1572483" y="96360"/>
                  <a:pt x="1488163" y="6884"/>
                  <a:pt x="1211110" y="0"/>
                </a:cubicBezTo>
                <a:close/>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Oval 38"/>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8555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000" spc="50" dirty="0">
                <a:cs typeface="Calibri"/>
              </a:rPr>
              <a:t>The wheel </a:t>
            </a:r>
            <a:r>
              <a:rPr lang="en-US" sz="2000" spc="30" dirty="0">
                <a:cs typeface="Calibri"/>
              </a:rPr>
              <a:t>has </a:t>
            </a:r>
            <a:r>
              <a:rPr lang="en-US" sz="2000" b="1" spc="265" dirty="0">
                <a:cs typeface="Calibri"/>
              </a:rPr>
              <a:t>N </a:t>
            </a:r>
            <a:r>
              <a:rPr lang="en-US" sz="2000" b="1" spc="65" dirty="0">
                <a:cs typeface="Calibri"/>
              </a:rPr>
              <a:t>equally </a:t>
            </a:r>
            <a:r>
              <a:rPr lang="en-US" sz="2000" b="1" spc="50" dirty="0">
                <a:cs typeface="Calibri"/>
              </a:rPr>
              <a:t>spaced</a:t>
            </a:r>
            <a:r>
              <a:rPr lang="en-US" sz="2000" b="1" spc="95" dirty="0">
                <a:cs typeface="Calibri"/>
              </a:rPr>
              <a:t> </a:t>
            </a:r>
            <a:r>
              <a:rPr lang="en-US" sz="2000" b="1" spc="65" dirty="0">
                <a:cs typeface="Calibri"/>
              </a:rPr>
              <a:t>fixed points</a:t>
            </a:r>
          </a:p>
          <a:p>
            <a:pPr marL="457200" indent="-457200">
              <a:buFont typeface="Arial" panose="020B0604020202020204" pitchFamily="34" charset="0"/>
              <a:buChar char="•"/>
            </a:pPr>
            <a:r>
              <a:rPr lang="en-US" sz="2000" dirty="0"/>
              <a:t>Therefore, all </a:t>
            </a:r>
            <a:r>
              <a:rPr lang="en-US" sz="2000" b="1" dirty="0"/>
              <a:t>N</a:t>
            </a:r>
            <a:r>
              <a:rPr lang="en-US" sz="2000" dirty="0"/>
              <a:t> parents are chosen in just one spin of the wheel</a:t>
            </a:r>
          </a:p>
        </p:txBody>
      </p:sp>
      <p:sp>
        <p:nvSpPr>
          <p:cNvPr id="4" name="Title 1"/>
          <p:cNvSpPr>
            <a:spLocks noGrp="1"/>
          </p:cNvSpPr>
          <p:nvPr>
            <p:ph type="title"/>
          </p:nvPr>
        </p:nvSpPr>
        <p:spPr/>
        <p:txBody>
          <a:bodyPr/>
          <a:lstStyle/>
          <a:p>
            <a:r>
              <a:rPr lang="en-US" sz="3600" dirty="0"/>
              <a:t>Stochastic Universal Sampling (SUS)</a:t>
            </a:r>
            <a:endParaRPr lang="en-US" sz="3600" spc="50" dirty="0">
              <a:latin typeface="Calibri"/>
              <a:cs typeface="Calibri"/>
            </a:endParaRPr>
          </a:p>
        </p:txBody>
      </p:sp>
      <p:pic>
        <p:nvPicPr>
          <p:cNvPr id="5" name="Picture 4"/>
          <p:cNvPicPr>
            <a:picLocks noChangeAspect="1"/>
          </p:cNvPicPr>
          <p:nvPr/>
        </p:nvPicPr>
        <p:blipFill>
          <a:blip r:embed="rId2"/>
          <a:stretch>
            <a:fillRect/>
          </a:stretch>
        </p:blipFill>
        <p:spPr>
          <a:xfrm>
            <a:off x="685800" y="2971800"/>
            <a:ext cx="7593843" cy="3328730"/>
          </a:xfrm>
          <a:prstGeom prst="rect">
            <a:avLst/>
          </a:prstGeom>
        </p:spPr>
      </p:pic>
    </p:spTree>
    <p:extLst>
      <p:ext uri="{BB962C8B-B14F-4D97-AF65-F5344CB8AC3E}">
        <p14:creationId xmlns:p14="http://schemas.microsoft.com/office/powerpoint/2010/main" val="2440852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K-Way </a:t>
            </a:r>
            <a:r>
              <a:rPr lang="en-US" dirty="0"/>
              <a:t>Tournament Selection</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000" dirty="0"/>
              <a:t>We select </a:t>
            </a:r>
            <a:r>
              <a:rPr lang="en-US" sz="2000" dirty="0">
                <a:solidFill>
                  <a:srgbClr val="FFC000"/>
                </a:solidFill>
              </a:rPr>
              <a:t>K individuals </a:t>
            </a:r>
            <a:r>
              <a:rPr lang="en-US" sz="2000" dirty="0"/>
              <a:t>from the population </a:t>
            </a:r>
            <a:r>
              <a:rPr lang="en-US" sz="2000" dirty="0">
                <a:solidFill>
                  <a:srgbClr val="0070C0"/>
                </a:solidFill>
              </a:rPr>
              <a:t>at random </a:t>
            </a:r>
            <a:r>
              <a:rPr lang="en-US" sz="2000" dirty="0"/>
              <a:t>and select </a:t>
            </a:r>
            <a:r>
              <a:rPr lang="en-US" sz="2000" dirty="0">
                <a:solidFill>
                  <a:srgbClr val="C00000"/>
                </a:solidFill>
              </a:rPr>
              <a:t>the best out of these </a:t>
            </a:r>
            <a:r>
              <a:rPr lang="en-US" sz="2000" dirty="0"/>
              <a:t>to become a parent. </a:t>
            </a:r>
          </a:p>
          <a:p>
            <a:pPr>
              <a:buFont typeface="Arial" panose="020B0604020202020204" pitchFamily="34" charset="0"/>
              <a:buChar char="•"/>
            </a:pPr>
            <a:r>
              <a:rPr lang="en-US" sz="2000" dirty="0"/>
              <a:t>The same process is repeated for selecting the next parent. </a:t>
            </a:r>
          </a:p>
        </p:txBody>
      </p:sp>
      <p:pic>
        <p:nvPicPr>
          <p:cNvPr id="4" name="Picture 3"/>
          <p:cNvPicPr>
            <a:picLocks noChangeAspect="1"/>
          </p:cNvPicPr>
          <p:nvPr/>
        </p:nvPicPr>
        <p:blipFill>
          <a:blip r:embed="rId2"/>
          <a:stretch>
            <a:fillRect/>
          </a:stretch>
        </p:blipFill>
        <p:spPr>
          <a:xfrm>
            <a:off x="1676400" y="2667000"/>
            <a:ext cx="5867400" cy="3416701"/>
          </a:xfrm>
          <a:prstGeom prst="rect">
            <a:avLst/>
          </a:prstGeom>
        </p:spPr>
      </p:pic>
    </p:spTree>
    <p:extLst>
      <p:ext uri="{BB962C8B-B14F-4D97-AF65-F5344CB8AC3E}">
        <p14:creationId xmlns:p14="http://schemas.microsoft.com/office/powerpoint/2010/main" val="21213609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 Selection</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000" dirty="0"/>
              <a:t>Every individual in the population is </a:t>
            </a:r>
            <a:r>
              <a:rPr lang="en-US" sz="2000" dirty="0">
                <a:solidFill>
                  <a:srgbClr val="0070C0"/>
                </a:solidFill>
              </a:rPr>
              <a:t>ranked according to their fitness</a:t>
            </a:r>
            <a:r>
              <a:rPr lang="en-US" sz="2000" dirty="0"/>
              <a:t>. </a:t>
            </a:r>
          </a:p>
          <a:p>
            <a:pPr>
              <a:buFont typeface="Arial" panose="020B0604020202020204" pitchFamily="34" charset="0"/>
              <a:buChar char="•"/>
            </a:pPr>
            <a:r>
              <a:rPr lang="en-US" sz="2000" dirty="0"/>
              <a:t>The selection of the parents depends on the rank of each individual rather than the fitness.</a:t>
            </a:r>
          </a:p>
          <a:p>
            <a:pPr>
              <a:buFont typeface="Arial" panose="020B0604020202020204" pitchFamily="34" charset="0"/>
              <a:buChar char="•"/>
            </a:pPr>
            <a:r>
              <a:rPr lang="en-US" sz="2000" dirty="0"/>
              <a:t>The higher ranked individuals are preferred more than the lower ranked ones.</a:t>
            </a:r>
          </a:p>
        </p:txBody>
      </p:sp>
      <p:pic>
        <p:nvPicPr>
          <p:cNvPr id="4" name="Picture 3"/>
          <p:cNvPicPr>
            <a:picLocks noChangeAspect="1"/>
          </p:cNvPicPr>
          <p:nvPr/>
        </p:nvPicPr>
        <p:blipFill>
          <a:blip r:embed="rId2"/>
          <a:stretch>
            <a:fillRect/>
          </a:stretch>
        </p:blipFill>
        <p:spPr>
          <a:xfrm>
            <a:off x="1981200" y="3657600"/>
            <a:ext cx="5679986" cy="2281237"/>
          </a:xfrm>
          <a:prstGeom prst="rect">
            <a:avLst/>
          </a:prstGeom>
        </p:spPr>
      </p:pic>
    </p:spTree>
    <p:extLst>
      <p:ext uri="{BB962C8B-B14F-4D97-AF65-F5344CB8AC3E}">
        <p14:creationId xmlns:p14="http://schemas.microsoft.com/office/powerpoint/2010/main" val="36848131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48149"/>
            <a:ext cx="7924800" cy="440505"/>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lang="en-US" sz="2800" dirty="0"/>
              <a:t> Crossover (exploitation)</a:t>
            </a:r>
            <a:endParaRPr sz="2800" dirty="0"/>
          </a:p>
        </p:txBody>
      </p:sp>
      <p:graphicFrame>
        <p:nvGraphicFramePr>
          <p:cNvPr id="3" name="object 3"/>
          <p:cNvGraphicFramePr>
            <a:graphicFrameLocks noGrp="1"/>
          </p:cNvGraphicFramePr>
          <p:nvPr/>
        </p:nvGraphicFramePr>
        <p:xfrm>
          <a:off x="2424113" y="2743200"/>
          <a:ext cx="2286000" cy="1155698"/>
        </p:xfrm>
        <a:graphic>
          <a:graphicData uri="http://schemas.openxmlformats.org/drawingml/2006/table">
            <a:tbl>
              <a:tblPr firstRow="1" bandRow="1">
                <a:tableStyleId>{2D5ABB26-0587-4C30-8999-92F81FD0307C}</a:tableStyleId>
              </a:tblPr>
              <a:tblGrid>
                <a:gridCol w="285750">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285750">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gridCol w="285750">
                  <a:extLst>
                    <a:ext uri="{9D8B030D-6E8A-4147-A177-3AD203B41FA5}">
                      <a16:colId xmlns:a16="http://schemas.microsoft.com/office/drawing/2014/main" val="20004"/>
                    </a:ext>
                  </a:extLst>
                </a:gridCol>
                <a:gridCol w="285750">
                  <a:extLst>
                    <a:ext uri="{9D8B030D-6E8A-4147-A177-3AD203B41FA5}">
                      <a16:colId xmlns:a16="http://schemas.microsoft.com/office/drawing/2014/main" val="20005"/>
                    </a:ext>
                  </a:extLst>
                </a:gridCol>
                <a:gridCol w="285750">
                  <a:extLst>
                    <a:ext uri="{9D8B030D-6E8A-4147-A177-3AD203B41FA5}">
                      <a16:colId xmlns:a16="http://schemas.microsoft.com/office/drawing/2014/main" val="20006"/>
                    </a:ext>
                  </a:extLst>
                </a:gridCol>
                <a:gridCol w="285750">
                  <a:extLst>
                    <a:ext uri="{9D8B030D-6E8A-4147-A177-3AD203B41FA5}">
                      <a16:colId xmlns:a16="http://schemas.microsoft.com/office/drawing/2014/main" val="20007"/>
                    </a:ext>
                  </a:extLst>
                </a:gridCol>
              </a:tblGrid>
              <a:tr h="171449">
                <a:tc gridSpan="3">
                  <a:txBody>
                    <a:bodyPr/>
                    <a:lstStyle/>
                    <a:p>
                      <a:pPr>
                        <a:lnSpc>
                          <a:spcPct val="100000"/>
                        </a:lnSpc>
                      </a:pPr>
                      <a:endParaRPr sz="1000">
                        <a:latin typeface="Times New Roman"/>
                        <a:cs typeface="Times New Roman"/>
                      </a:endParaRPr>
                    </a:p>
                  </a:txBody>
                  <a:tcPr marL="0" marR="0" marT="0" marB="0">
                    <a:lnR w="38100">
                      <a:solidFill>
                        <a:srgbClr val="D84800"/>
                      </a:solidFill>
                      <a:prstDash val="solid"/>
                    </a:lnR>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5">
                  <a:txBody>
                    <a:bodyPr/>
                    <a:lstStyle/>
                    <a:p>
                      <a:pPr>
                        <a:lnSpc>
                          <a:spcPct val="100000"/>
                        </a:lnSpc>
                      </a:pPr>
                      <a:endParaRPr sz="1000">
                        <a:latin typeface="Times New Roman"/>
                        <a:cs typeface="Times New Roman"/>
                      </a:endParaRPr>
                    </a:p>
                  </a:txBody>
                  <a:tcPr marL="0" marR="0" marT="0" marB="0">
                    <a:lnL w="38100">
                      <a:solidFill>
                        <a:srgbClr val="D84800"/>
                      </a:solidFill>
                      <a:prstDash val="solid"/>
                    </a:lnL>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28600">
                <a:tc>
                  <a:txBody>
                    <a:bodyPr/>
                    <a:lstStyle/>
                    <a:p>
                      <a:pPr marL="5080" algn="ctr">
                        <a:lnSpc>
                          <a:spcPts val="2300"/>
                        </a:lnSpc>
                      </a:pPr>
                      <a:r>
                        <a:rPr sz="1500" b="1" dirty="0">
                          <a:latin typeface="Courier New"/>
                          <a:cs typeface="Courier New"/>
                        </a:rPr>
                        <a:t>1</a:t>
                      </a:r>
                      <a:endParaRPr sz="1500">
                        <a:latin typeface="Courier New"/>
                        <a:cs typeface="Courier New"/>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R="103505" algn="r">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5080" algn="ct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38100">
                      <a:solidFill>
                        <a:srgbClr val="D848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R="103505" algn="r">
                        <a:lnSpc>
                          <a:spcPts val="2300"/>
                        </a:lnSpc>
                      </a:pPr>
                      <a:r>
                        <a:rPr sz="1500" b="1" dirty="0">
                          <a:latin typeface="Courier New"/>
                          <a:cs typeface="Courier New"/>
                        </a:rPr>
                        <a:t>0</a:t>
                      </a:r>
                      <a:endParaRPr sz="1500">
                        <a:latin typeface="Courier New"/>
                        <a:cs typeface="Courier New"/>
                      </a:endParaRPr>
                    </a:p>
                  </a:txBody>
                  <a:tcPr marL="0" marR="0" marT="0" marB="0">
                    <a:lnL w="38100">
                      <a:solidFill>
                        <a:srgbClr val="D848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5080" algn="ctr">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R="103505" algn="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5080" algn="ctr">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R="103505" algn="r">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D8FF"/>
                    </a:solidFill>
                  </a:tcPr>
                </a:tc>
                <a:extLst>
                  <a:ext uri="{0D108BD9-81ED-4DB2-BD59-A6C34878D82A}">
                    <a16:rowId xmlns:a16="http://schemas.microsoft.com/office/drawing/2014/main" val="10001"/>
                  </a:ext>
                </a:extLst>
              </a:tr>
              <a:tr h="228600">
                <a:tc gridSpan="3">
                  <a:txBody>
                    <a:bodyPr/>
                    <a:lstStyle/>
                    <a:p>
                      <a:pPr>
                        <a:lnSpc>
                          <a:spcPct val="100000"/>
                        </a:lnSpc>
                      </a:pPr>
                      <a:endParaRPr sz="1400">
                        <a:latin typeface="Times New Roman"/>
                        <a:cs typeface="Times New Roman"/>
                      </a:endParaRPr>
                    </a:p>
                  </a:txBody>
                  <a:tcPr marL="0" marR="0" marT="0" marB="0">
                    <a:lnR w="38100">
                      <a:solidFill>
                        <a:srgbClr val="D848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5">
                  <a:txBody>
                    <a:bodyPr/>
                    <a:lstStyle/>
                    <a:p>
                      <a:pPr>
                        <a:lnSpc>
                          <a:spcPct val="100000"/>
                        </a:lnSpc>
                      </a:pPr>
                      <a:endParaRPr sz="1400">
                        <a:latin typeface="Times New Roman"/>
                        <a:cs typeface="Times New Roman"/>
                      </a:endParaRPr>
                    </a:p>
                  </a:txBody>
                  <a:tcPr marL="0" marR="0" marT="0" marB="0">
                    <a:lnL w="38100">
                      <a:solidFill>
                        <a:srgbClr val="D84800"/>
                      </a:solidFill>
                      <a:prstDash val="solid"/>
                    </a:lnL>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228600">
                <a:tc>
                  <a:txBody>
                    <a:bodyPr/>
                    <a:lstStyle/>
                    <a:p>
                      <a:pPr marL="5080" algn="ctr">
                        <a:lnSpc>
                          <a:spcPts val="2300"/>
                        </a:lnSpc>
                      </a:pPr>
                      <a:r>
                        <a:rPr sz="1500" b="1" dirty="0">
                          <a:latin typeface="Courier New"/>
                          <a:cs typeface="Courier New"/>
                        </a:rPr>
                        <a:t>0</a:t>
                      </a:r>
                      <a:endParaRPr sz="1500">
                        <a:latin typeface="Courier New"/>
                        <a:cs typeface="Courier New"/>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R="103505" algn="r">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5080" algn="ct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38100">
                      <a:solidFill>
                        <a:srgbClr val="D848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R="103505" algn="r">
                        <a:lnSpc>
                          <a:spcPts val="2300"/>
                        </a:lnSpc>
                      </a:pPr>
                      <a:r>
                        <a:rPr sz="1500" b="1" dirty="0">
                          <a:latin typeface="Courier New"/>
                          <a:cs typeface="Courier New"/>
                        </a:rPr>
                        <a:t>1</a:t>
                      </a:r>
                      <a:endParaRPr sz="1500">
                        <a:latin typeface="Courier New"/>
                        <a:cs typeface="Courier New"/>
                      </a:endParaRPr>
                    </a:p>
                  </a:txBody>
                  <a:tcPr marL="0" marR="0" marT="0" marB="0">
                    <a:lnL w="38100">
                      <a:solidFill>
                        <a:srgbClr val="D848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5080" algn="ctr">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R="103505" algn="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5080" algn="ct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R="103505" algn="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1FCD2"/>
                    </a:solidFill>
                  </a:tcPr>
                </a:tc>
                <a:extLst>
                  <a:ext uri="{0D108BD9-81ED-4DB2-BD59-A6C34878D82A}">
                    <a16:rowId xmlns:a16="http://schemas.microsoft.com/office/drawing/2014/main" val="10003"/>
                  </a:ext>
                </a:extLst>
              </a:tr>
              <a:tr h="171449">
                <a:tc gridSpan="3">
                  <a:txBody>
                    <a:bodyPr/>
                    <a:lstStyle/>
                    <a:p>
                      <a:pPr>
                        <a:lnSpc>
                          <a:spcPct val="100000"/>
                        </a:lnSpc>
                      </a:pPr>
                      <a:endParaRPr sz="1000">
                        <a:latin typeface="Times New Roman"/>
                        <a:cs typeface="Times New Roman"/>
                      </a:endParaRPr>
                    </a:p>
                  </a:txBody>
                  <a:tcPr marL="0" marR="0" marT="0" marB="0">
                    <a:lnR w="38100">
                      <a:solidFill>
                        <a:srgbClr val="D848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gridSpan="5">
                  <a:txBody>
                    <a:bodyPr/>
                    <a:lstStyle/>
                    <a:p>
                      <a:pPr>
                        <a:lnSpc>
                          <a:spcPct val="100000"/>
                        </a:lnSpc>
                      </a:pPr>
                      <a:endParaRPr sz="1000">
                        <a:latin typeface="Times New Roman"/>
                        <a:cs typeface="Times New Roman"/>
                      </a:endParaRPr>
                    </a:p>
                  </a:txBody>
                  <a:tcPr marL="0" marR="0" marT="0" marB="0">
                    <a:lnL w="38100">
                      <a:solidFill>
                        <a:srgbClr val="D84800"/>
                      </a:solidFill>
                      <a:prstDash val="solid"/>
                    </a:lnL>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p:nvPr/>
        </p:nvSpPr>
        <p:spPr>
          <a:xfrm>
            <a:off x="4755950" y="3143250"/>
            <a:ext cx="530543" cy="228600"/>
          </a:xfrm>
          <a:custGeom>
            <a:avLst/>
            <a:gdLst/>
            <a:ahLst/>
            <a:cxnLst/>
            <a:rect l="l" t="t" r="r" b="b"/>
            <a:pathLst>
              <a:path w="707389" h="304800">
                <a:moveTo>
                  <a:pt x="497681" y="0"/>
                </a:moveTo>
                <a:lnTo>
                  <a:pt x="497681" y="76200"/>
                </a:lnTo>
                <a:lnTo>
                  <a:pt x="0" y="76200"/>
                </a:lnTo>
                <a:lnTo>
                  <a:pt x="0" y="228600"/>
                </a:lnTo>
                <a:lnTo>
                  <a:pt x="497681" y="228600"/>
                </a:lnTo>
                <a:lnTo>
                  <a:pt x="497681" y="304800"/>
                </a:lnTo>
                <a:lnTo>
                  <a:pt x="707231" y="152400"/>
                </a:lnTo>
                <a:lnTo>
                  <a:pt x="497681" y="0"/>
                </a:lnTo>
                <a:close/>
              </a:path>
            </a:pathLst>
          </a:custGeom>
          <a:solidFill>
            <a:srgbClr val="A66ECE"/>
          </a:solidFill>
        </p:spPr>
        <p:txBody>
          <a:bodyPr wrap="square" lIns="0" tIns="0" rIns="0" bIns="0" rtlCol="0"/>
          <a:lstStyle/>
          <a:p>
            <a:endParaRPr sz="1400">
              <a:solidFill>
                <a:srgbClr val="FF0000"/>
              </a:solidFill>
            </a:endParaRPr>
          </a:p>
        </p:txBody>
      </p:sp>
      <p:sp>
        <p:nvSpPr>
          <p:cNvPr id="5" name="object 5"/>
          <p:cNvSpPr/>
          <p:nvPr/>
        </p:nvSpPr>
        <p:spPr>
          <a:xfrm>
            <a:off x="4716660" y="3200400"/>
            <a:ext cx="0" cy="114300"/>
          </a:xfrm>
          <a:custGeom>
            <a:avLst/>
            <a:gdLst/>
            <a:ahLst/>
            <a:cxnLst/>
            <a:rect l="l" t="t" r="r" b="b"/>
            <a:pathLst>
              <a:path h="152400">
                <a:moveTo>
                  <a:pt x="0" y="0"/>
                </a:moveTo>
                <a:lnTo>
                  <a:pt x="0" y="152400"/>
                </a:lnTo>
              </a:path>
            </a:pathLst>
          </a:custGeom>
          <a:ln w="52387">
            <a:solidFill>
              <a:srgbClr val="A66ECE"/>
            </a:solidFill>
          </a:ln>
        </p:spPr>
        <p:txBody>
          <a:bodyPr wrap="square" lIns="0" tIns="0" rIns="0" bIns="0" rtlCol="0"/>
          <a:lstStyle/>
          <a:p>
            <a:endParaRPr sz="1400">
              <a:solidFill>
                <a:srgbClr val="FF0000"/>
              </a:solidFill>
            </a:endParaRPr>
          </a:p>
        </p:txBody>
      </p:sp>
      <p:sp>
        <p:nvSpPr>
          <p:cNvPr id="6" name="object 6"/>
          <p:cNvSpPr/>
          <p:nvPr/>
        </p:nvSpPr>
        <p:spPr>
          <a:xfrm>
            <a:off x="4667546" y="3200400"/>
            <a:ext cx="0" cy="114300"/>
          </a:xfrm>
          <a:custGeom>
            <a:avLst/>
            <a:gdLst/>
            <a:ahLst/>
            <a:cxnLst/>
            <a:rect l="l" t="t" r="r" b="b"/>
            <a:pathLst>
              <a:path h="152400">
                <a:moveTo>
                  <a:pt x="0" y="0"/>
                </a:moveTo>
                <a:lnTo>
                  <a:pt x="0" y="152400"/>
                </a:lnTo>
              </a:path>
            </a:pathLst>
          </a:custGeom>
          <a:ln w="26193">
            <a:solidFill>
              <a:srgbClr val="A66ECE"/>
            </a:solidFill>
          </a:ln>
        </p:spPr>
        <p:txBody>
          <a:bodyPr wrap="square" lIns="0" tIns="0" rIns="0" bIns="0" rtlCol="0"/>
          <a:lstStyle/>
          <a:p>
            <a:endParaRPr sz="1400">
              <a:solidFill>
                <a:srgbClr val="FF0000"/>
              </a:solidFill>
            </a:endParaRPr>
          </a:p>
        </p:txBody>
      </p:sp>
      <p:sp>
        <p:nvSpPr>
          <p:cNvPr id="7" name="object 7"/>
          <p:cNvSpPr/>
          <p:nvPr/>
        </p:nvSpPr>
        <p:spPr>
          <a:xfrm>
            <a:off x="4755950" y="3143250"/>
            <a:ext cx="530543" cy="228600"/>
          </a:xfrm>
          <a:custGeom>
            <a:avLst/>
            <a:gdLst/>
            <a:ahLst/>
            <a:cxnLst/>
            <a:rect l="l" t="t" r="r" b="b"/>
            <a:pathLst>
              <a:path w="707389" h="304800">
                <a:moveTo>
                  <a:pt x="497681" y="0"/>
                </a:moveTo>
                <a:lnTo>
                  <a:pt x="497681" y="76199"/>
                </a:lnTo>
                <a:lnTo>
                  <a:pt x="0" y="76199"/>
                </a:lnTo>
                <a:lnTo>
                  <a:pt x="0" y="228599"/>
                </a:lnTo>
                <a:lnTo>
                  <a:pt x="497681" y="228599"/>
                </a:lnTo>
                <a:lnTo>
                  <a:pt x="497681" y="304799"/>
                </a:lnTo>
                <a:lnTo>
                  <a:pt x="707231" y="152400"/>
                </a:lnTo>
                <a:lnTo>
                  <a:pt x="497681" y="0"/>
                </a:lnTo>
                <a:close/>
              </a:path>
            </a:pathLst>
          </a:custGeom>
          <a:ln w="12699">
            <a:solidFill>
              <a:srgbClr val="000000"/>
            </a:solidFill>
          </a:ln>
        </p:spPr>
        <p:txBody>
          <a:bodyPr wrap="square" lIns="0" tIns="0" rIns="0" bIns="0" rtlCol="0"/>
          <a:lstStyle/>
          <a:p>
            <a:endParaRPr sz="1400">
              <a:solidFill>
                <a:srgbClr val="FF0000"/>
              </a:solidFill>
            </a:endParaRPr>
          </a:p>
        </p:txBody>
      </p:sp>
      <p:sp>
        <p:nvSpPr>
          <p:cNvPr id="8" name="object 8"/>
          <p:cNvSpPr/>
          <p:nvPr/>
        </p:nvSpPr>
        <p:spPr>
          <a:xfrm>
            <a:off x="4697016" y="3200400"/>
            <a:ext cx="39529" cy="114300"/>
          </a:xfrm>
          <a:custGeom>
            <a:avLst/>
            <a:gdLst/>
            <a:ahLst/>
            <a:cxnLst/>
            <a:rect l="l" t="t" r="r" b="b"/>
            <a:pathLst>
              <a:path w="52704" h="152400">
                <a:moveTo>
                  <a:pt x="0" y="0"/>
                </a:moveTo>
                <a:lnTo>
                  <a:pt x="0" y="152400"/>
                </a:lnTo>
                <a:lnTo>
                  <a:pt x="52387" y="152400"/>
                </a:lnTo>
                <a:lnTo>
                  <a:pt x="52387" y="0"/>
                </a:lnTo>
                <a:lnTo>
                  <a:pt x="0" y="0"/>
                </a:lnTo>
                <a:close/>
              </a:path>
            </a:pathLst>
          </a:custGeom>
          <a:ln w="12699">
            <a:solidFill>
              <a:srgbClr val="000000"/>
            </a:solidFill>
          </a:ln>
        </p:spPr>
        <p:txBody>
          <a:bodyPr wrap="square" lIns="0" tIns="0" rIns="0" bIns="0" rtlCol="0"/>
          <a:lstStyle/>
          <a:p>
            <a:endParaRPr sz="1400">
              <a:solidFill>
                <a:srgbClr val="FF0000"/>
              </a:solidFill>
            </a:endParaRPr>
          </a:p>
        </p:txBody>
      </p:sp>
      <p:sp>
        <p:nvSpPr>
          <p:cNvPr id="9" name="object 9"/>
          <p:cNvSpPr/>
          <p:nvPr/>
        </p:nvSpPr>
        <p:spPr>
          <a:xfrm>
            <a:off x="4657723" y="3200400"/>
            <a:ext cx="20003" cy="114300"/>
          </a:xfrm>
          <a:custGeom>
            <a:avLst/>
            <a:gdLst/>
            <a:ahLst/>
            <a:cxnLst/>
            <a:rect l="l" t="t" r="r" b="b"/>
            <a:pathLst>
              <a:path w="26670" h="152400">
                <a:moveTo>
                  <a:pt x="0" y="0"/>
                </a:moveTo>
                <a:lnTo>
                  <a:pt x="0" y="152400"/>
                </a:lnTo>
                <a:lnTo>
                  <a:pt x="26193" y="152400"/>
                </a:lnTo>
                <a:lnTo>
                  <a:pt x="26193" y="0"/>
                </a:lnTo>
                <a:lnTo>
                  <a:pt x="0" y="0"/>
                </a:lnTo>
                <a:close/>
              </a:path>
            </a:pathLst>
          </a:custGeom>
          <a:ln w="12699">
            <a:solidFill>
              <a:srgbClr val="000000"/>
            </a:solidFill>
          </a:ln>
        </p:spPr>
        <p:txBody>
          <a:bodyPr wrap="square" lIns="0" tIns="0" rIns="0" bIns="0" rtlCol="0"/>
          <a:lstStyle/>
          <a:p>
            <a:endParaRPr sz="1400">
              <a:solidFill>
                <a:srgbClr val="FF0000"/>
              </a:solidFill>
            </a:endParaRPr>
          </a:p>
        </p:txBody>
      </p:sp>
      <p:graphicFrame>
        <p:nvGraphicFramePr>
          <p:cNvPr id="10" name="object 10"/>
          <p:cNvGraphicFramePr>
            <a:graphicFrameLocks noGrp="1"/>
          </p:cNvGraphicFramePr>
          <p:nvPr/>
        </p:nvGraphicFramePr>
        <p:xfrm>
          <a:off x="5224463" y="2909888"/>
          <a:ext cx="2286000" cy="292100"/>
        </p:xfrm>
        <a:graphic>
          <a:graphicData uri="http://schemas.openxmlformats.org/drawingml/2006/table">
            <a:tbl>
              <a:tblPr firstRow="1" bandRow="1">
                <a:tableStyleId>{2D5ABB26-0587-4C30-8999-92F81FD0307C}</a:tableStyleId>
              </a:tblPr>
              <a:tblGrid>
                <a:gridCol w="285750">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285750">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gridCol w="285750">
                  <a:extLst>
                    <a:ext uri="{9D8B030D-6E8A-4147-A177-3AD203B41FA5}">
                      <a16:colId xmlns:a16="http://schemas.microsoft.com/office/drawing/2014/main" val="20004"/>
                    </a:ext>
                  </a:extLst>
                </a:gridCol>
                <a:gridCol w="285750">
                  <a:extLst>
                    <a:ext uri="{9D8B030D-6E8A-4147-A177-3AD203B41FA5}">
                      <a16:colId xmlns:a16="http://schemas.microsoft.com/office/drawing/2014/main" val="20005"/>
                    </a:ext>
                  </a:extLst>
                </a:gridCol>
                <a:gridCol w="285750">
                  <a:extLst>
                    <a:ext uri="{9D8B030D-6E8A-4147-A177-3AD203B41FA5}">
                      <a16:colId xmlns:a16="http://schemas.microsoft.com/office/drawing/2014/main" val="20006"/>
                    </a:ext>
                  </a:extLst>
                </a:gridCol>
                <a:gridCol w="285750">
                  <a:extLst>
                    <a:ext uri="{9D8B030D-6E8A-4147-A177-3AD203B41FA5}">
                      <a16:colId xmlns:a16="http://schemas.microsoft.com/office/drawing/2014/main" val="20007"/>
                    </a:ext>
                  </a:extLst>
                </a:gridCol>
              </a:tblGrid>
              <a:tr h="228600">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205">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1FCD2"/>
                    </a:solidFill>
                  </a:tcPr>
                </a:tc>
                <a:extLst>
                  <a:ext uri="{0D108BD9-81ED-4DB2-BD59-A6C34878D82A}">
                    <a16:rowId xmlns:a16="http://schemas.microsoft.com/office/drawing/2014/main" val="10000"/>
                  </a:ext>
                </a:extLst>
              </a:tr>
            </a:tbl>
          </a:graphicData>
        </a:graphic>
      </p:graphicFrame>
      <p:graphicFrame>
        <p:nvGraphicFramePr>
          <p:cNvPr id="11" name="object 11"/>
          <p:cNvGraphicFramePr>
            <a:graphicFrameLocks noGrp="1"/>
          </p:cNvGraphicFramePr>
          <p:nvPr/>
        </p:nvGraphicFramePr>
        <p:xfrm>
          <a:off x="5224463" y="3367088"/>
          <a:ext cx="2286000" cy="292100"/>
        </p:xfrm>
        <a:graphic>
          <a:graphicData uri="http://schemas.openxmlformats.org/drawingml/2006/table">
            <a:tbl>
              <a:tblPr firstRow="1" bandRow="1">
                <a:tableStyleId>{2D5ABB26-0587-4C30-8999-92F81FD0307C}</a:tableStyleId>
              </a:tblPr>
              <a:tblGrid>
                <a:gridCol w="285750">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285750">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gridCol w="285750">
                  <a:extLst>
                    <a:ext uri="{9D8B030D-6E8A-4147-A177-3AD203B41FA5}">
                      <a16:colId xmlns:a16="http://schemas.microsoft.com/office/drawing/2014/main" val="20004"/>
                    </a:ext>
                  </a:extLst>
                </a:gridCol>
                <a:gridCol w="285750">
                  <a:extLst>
                    <a:ext uri="{9D8B030D-6E8A-4147-A177-3AD203B41FA5}">
                      <a16:colId xmlns:a16="http://schemas.microsoft.com/office/drawing/2014/main" val="20005"/>
                    </a:ext>
                  </a:extLst>
                </a:gridCol>
                <a:gridCol w="285750">
                  <a:extLst>
                    <a:ext uri="{9D8B030D-6E8A-4147-A177-3AD203B41FA5}">
                      <a16:colId xmlns:a16="http://schemas.microsoft.com/office/drawing/2014/main" val="20006"/>
                    </a:ext>
                  </a:extLst>
                </a:gridCol>
                <a:gridCol w="285750">
                  <a:extLst>
                    <a:ext uri="{9D8B030D-6E8A-4147-A177-3AD203B41FA5}">
                      <a16:colId xmlns:a16="http://schemas.microsoft.com/office/drawing/2014/main" val="20007"/>
                    </a:ext>
                  </a:extLst>
                </a:gridCol>
              </a:tblGrid>
              <a:tr h="228600">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205">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D8FF"/>
                    </a:solidFill>
                  </a:tcPr>
                </a:tc>
                <a:extLst>
                  <a:ext uri="{0D108BD9-81ED-4DB2-BD59-A6C34878D82A}">
                    <a16:rowId xmlns:a16="http://schemas.microsoft.com/office/drawing/2014/main" val="10000"/>
                  </a:ext>
                </a:extLst>
              </a:tr>
            </a:tbl>
          </a:graphicData>
        </a:graphic>
      </p:graphicFrame>
      <p:sp>
        <p:nvSpPr>
          <p:cNvPr id="12" name="object 12"/>
          <p:cNvSpPr txBox="1"/>
          <p:nvPr/>
        </p:nvSpPr>
        <p:spPr>
          <a:xfrm>
            <a:off x="2125979" y="2882266"/>
            <a:ext cx="216218" cy="225062"/>
          </a:xfrm>
          <a:prstGeom prst="rect">
            <a:avLst/>
          </a:prstGeom>
        </p:spPr>
        <p:txBody>
          <a:bodyPr vert="horz" wrap="square" lIns="0" tIns="9525" rIns="0" bIns="0" rtlCol="0">
            <a:spAutoFit/>
          </a:bodyPr>
          <a:lstStyle/>
          <a:p>
            <a:pPr marL="28575">
              <a:spcBef>
                <a:spcPts val="75"/>
              </a:spcBef>
            </a:pPr>
            <a:r>
              <a:rPr sz="1400" spc="49" dirty="0">
                <a:solidFill>
                  <a:srgbClr val="FF0000"/>
                </a:solidFill>
                <a:latin typeface="Calibri"/>
                <a:cs typeface="Calibri"/>
              </a:rPr>
              <a:t>P</a:t>
            </a:r>
            <a:r>
              <a:rPr sz="1400" spc="73" baseline="-20833" dirty="0">
                <a:solidFill>
                  <a:srgbClr val="FF0000"/>
                </a:solidFill>
                <a:latin typeface="Calibri"/>
                <a:cs typeface="Calibri"/>
              </a:rPr>
              <a:t>1</a:t>
            </a:r>
            <a:endParaRPr sz="1400" baseline="-20833">
              <a:solidFill>
                <a:srgbClr val="FF0000"/>
              </a:solidFill>
              <a:latin typeface="Calibri"/>
              <a:cs typeface="Calibri"/>
            </a:endParaRPr>
          </a:p>
        </p:txBody>
      </p:sp>
      <p:sp>
        <p:nvSpPr>
          <p:cNvPr id="13" name="object 13"/>
          <p:cNvSpPr txBox="1"/>
          <p:nvPr/>
        </p:nvSpPr>
        <p:spPr>
          <a:xfrm>
            <a:off x="2125979" y="3339466"/>
            <a:ext cx="216218" cy="225062"/>
          </a:xfrm>
          <a:prstGeom prst="rect">
            <a:avLst/>
          </a:prstGeom>
        </p:spPr>
        <p:txBody>
          <a:bodyPr vert="horz" wrap="square" lIns="0" tIns="9525" rIns="0" bIns="0" rtlCol="0">
            <a:spAutoFit/>
          </a:bodyPr>
          <a:lstStyle/>
          <a:p>
            <a:pPr marL="28575">
              <a:spcBef>
                <a:spcPts val="75"/>
              </a:spcBef>
            </a:pPr>
            <a:r>
              <a:rPr sz="1400" spc="49" dirty="0">
                <a:solidFill>
                  <a:srgbClr val="FF0000"/>
                </a:solidFill>
                <a:latin typeface="Calibri"/>
                <a:cs typeface="Calibri"/>
              </a:rPr>
              <a:t>P</a:t>
            </a:r>
            <a:r>
              <a:rPr sz="1400" spc="73" baseline="-20833" dirty="0">
                <a:solidFill>
                  <a:srgbClr val="FF0000"/>
                </a:solidFill>
                <a:latin typeface="Calibri"/>
                <a:cs typeface="Calibri"/>
              </a:rPr>
              <a:t>2</a:t>
            </a:r>
            <a:endParaRPr sz="1400" baseline="-20833">
              <a:solidFill>
                <a:srgbClr val="FF0000"/>
              </a:solidFill>
              <a:latin typeface="Calibri"/>
              <a:cs typeface="Calibri"/>
            </a:endParaRPr>
          </a:p>
        </p:txBody>
      </p:sp>
      <p:sp>
        <p:nvSpPr>
          <p:cNvPr id="14" name="object 14"/>
          <p:cNvSpPr txBox="1"/>
          <p:nvPr/>
        </p:nvSpPr>
        <p:spPr>
          <a:xfrm>
            <a:off x="7550466" y="2882266"/>
            <a:ext cx="254318" cy="225062"/>
          </a:xfrm>
          <a:prstGeom prst="rect">
            <a:avLst/>
          </a:prstGeom>
        </p:spPr>
        <p:txBody>
          <a:bodyPr vert="horz" wrap="square" lIns="0" tIns="9525" rIns="0" bIns="0" rtlCol="0">
            <a:spAutoFit/>
          </a:bodyPr>
          <a:lstStyle/>
          <a:p>
            <a:pPr marL="28575">
              <a:spcBef>
                <a:spcPts val="75"/>
              </a:spcBef>
            </a:pPr>
            <a:r>
              <a:rPr sz="1400" spc="131" dirty="0">
                <a:solidFill>
                  <a:srgbClr val="FF0000"/>
                </a:solidFill>
                <a:latin typeface="Calibri"/>
                <a:cs typeface="Calibri"/>
              </a:rPr>
              <a:t>D</a:t>
            </a:r>
            <a:r>
              <a:rPr sz="1400" spc="197" baseline="-20833" dirty="0">
                <a:solidFill>
                  <a:srgbClr val="FF0000"/>
                </a:solidFill>
                <a:latin typeface="Calibri"/>
                <a:cs typeface="Calibri"/>
              </a:rPr>
              <a:t>1</a:t>
            </a:r>
            <a:endParaRPr sz="1400" baseline="-20833">
              <a:solidFill>
                <a:srgbClr val="FF0000"/>
              </a:solidFill>
              <a:latin typeface="Calibri"/>
              <a:cs typeface="Calibri"/>
            </a:endParaRPr>
          </a:p>
        </p:txBody>
      </p:sp>
      <p:sp>
        <p:nvSpPr>
          <p:cNvPr id="15" name="object 15"/>
          <p:cNvSpPr txBox="1"/>
          <p:nvPr/>
        </p:nvSpPr>
        <p:spPr>
          <a:xfrm>
            <a:off x="7550466" y="3339466"/>
            <a:ext cx="254318" cy="225062"/>
          </a:xfrm>
          <a:prstGeom prst="rect">
            <a:avLst/>
          </a:prstGeom>
        </p:spPr>
        <p:txBody>
          <a:bodyPr vert="horz" wrap="square" lIns="0" tIns="9525" rIns="0" bIns="0" rtlCol="0">
            <a:spAutoFit/>
          </a:bodyPr>
          <a:lstStyle/>
          <a:p>
            <a:pPr marL="28575">
              <a:spcBef>
                <a:spcPts val="75"/>
              </a:spcBef>
            </a:pPr>
            <a:r>
              <a:rPr sz="1400" spc="131" dirty="0">
                <a:solidFill>
                  <a:srgbClr val="FF0000"/>
                </a:solidFill>
                <a:latin typeface="Calibri"/>
                <a:cs typeface="Calibri"/>
              </a:rPr>
              <a:t>D</a:t>
            </a:r>
            <a:r>
              <a:rPr sz="1400" spc="197" baseline="-20833" dirty="0">
                <a:solidFill>
                  <a:srgbClr val="FF0000"/>
                </a:solidFill>
                <a:latin typeface="Calibri"/>
                <a:cs typeface="Calibri"/>
              </a:rPr>
              <a:t>2</a:t>
            </a:r>
            <a:endParaRPr sz="1400" baseline="-20833">
              <a:solidFill>
                <a:srgbClr val="FF0000"/>
              </a:solidFill>
              <a:latin typeface="Calibri"/>
              <a:cs typeface="Calibri"/>
            </a:endParaRPr>
          </a:p>
        </p:txBody>
      </p:sp>
      <p:sp>
        <p:nvSpPr>
          <p:cNvPr id="16" name="object 16"/>
          <p:cNvSpPr/>
          <p:nvPr/>
        </p:nvSpPr>
        <p:spPr>
          <a:xfrm>
            <a:off x="4755950" y="4857750"/>
            <a:ext cx="530543" cy="228600"/>
          </a:xfrm>
          <a:custGeom>
            <a:avLst/>
            <a:gdLst/>
            <a:ahLst/>
            <a:cxnLst/>
            <a:rect l="l" t="t" r="r" b="b"/>
            <a:pathLst>
              <a:path w="707389" h="304800">
                <a:moveTo>
                  <a:pt x="497681" y="0"/>
                </a:moveTo>
                <a:lnTo>
                  <a:pt x="497681" y="76200"/>
                </a:lnTo>
                <a:lnTo>
                  <a:pt x="0" y="76200"/>
                </a:lnTo>
                <a:lnTo>
                  <a:pt x="0" y="228600"/>
                </a:lnTo>
                <a:lnTo>
                  <a:pt x="497681" y="228600"/>
                </a:lnTo>
                <a:lnTo>
                  <a:pt x="497681" y="304800"/>
                </a:lnTo>
                <a:lnTo>
                  <a:pt x="707231" y="152400"/>
                </a:lnTo>
                <a:lnTo>
                  <a:pt x="497681" y="0"/>
                </a:lnTo>
                <a:close/>
              </a:path>
            </a:pathLst>
          </a:custGeom>
          <a:solidFill>
            <a:srgbClr val="A66ECE"/>
          </a:solidFill>
        </p:spPr>
        <p:txBody>
          <a:bodyPr wrap="square" lIns="0" tIns="0" rIns="0" bIns="0" rtlCol="0"/>
          <a:lstStyle/>
          <a:p>
            <a:endParaRPr sz="1400">
              <a:solidFill>
                <a:srgbClr val="FF0000"/>
              </a:solidFill>
            </a:endParaRPr>
          </a:p>
        </p:txBody>
      </p:sp>
      <p:sp>
        <p:nvSpPr>
          <p:cNvPr id="17" name="object 17"/>
          <p:cNvSpPr/>
          <p:nvPr/>
        </p:nvSpPr>
        <p:spPr>
          <a:xfrm>
            <a:off x="4716660" y="4914900"/>
            <a:ext cx="0" cy="114300"/>
          </a:xfrm>
          <a:custGeom>
            <a:avLst/>
            <a:gdLst/>
            <a:ahLst/>
            <a:cxnLst/>
            <a:rect l="l" t="t" r="r" b="b"/>
            <a:pathLst>
              <a:path h="152400">
                <a:moveTo>
                  <a:pt x="0" y="0"/>
                </a:moveTo>
                <a:lnTo>
                  <a:pt x="0" y="152400"/>
                </a:lnTo>
              </a:path>
            </a:pathLst>
          </a:custGeom>
          <a:ln w="52387">
            <a:solidFill>
              <a:srgbClr val="A66ECE"/>
            </a:solidFill>
          </a:ln>
        </p:spPr>
        <p:txBody>
          <a:bodyPr wrap="square" lIns="0" tIns="0" rIns="0" bIns="0" rtlCol="0"/>
          <a:lstStyle/>
          <a:p>
            <a:endParaRPr sz="1400">
              <a:solidFill>
                <a:srgbClr val="FF0000"/>
              </a:solidFill>
            </a:endParaRPr>
          </a:p>
        </p:txBody>
      </p:sp>
      <p:sp>
        <p:nvSpPr>
          <p:cNvPr id="18" name="object 18"/>
          <p:cNvSpPr/>
          <p:nvPr/>
        </p:nvSpPr>
        <p:spPr>
          <a:xfrm>
            <a:off x="4667546" y="4914900"/>
            <a:ext cx="0" cy="114300"/>
          </a:xfrm>
          <a:custGeom>
            <a:avLst/>
            <a:gdLst/>
            <a:ahLst/>
            <a:cxnLst/>
            <a:rect l="l" t="t" r="r" b="b"/>
            <a:pathLst>
              <a:path h="152400">
                <a:moveTo>
                  <a:pt x="0" y="0"/>
                </a:moveTo>
                <a:lnTo>
                  <a:pt x="0" y="152400"/>
                </a:lnTo>
              </a:path>
            </a:pathLst>
          </a:custGeom>
          <a:ln w="26193">
            <a:solidFill>
              <a:srgbClr val="A66ECE"/>
            </a:solidFill>
          </a:ln>
        </p:spPr>
        <p:txBody>
          <a:bodyPr wrap="square" lIns="0" tIns="0" rIns="0" bIns="0" rtlCol="0"/>
          <a:lstStyle/>
          <a:p>
            <a:endParaRPr sz="1400">
              <a:solidFill>
                <a:srgbClr val="FF0000"/>
              </a:solidFill>
            </a:endParaRPr>
          </a:p>
        </p:txBody>
      </p:sp>
      <p:sp>
        <p:nvSpPr>
          <p:cNvPr id="19" name="object 19"/>
          <p:cNvSpPr/>
          <p:nvPr/>
        </p:nvSpPr>
        <p:spPr>
          <a:xfrm>
            <a:off x="4755950" y="4857750"/>
            <a:ext cx="530543" cy="228600"/>
          </a:xfrm>
          <a:custGeom>
            <a:avLst/>
            <a:gdLst/>
            <a:ahLst/>
            <a:cxnLst/>
            <a:rect l="l" t="t" r="r" b="b"/>
            <a:pathLst>
              <a:path w="707389" h="304800">
                <a:moveTo>
                  <a:pt x="497681" y="0"/>
                </a:moveTo>
                <a:lnTo>
                  <a:pt x="497681" y="76199"/>
                </a:lnTo>
                <a:lnTo>
                  <a:pt x="0" y="76199"/>
                </a:lnTo>
                <a:lnTo>
                  <a:pt x="0" y="228599"/>
                </a:lnTo>
                <a:lnTo>
                  <a:pt x="497681" y="228599"/>
                </a:lnTo>
                <a:lnTo>
                  <a:pt x="497681" y="304799"/>
                </a:lnTo>
                <a:lnTo>
                  <a:pt x="707231" y="152399"/>
                </a:lnTo>
                <a:lnTo>
                  <a:pt x="497681" y="0"/>
                </a:lnTo>
                <a:close/>
              </a:path>
            </a:pathLst>
          </a:custGeom>
          <a:ln w="12699">
            <a:solidFill>
              <a:srgbClr val="000000"/>
            </a:solidFill>
          </a:ln>
        </p:spPr>
        <p:txBody>
          <a:bodyPr wrap="square" lIns="0" tIns="0" rIns="0" bIns="0" rtlCol="0"/>
          <a:lstStyle/>
          <a:p>
            <a:endParaRPr sz="1400">
              <a:solidFill>
                <a:srgbClr val="FF0000"/>
              </a:solidFill>
            </a:endParaRPr>
          </a:p>
        </p:txBody>
      </p:sp>
      <p:sp>
        <p:nvSpPr>
          <p:cNvPr id="20" name="object 20"/>
          <p:cNvSpPr/>
          <p:nvPr/>
        </p:nvSpPr>
        <p:spPr>
          <a:xfrm>
            <a:off x="4697016" y="4914900"/>
            <a:ext cx="39529" cy="114300"/>
          </a:xfrm>
          <a:custGeom>
            <a:avLst/>
            <a:gdLst/>
            <a:ahLst/>
            <a:cxnLst/>
            <a:rect l="l" t="t" r="r" b="b"/>
            <a:pathLst>
              <a:path w="52704" h="152400">
                <a:moveTo>
                  <a:pt x="0" y="0"/>
                </a:moveTo>
                <a:lnTo>
                  <a:pt x="0" y="152399"/>
                </a:lnTo>
                <a:lnTo>
                  <a:pt x="52387" y="152399"/>
                </a:lnTo>
                <a:lnTo>
                  <a:pt x="52387" y="0"/>
                </a:lnTo>
                <a:lnTo>
                  <a:pt x="0" y="0"/>
                </a:lnTo>
                <a:close/>
              </a:path>
            </a:pathLst>
          </a:custGeom>
          <a:ln w="12699">
            <a:solidFill>
              <a:srgbClr val="000000"/>
            </a:solidFill>
          </a:ln>
        </p:spPr>
        <p:txBody>
          <a:bodyPr wrap="square" lIns="0" tIns="0" rIns="0" bIns="0" rtlCol="0"/>
          <a:lstStyle/>
          <a:p>
            <a:endParaRPr sz="1400">
              <a:solidFill>
                <a:srgbClr val="FF0000"/>
              </a:solidFill>
            </a:endParaRPr>
          </a:p>
        </p:txBody>
      </p:sp>
      <p:sp>
        <p:nvSpPr>
          <p:cNvPr id="21" name="object 21"/>
          <p:cNvSpPr/>
          <p:nvPr/>
        </p:nvSpPr>
        <p:spPr>
          <a:xfrm>
            <a:off x="4657723" y="4914900"/>
            <a:ext cx="20003" cy="114300"/>
          </a:xfrm>
          <a:custGeom>
            <a:avLst/>
            <a:gdLst/>
            <a:ahLst/>
            <a:cxnLst/>
            <a:rect l="l" t="t" r="r" b="b"/>
            <a:pathLst>
              <a:path w="26670" h="152400">
                <a:moveTo>
                  <a:pt x="0" y="0"/>
                </a:moveTo>
                <a:lnTo>
                  <a:pt x="0" y="152399"/>
                </a:lnTo>
                <a:lnTo>
                  <a:pt x="26193" y="152399"/>
                </a:lnTo>
                <a:lnTo>
                  <a:pt x="26193" y="0"/>
                </a:lnTo>
                <a:lnTo>
                  <a:pt x="0" y="0"/>
                </a:lnTo>
                <a:close/>
              </a:path>
            </a:pathLst>
          </a:custGeom>
          <a:ln w="12699">
            <a:solidFill>
              <a:srgbClr val="000000"/>
            </a:solidFill>
          </a:ln>
        </p:spPr>
        <p:txBody>
          <a:bodyPr wrap="square" lIns="0" tIns="0" rIns="0" bIns="0" rtlCol="0"/>
          <a:lstStyle/>
          <a:p>
            <a:endParaRPr sz="1400">
              <a:solidFill>
                <a:srgbClr val="FF0000"/>
              </a:solidFill>
            </a:endParaRPr>
          </a:p>
        </p:txBody>
      </p:sp>
      <p:graphicFrame>
        <p:nvGraphicFramePr>
          <p:cNvPr id="22" name="object 22"/>
          <p:cNvGraphicFramePr>
            <a:graphicFrameLocks noGrp="1"/>
          </p:cNvGraphicFramePr>
          <p:nvPr/>
        </p:nvGraphicFramePr>
        <p:xfrm>
          <a:off x="5224463" y="5081587"/>
          <a:ext cx="2286000" cy="292100"/>
        </p:xfrm>
        <a:graphic>
          <a:graphicData uri="http://schemas.openxmlformats.org/drawingml/2006/table">
            <a:tbl>
              <a:tblPr firstRow="1" bandRow="1">
                <a:tableStyleId>{2D5ABB26-0587-4C30-8999-92F81FD0307C}</a:tableStyleId>
              </a:tblPr>
              <a:tblGrid>
                <a:gridCol w="285750">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285750">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gridCol w="285750">
                  <a:extLst>
                    <a:ext uri="{9D8B030D-6E8A-4147-A177-3AD203B41FA5}">
                      <a16:colId xmlns:a16="http://schemas.microsoft.com/office/drawing/2014/main" val="20004"/>
                    </a:ext>
                  </a:extLst>
                </a:gridCol>
                <a:gridCol w="285750">
                  <a:extLst>
                    <a:ext uri="{9D8B030D-6E8A-4147-A177-3AD203B41FA5}">
                      <a16:colId xmlns:a16="http://schemas.microsoft.com/office/drawing/2014/main" val="20005"/>
                    </a:ext>
                  </a:extLst>
                </a:gridCol>
                <a:gridCol w="285750">
                  <a:extLst>
                    <a:ext uri="{9D8B030D-6E8A-4147-A177-3AD203B41FA5}">
                      <a16:colId xmlns:a16="http://schemas.microsoft.com/office/drawing/2014/main" val="20006"/>
                    </a:ext>
                  </a:extLst>
                </a:gridCol>
                <a:gridCol w="285750">
                  <a:extLst>
                    <a:ext uri="{9D8B030D-6E8A-4147-A177-3AD203B41FA5}">
                      <a16:colId xmlns:a16="http://schemas.microsoft.com/office/drawing/2014/main" val="20007"/>
                    </a:ext>
                  </a:extLst>
                </a:gridCol>
              </a:tblGrid>
              <a:tr h="228599">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205">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1FCD2"/>
                    </a:solidFill>
                  </a:tcPr>
                </a:tc>
                <a:extLst>
                  <a:ext uri="{0D108BD9-81ED-4DB2-BD59-A6C34878D82A}">
                    <a16:rowId xmlns:a16="http://schemas.microsoft.com/office/drawing/2014/main" val="10000"/>
                  </a:ext>
                </a:extLst>
              </a:tr>
            </a:tbl>
          </a:graphicData>
        </a:graphic>
      </p:graphicFrame>
      <p:graphicFrame>
        <p:nvGraphicFramePr>
          <p:cNvPr id="23" name="object 23"/>
          <p:cNvGraphicFramePr>
            <a:graphicFrameLocks noGrp="1"/>
          </p:cNvGraphicFramePr>
          <p:nvPr/>
        </p:nvGraphicFramePr>
        <p:xfrm>
          <a:off x="5224463" y="4624388"/>
          <a:ext cx="2286000" cy="292100"/>
        </p:xfrm>
        <a:graphic>
          <a:graphicData uri="http://schemas.openxmlformats.org/drawingml/2006/table">
            <a:tbl>
              <a:tblPr firstRow="1" bandRow="1">
                <a:tableStyleId>{2D5ABB26-0587-4C30-8999-92F81FD0307C}</a:tableStyleId>
              </a:tblPr>
              <a:tblGrid>
                <a:gridCol w="285750">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285750">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gridCol w="285750">
                  <a:extLst>
                    <a:ext uri="{9D8B030D-6E8A-4147-A177-3AD203B41FA5}">
                      <a16:colId xmlns:a16="http://schemas.microsoft.com/office/drawing/2014/main" val="20004"/>
                    </a:ext>
                  </a:extLst>
                </a:gridCol>
                <a:gridCol w="285750">
                  <a:extLst>
                    <a:ext uri="{9D8B030D-6E8A-4147-A177-3AD203B41FA5}">
                      <a16:colId xmlns:a16="http://schemas.microsoft.com/office/drawing/2014/main" val="20005"/>
                    </a:ext>
                  </a:extLst>
                </a:gridCol>
                <a:gridCol w="285750">
                  <a:extLst>
                    <a:ext uri="{9D8B030D-6E8A-4147-A177-3AD203B41FA5}">
                      <a16:colId xmlns:a16="http://schemas.microsoft.com/office/drawing/2014/main" val="20006"/>
                    </a:ext>
                  </a:extLst>
                </a:gridCol>
                <a:gridCol w="285750">
                  <a:extLst>
                    <a:ext uri="{9D8B030D-6E8A-4147-A177-3AD203B41FA5}">
                      <a16:colId xmlns:a16="http://schemas.microsoft.com/office/drawing/2014/main" val="20007"/>
                    </a:ext>
                  </a:extLst>
                </a:gridCol>
              </a:tblGrid>
              <a:tr h="228599">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205">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116839">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D8FF"/>
                    </a:solidFill>
                  </a:tcPr>
                </a:tc>
                <a:extLst>
                  <a:ext uri="{0D108BD9-81ED-4DB2-BD59-A6C34878D82A}">
                    <a16:rowId xmlns:a16="http://schemas.microsoft.com/office/drawing/2014/main" val="10000"/>
                  </a:ext>
                </a:extLst>
              </a:tr>
            </a:tbl>
          </a:graphicData>
        </a:graphic>
      </p:graphicFrame>
      <p:graphicFrame>
        <p:nvGraphicFramePr>
          <p:cNvPr id="24" name="object 24"/>
          <p:cNvGraphicFramePr>
            <a:graphicFrameLocks noGrp="1"/>
          </p:cNvGraphicFramePr>
          <p:nvPr/>
        </p:nvGraphicFramePr>
        <p:xfrm>
          <a:off x="2424113" y="4457700"/>
          <a:ext cx="2286000" cy="1155699"/>
        </p:xfrm>
        <a:graphic>
          <a:graphicData uri="http://schemas.openxmlformats.org/drawingml/2006/table">
            <a:tbl>
              <a:tblPr firstRow="1" bandRow="1">
                <a:tableStyleId>{2D5ABB26-0587-4C30-8999-92F81FD0307C}</a:tableStyleId>
              </a:tblPr>
              <a:tblGrid>
                <a:gridCol w="285750">
                  <a:extLst>
                    <a:ext uri="{9D8B030D-6E8A-4147-A177-3AD203B41FA5}">
                      <a16:colId xmlns:a16="http://schemas.microsoft.com/office/drawing/2014/main" val="20000"/>
                    </a:ext>
                  </a:extLst>
                </a:gridCol>
                <a:gridCol w="285750">
                  <a:extLst>
                    <a:ext uri="{9D8B030D-6E8A-4147-A177-3AD203B41FA5}">
                      <a16:colId xmlns:a16="http://schemas.microsoft.com/office/drawing/2014/main" val="20001"/>
                    </a:ext>
                  </a:extLst>
                </a:gridCol>
                <a:gridCol w="285750">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gridCol w="285750">
                  <a:extLst>
                    <a:ext uri="{9D8B030D-6E8A-4147-A177-3AD203B41FA5}">
                      <a16:colId xmlns:a16="http://schemas.microsoft.com/office/drawing/2014/main" val="20004"/>
                    </a:ext>
                  </a:extLst>
                </a:gridCol>
                <a:gridCol w="285750">
                  <a:extLst>
                    <a:ext uri="{9D8B030D-6E8A-4147-A177-3AD203B41FA5}">
                      <a16:colId xmlns:a16="http://schemas.microsoft.com/office/drawing/2014/main" val="20005"/>
                    </a:ext>
                  </a:extLst>
                </a:gridCol>
                <a:gridCol w="285750">
                  <a:extLst>
                    <a:ext uri="{9D8B030D-6E8A-4147-A177-3AD203B41FA5}">
                      <a16:colId xmlns:a16="http://schemas.microsoft.com/office/drawing/2014/main" val="20006"/>
                    </a:ext>
                  </a:extLst>
                </a:gridCol>
                <a:gridCol w="285750">
                  <a:extLst>
                    <a:ext uri="{9D8B030D-6E8A-4147-A177-3AD203B41FA5}">
                      <a16:colId xmlns:a16="http://schemas.microsoft.com/office/drawing/2014/main" val="20007"/>
                    </a:ext>
                  </a:extLst>
                </a:gridCol>
              </a:tblGrid>
              <a:tr h="171450">
                <a:tc gridSpan="4">
                  <a:txBody>
                    <a:bodyPr/>
                    <a:lstStyle/>
                    <a:p>
                      <a:pPr>
                        <a:lnSpc>
                          <a:spcPct val="100000"/>
                        </a:lnSpc>
                      </a:pPr>
                      <a:endParaRPr sz="1000">
                        <a:latin typeface="Times New Roman"/>
                        <a:cs typeface="Times New Roman"/>
                      </a:endParaRPr>
                    </a:p>
                  </a:txBody>
                  <a:tcPr marL="0" marR="0" marT="0" marB="0">
                    <a:lnR w="38100">
                      <a:solidFill>
                        <a:srgbClr val="D84800"/>
                      </a:solidFill>
                      <a:prstDash val="solid"/>
                    </a:lnR>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000">
                        <a:latin typeface="Times New Roman"/>
                        <a:cs typeface="Times New Roman"/>
                      </a:endParaRPr>
                    </a:p>
                  </a:txBody>
                  <a:tcPr marL="0" marR="0" marT="0" marB="0">
                    <a:lnL w="38100">
                      <a:solidFill>
                        <a:srgbClr val="D84800"/>
                      </a:solidFill>
                      <a:prstDash val="solid"/>
                    </a:lnL>
                    <a:lnR w="38100">
                      <a:solidFill>
                        <a:srgbClr val="D84800"/>
                      </a:solidFill>
                      <a:prstDash val="solid"/>
                    </a:lnR>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0">
                        <a:latin typeface="Times New Roman"/>
                        <a:cs typeface="Times New Roman"/>
                      </a:endParaRPr>
                    </a:p>
                  </a:txBody>
                  <a:tcPr marL="0" marR="0" marT="0" marB="0">
                    <a:lnL w="38100">
                      <a:solidFill>
                        <a:srgbClr val="D84800"/>
                      </a:solidFill>
                      <a:prstDash val="solid"/>
                    </a:lnL>
                    <a:lnB w="12700">
                      <a:solidFill>
                        <a:srgbClr val="000000"/>
                      </a:solidFill>
                      <a:prstDash val="solid"/>
                    </a:lnB>
                  </a:tcPr>
                </a:tc>
                <a:extLst>
                  <a:ext uri="{0D108BD9-81ED-4DB2-BD59-A6C34878D82A}">
                    <a16:rowId xmlns:a16="http://schemas.microsoft.com/office/drawing/2014/main" val="10000"/>
                  </a:ext>
                </a:extLst>
              </a:tr>
              <a:tr h="228599">
                <a:tc>
                  <a:txBody>
                    <a:bodyPr/>
                    <a:lstStyle/>
                    <a:p>
                      <a:pPr marL="5080" algn="ctr">
                        <a:lnSpc>
                          <a:spcPts val="2300"/>
                        </a:lnSpc>
                      </a:pPr>
                      <a:r>
                        <a:rPr sz="1500" b="1" dirty="0">
                          <a:latin typeface="Courier New"/>
                          <a:cs typeface="Courier New"/>
                        </a:rPr>
                        <a:t>1</a:t>
                      </a:r>
                      <a:endParaRPr sz="1500">
                        <a:latin typeface="Courier New"/>
                        <a:cs typeface="Courier New"/>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R="103505" algn="r">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5080" algn="ct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R="103505" algn="r">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38100">
                      <a:solidFill>
                        <a:srgbClr val="D848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5080" algn="ctr">
                        <a:lnSpc>
                          <a:spcPts val="2300"/>
                        </a:lnSpc>
                      </a:pPr>
                      <a:r>
                        <a:rPr sz="1500" b="1" dirty="0">
                          <a:latin typeface="Courier New"/>
                          <a:cs typeface="Courier New"/>
                        </a:rPr>
                        <a:t>0</a:t>
                      </a:r>
                      <a:endParaRPr sz="1500">
                        <a:latin typeface="Courier New"/>
                        <a:cs typeface="Courier New"/>
                      </a:endParaRPr>
                    </a:p>
                  </a:txBody>
                  <a:tcPr marL="0" marR="0" marT="0" marB="0">
                    <a:lnL w="38100">
                      <a:solidFill>
                        <a:srgbClr val="D848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R="103505" algn="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L="5080" algn="ctr">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38100">
                      <a:solidFill>
                        <a:srgbClr val="D84800"/>
                      </a:solidFill>
                      <a:prstDash val="solid"/>
                    </a:lnR>
                    <a:lnT w="12700">
                      <a:solidFill>
                        <a:srgbClr val="000000"/>
                      </a:solidFill>
                      <a:prstDash val="solid"/>
                    </a:lnT>
                    <a:lnB w="12700">
                      <a:solidFill>
                        <a:srgbClr val="000000"/>
                      </a:solidFill>
                      <a:prstDash val="solid"/>
                    </a:lnB>
                    <a:solidFill>
                      <a:srgbClr val="CCD8FF"/>
                    </a:solidFill>
                  </a:tcPr>
                </a:tc>
                <a:tc>
                  <a:txBody>
                    <a:bodyPr/>
                    <a:lstStyle/>
                    <a:p>
                      <a:pPr marR="103505" algn="r">
                        <a:lnSpc>
                          <a:spcPts val="2300"/>
                        </a:lnSpc>
                      </a:pPr>
                      <a:r>
                        <a:rPr sz="1500" b="1" dirty="0">
                          <a:latin typeface="Courier New"/>
                          <a:cs typeface="Courier New"/>
                        </a:rPr>
                        <a:t>0</a:t>
                      </a:r>
                      <a:endParaRPr sz="1500">
                        <a:latin typeface="Courier New"/>
                        <a:cs typeface="Courier New"/>
                      </a:endParaRPr>
                    </a:p>
                  </a:txBody>
                  <a:tcPr marL="0" marR="0" marT="0" marB="0">
                    <a:lnL w="38100">
                      <a:solidFill>
                        <a:srgbClr val="D848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D8FF"/>
                    </a:solidFill>
                  </a:tcPr>
                </a:tc>
                <a:extLst>
                  <a:ext uri="{0D108BD9-81ED-4DB2-BD59-A6C34878D82A}">
                    <a16:rowId xmlns:a16="http://schemas.microsoft.com/office/drawing/2014/main" val="10001"/>
                  </a:ext>
                </a:extLst>
              </a:tr>
              <a:tr h="228599">
                <a:tc gridSpan="4">
                  <a:txBody>
                    <a:bodyPr/>
                    <a:lstStyle/>
                    <a:p>
                      <a:pPr>
                        <a:lnSpc>
                          <a:spcPct val="100000"/>
                        </a:lnSpc>
                      </a:pPr>
                      <a:endParaRPr sz="1400">
                        <a:latin typeface="Times New Roman"/>
                        <a:cs typeface="Times New Roman"/>
                      </a:endParaRPr>
                    </a:p>
                  </a:txBody>
                  <a:tcPr marL="0" marR="0" marT="0" marB="0">
                    <a:lnR w="38100">
                      <a:solidFill>
                        <a:srgbClr val="D848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400">
                        <a:latin typeface="Times New Roman"/>
                        <a:cs typeface="Times New Roman"/>
                      </a:endParaRPr>
                    </a:p>
                  </a:txBody>
                  <a:tcPr marL="0" marR="0" marT="0" marB="0">
                    <a:lnL w="38100">
                      <a:solidFill>
                        <a:srgbClr val="D84800"/>
                      </a:solidFill>
                      <a:prstDash val="solid"/>
                    </a:lnL>
                    <a:lnR w="38100">
                      <a:solidFill>
                        <a:srgbClr val="D848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38100">
                      <a:solidFill>
                        <a:srgbClr val="D848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28599">
                <a:tc>
                  <a:txBody>
                    <a:bodyPr/>
                    <a:lstStyle/>
                    <a:p>
                      <a:pPr marL="5080" algn="ctr">
                        <a:lnSpc>
                          <a:spcPts val="2300"/>
                        </a:lnSpc>
                      </a:pPr>
                      <a:r>
                        <a:rPr sz="1500" b="1" dirty="0">
                          <a:latin typeface="Courier New"/>
                          <a:cs typeface="Courier New"/>
                        </a:rPr>
                        <a:t>0</a:t>
                      </a:r>
                      <a:endParaRPr sz="1500">
                        <a:latin typeface="Courier New"/>
                        <a:cs typeface="Courier New"/>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R="103505" algn="r">
                        <a:lnSpc>
                          <a:spcPts val="2300"/>
                        </a:lnSpc>
                      </a:pPr>
                      <a:r>
                        <a:rPr sz="1500" b="1" dirty="0">
                          <a:latin typeface="Courier New"/>
                          <a:cs typeface="Courier New"/>
                        </a:rPr>
                        <a:t>0</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5080" algn="ct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R="103505" algn="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38100">
                      <a:solidFill>
                        <a:srgbClr val="D848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5080" algn="ctr">
                        <a:lnSpc>
                          <a:spcPts val="2300"/>
                        </a:lnSpc>
                      </a:pPr>
                      <a:r>
                        <a:rPr sz="1500" b="1" dirty="0">
                          <a:latin typeface="Courier New"/>
                          <a:cs typeface="Courier New"/>
                        </a:rPr>
                        <a:t>0</a:t>
                      </a:r>
                      <a:endParaRPr sz="1500">
                        <a:latin typeface="Courier New"/>
                        <a:cs typeface="Courier New"/>
                      </a:endParaRPr>
                    </a:p>
                  </a:txBody>
                  <a:tcPr marL="0" marR="0" marT="0" marB="0">
                    <a:lnL w="38100">
                      <a:solidFill>
                        <a:srgbClr val="D848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R="103505" algn="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L="5080" algn="ctr">
                        <a:lnSpc>
                          <a:spcPts val="2300"/>
                        </a:lnSpc>
                      </a:pPr>
                      <a:r>
                        <a:rPr sz="1500" b="1" dirty="0">
                          <a:latin typeface="Courier New"/>
                          <a:cs typeface="Courier New"/>
                        </a:rPr>
                        <a:t>1</a:t>
                      </a:r>
                      <a:endParaRPr sz="1500">
                        <a:latin typeface="Courier New"/>
                        <a:cs typeface="Courier New"/>
                      </a:endParaRPr>
                    </a:p>
                  </a:txBody>
                  <a:tcPr marL="0" marR="0" marT="0" marB="0">
                    <a:lnL w="19050">
                      <a:solidFill>
                        <a:srgbClr val="000000"/>
                      </a:solidFill>
                      <a:prstDash val="solid"/>
                    </a:lnL>
                    <a:lnR w="38100">
                      <a:solidFill>
                        <a:srgbClr val="D84800"/>
                      </a:solidFill>
                      <a:prstDash val="solid"/>
                    </a:lnR>
                    <a:lnT w="12700">
                      <a:solidFill>
                        <a:srgbClr val="000000"/>
                      </a:solidFill>
                      <a:prstDash val="solid"/>
                    </a:lnT>
                    <a:lnB w="12700">
                      <a:solidFill>
                        <a:srgbClr val="000000"/>
                      </a:solidFill>
                      <a:prstDash val="solid"/>
                    </a:lnB>
                    <a:solidFill>
                      <a:srgbClr val="D1FCD2"/>
                    </a:solidFill>
                  </a:tcPr>
                </a:tc>
                <a:tc>
                  <a:txBody>
                    <a:bodyPr/>
                    <a:lstStyle/>
                    <a:p>
                      <a:pPr marR="103505" algn="r">
                        <a:lnSpc>
                          <a:spcPts val="2300"/>
                        </a:lnSpc>
                      </a:pPr>
                      <a:r>
                        <a:rPr sz="1500" b="1" dirty="0">
                          <a:latin typeface="Courier New"/>
                          <a:cs typeface="Courier New"/>
                        </a:rPr>
                        <a:t>1</a:t>
                      </a:r>
                      <a:endParaRPr sz="1500">
                        <a:latin typeface="Courier New"/>
                        <a:cs typeface="Courier New"/>
                      </a:endParaRPr>
                    </a:p>
                  </a:txBody>
                  <a:tcPr marL="0" marR="0" marT="0" marB="0">
                    <a:lnL w="38100">
                      <a:solidFill>
                        <a:srgbClr val="D848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1FCD2"/>
                    </a:solidFill>
                  </a:tcPr>
                </a:tc>
                <a:extLst>
                  <a:ext uri="{0D108BD9-81ED-4DB2-BD59-A6C34878D82A}">
                    <a16:rowId xmlns:a16="http://schemas.microsoft.com/office/drawing/2014/main" val="10003"/>
                  </a:ext>
                </a:extLst>
              </a:tr>
              <a:tr h="171450">
                <a:tc gridSpan="4">
                  <a:txBody>
                    <a:bodyPr/>
                    <a:lstStyle/>
                    <a:p>
                      <a:pPr>
                        <a:lnSpc>
                          <a:spcPct val="100000"/>
                        </a:lnSpc>
                      </a:pPr>
                      <a:endParaRPr sz="1000">
                        <a:latin typeface="Times New Roman"/>
                        <a:cs typeface="Times New Roman"/>
                      </a:endParaRPr>
                    </a:p>
                  </a:txBody>
                  <a:tcPr marL="0" marR="0" marT="0" marB="0">
                    <a:lnR w="38100">
                      <a:solidFill>
                        <a:srgbClr val="D848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000">
                        <a:latin typeface="Times New Roman"/>
                        <a:cs typeface="Times New Roman"/>
                      </a:endParaRPr>
                    </a:p>
                  </a:txBody>
                  <a:tcPr marL="0" marR="0" marT="0" marB="0">
                    <a:lnL w="38100">
                      <a:solidFill>
                        <a:srgbClr val="D84800"/>
                      </a:solidFill>
                      <a:prstDash val="solid"/>
                    </a:lnL>
                    <a:lnR w="38100">
                      <a:solidFill>
                        <a:srgbClr val="D848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0">
                        <a:latin typeface="Times New Roman"/>
                        <a:cs typeface="Times New Roman"/>
                      </a:endParaRPr>
                    </a:p>
                  </a:txBody>
                  <a:tcPr marL="0" marR="0" marT="0" marB="0">
                    <a:lnL w="38100">
                      <a:solidFill>
                        <a:srgbClr val="D84800"/>
                      </a:solidFill>
                      <a:prstDash val="solid"/>
                    </a:lnL>
                    <a:lnT w="12700">
                      <a:solidFill>
                        <a:srgbClr val="000000"/>
                      </a:solidFill>
                      <a:prstDash val="solid"/>
                    </a:lnT>
                  </a:tcPr>
                </a:tc>
                <a:extLst>
                  <a:ext uri="{0D108BD9-81ED-4DB2-BD59-A6C34878D82A}">
                    <a16:rowId xmlns:a16="http://schemas.microsoft.com/office/drawing/2014/main" val="10004"/>
                  </a:ext>
                </a:extLst>
              </a:tr>
            </a:tbl>
          </a:graphicData>
        </a:graphic>
      </p:graphicFrame>
      <p:sp>
        <p:nvSpPr>
          <p:cNvPr id="25" name="object 25"/>
          <p:cNvSpPr txBox="1"/>
          <p:nvPr/>
        </p:nvSpPr>
        <p:spPr>
          <a:xfrm>
            <a:off x="2125979" y="4596766"/>
            <a:ext cx="216218" cy="225062"/>
          </a:xfrm>
          <a:prstGeom prst="rect">
            <a:avLst/>
          </a:prstGeom>
        </p:spPr>
        <p:txBody>
          <a:bodyPr vert="horz" wrap="square" lIns="0" tIns="9525" rIns="0" bIns="0" rtlCol="0">
            <a:spAutoFit/>
          </a:bodyPr>
          <a:lstStyle/>
          <a:p>
            <a:pPr marL="28575">
              <a:spcBef>
                <a:spcPts val="75"/>
              </a:spcBef>
            </a:pPr>
            <a:r>
              <a:rPr sz="1400" spc="49" dirty="0">
                <a:solidFill>
                  <a:srgbClr val="FF0000"/>
                </a:solidFill>
                <a:latin typeface="Calibri"/>
                <a:cs typeface="Calibri"/>
              </a:rPr>
              <a:t>P</a:t>
            </a:r>
            <a:r>
              <a:rPr sz="1400" spc="73" baseline="-20833" dirty="0">
                <a:solidFill>
                  <a:srgbClr val="FF0000"/>
                </a:solidFill>
                <a:latin typeface="Calibri"/>
                <a:cs typeface="Calibri"/>
              </a:rPr>
              <a:t>1</a:t>
            </a:r>
            <a:endParaRPr sz="1400" baseline="-20833">
              <a:solidFill>
                <a:srgbClr val="FF0000"/>
              </a:solidFill>
              <a:latin typeface="Calibri"/>
              <a:cs typeface="Calibri"/>
            </a:endParaRPr>
          </a:p>
        </p:txBody>
      </p:sp>
      <p:sp>
        <p:nvSpPr>
          <p:cNvPr id="26" name="object 26"/>
          <p:cNvSpPr txBox="1"/>
          <p:nvPr/>
        </p:nvSpPr>
        <p:spPr>
          <a:xfrm>
            <a:off x="2125979" y="5053966"/>
            <a:ext cx="216218" cy="225062"/>
          </a:xfrm>
          <a:prstGeom prst="rect">
            <a:avLst/>
          </a:prstGeom>
        </p:spPr>
        <p:txBody>
          <a:bodyPr vert="horz" wrap="square" lIns="0" tIns="9525" rIns="0" bIns="0" rtlCol="0">
            <a:spAutoFit/>
          </a:bodyPr>
          <a:lstStyle/>
          <a:p>
            <a:pPr marL="28575">
              <a:spcBef>
                <a:spcPts val="75"/>
              </a:spcBef>
            </a:pPr>
            <a:r>
              <a:rPr sz="1400" spc="49" dirty="0">
                <a:solidFill>
                  <a:srgbClr val="FF0000"/>
                </a:solidFill>
                <a:latin typeface="Calibri"/>
                <a:cs typeface="Calibri"/>
              </a:rPr>
              <a:t>P</a:t>
            </a:r>
            <a:r>
              <a:rPr sz="1400" spc="73" baseline="-20833" dirty="0">
                <a:solidFill>
                  <a:srgbClr val="FF0000"/>
                </a:solidFill>
                <a:latin typeface="Calibri"/>
                <a:cs typeface="Calibri"/>
              </a:rPr>
              <a:t>2</a:t>
            </a:r>
            <a:endParaRPr sz="1400" baseline="-20833">
              <a:solidFill>
                <a:srgbClr val="FF0000"/>
              </a:solidFill>
              <a:latin typeface="Calibri"/>
              <a:cs typeface="Calibri"/>
            </a:endParaRPr>
          </a:p>
        </p:txBody>
      </p:sp>
      <p:sp>
        <p:nvSpPr>
          <p:cNvPr id="27" name="object 27"/>
          <p:cNvSpPr txBox="1"/>
          <p:nvPr/>
        </p:nvSpPr>
        <p:spPr>
          <a:xfrm>
            <a:off x="7550466" y="4596766"/>
            <a:ext cx="254318" cy="225062"/>
          </a:xfrm>
          <a:prstGeom prst="rect">
            <a:avLst/>
          </a:prstGeom>
        </p:spPr>
        <p:txBody>
          <a:bodyPr vert="horz" wrap="square" lIns="0" tIns="9525" rIns="0" bIns="0" rtlCol="0">
            <a:spAutoFit/>
          </a:bodyPr>
          <a:lstStyle/>
          <a:p>
            <a:pPr marL="28575">
              <a:spcBef>
                <a:spcPts val="75"/>
              </a:spcBef>
            </a:pPr>
            <a:r>
              <a:rPr sz="1400" spc="131" dirty="0">
                <a:solidFill>
                  <a:srgbClr val="FF0000"/>
                </a:solidFill>
                <a:latin typeface="Calibri"/>
                <a:cs typeface="Calibri"/>
              </a:rPr>
              <a:t>D</a:t>
            </a:r>
            <a:r>
              <a:rPr sz="1400" spc="197" baseline="-20833" dirty="0">
                <a:solidFill>
                  <a:srgbClr val="FF0000"/>
                </a:solidFill>
                <a:latin typeface="Calibri"/>
                <a:cs typeface="Calibri"/>
              </a:rPr>
              <a:t>1</a:t>
            </a:r>
            <a:endParaRPr sz="1400" baseline="-20833">
              <a:solidFill>
                <a:srgbClr val="FF0000"/>
              </a:solidFill>
              <a:latin typeface="Calibri"/>
              <a:cs typeface="Calibri"/>
            </a:endParaRPr>
          </a:p>
        </p:txBody>
      </p:sp>
      <p:sp>
        <p:nvSpPr>
          <p:cNvPr id="28" name="object 28"/>
          <p:cNvSpPr txBox="1"/>
          <p:nvPr/>
        </p:nvSpPr>
        <p:spPr>
          <a:xfrm>
            <a:off x="7550466" y="5053966"/>
            <a:ext cx="254318" cy="225062"/>
          </a:xfrm>
          <a:prstGeom prst="rect">
            <a:avLst/>
          </a:prstGeom>
        </p:spPr>
        <p:txBody>
          <a:bodyPr vert="horz" wrap="square" lIns="0" tIns="9525" rIns="0" bIns="0" rtlCol="0">
            <a:spAutoFit/>
          </a:bodyPr>
          <a:lstStyle/>
          <a:p>
            <a:pPr marL="28575">
              <a:spcBef>
                <a:spcPts val="75"/>
              </a:spcBef>
            </a:pPr>
            <a:r>
              <a:rPr sz="1400" spc="131" dirty="0">
                <a:solidFill>
                  <a:srgbClr val="FF0000"/>
                </a:solidFill>
                <a:latin typeface="Calibri"/>
                <a:cs typeface="Calibri"/>
              </a:rPr>
              <a:t>D</a:t>
            </a:r>
            <a:r>
              <a:rPr sz="1400" spc="197" baseline="-20833" dirty="0">
                <a:solidFill>
                  <a:srgbClr val="FF0000"/>
                </a:solidFill>
                <a:latin typeface="Calibri"/>
                <a:cs typeface="Calibri"/>
              </a:rPr>
              <a:t>2</a:t>
            </a:r>
            <a:endParaRPr sz="1400" baseline="-20833">
              <a:solidFill>
                <a:srgbClr val="FF0000"/>
              </a:solidFill>
              <a:latin typeface="Calibri"/>
              <a:cs typeface="Calibri"/>
            </a:endParaRPr>
          </a:p>
        </p:txBody>
      </p:sp>
      <p:sp>
        <p:nvSpPr>
          <p:cNvPr id="29" name="object 29"/>
          <p:cNvSpPr txBox="1"/>
          <p:nvPr/>
        </p:nvSpPr>
        <p:spPr>
          <a:xfrm>
            <a:off x="2239090" y="2311957"/>
            <a:ext cx="2561510" cy="225062"/>
          </a:xfrm>
          <a:prstGeom prst="rect">
            <a:avLst/>
          </a:prstGeom>
        </p:spPr>
        <p:txBody>
          <a:bodyPr vert="horz" wrap="square" lIns="0" tIns="9525" rIns="0" bIns="0" rtlCol="0">
            <a:spAutoFit/>
          </a:bodyPr>
          <a:lstStyle/>
          <a:p>
            <a:pPr marL="195739" indent="-186690">
              <a:spcBef>
                <a:spcPts val="75"/>
              </a:spcBef>
              <a:buClr>
                <a:srgbClr val="629DD1"/>
              </a:buClr>
              <a:buSzPct val="69444"/>
              <a:buFont typeface="Arial"/>
              <a:buChar char="■"/>
              <a:tabLst>
                <a:tab pos="195739" algn="l"/>
                <a:tab pos="196215" algn="l"/>
              </a:tabLst>
            </a:pPr>
            <a:r>
              <a:rPr sz="1400" spc="64" dirty="0">
                <a:solidFill>
                  <a:srgbClr val="FF0000"/>
                </a:solidFill>
                <a:latin typeface="Calibri"/>
                <a:cs typeface="Calibri"/>
              </a:rPr>
              <a:t>1 </a:t>
            </a:r>
            <a:r>
              <a:rPr sz="1400" spc="19" dirty="0">
                <a:solidFill>
                  <a:srgbClr val="FF0000"/>
                </a:solidFill>
                <a:latin typeface="Calibri"/>
                <a:cs typeface="Calibri"/>
              </a:rPr>
              <a:t>point</a:t>
            </a:r>
            <a:r>
              <a:rPr sz="1400" spc="30" dirty="0">
                <a:solidFill>
                  <a:srgbClr val="FF0000"/>
                </a:solidFill>
                <a:latin typeface="Calibri"/>
                <a:cs typeface="Calibri"/>
              </a:rPr>
              <a:t> </a:t>
            </a:r>
            <a:r>
              <a:rPr sz="1400" spc="19" dirty="0">
                <a:solidFill>
                  <a:srgbClr val="FF0000"/>
                </a:solidFill>
                <a:latin typeface="Calibri"/>
                <a:cs typeface="Calibri"/>
              </a:rPr>
              <a:t>cross-over</a:t>
            </a:r>
            <a:endParaRPr sz="1400" dirty="0">
              <a:solidFill>
                <a:srgbClr val="FF0000"/>
              </a:solidFill>
              <a:latin typeface="Calibri"/>
              <a:cs typeface="Calibri"/>
            </a:endParaRPr>
          </a:p>
        </p:txBody>
      </p:sp>
      <p:sp>
        <p:nvSpPr>
          <p:cNvPr id="30" name="object 30"/>
          <p:cNvSpPr txBox="1"/>
          <p:nvPr/>
        </p:nvSpPr>
        <p:spPr>
          <a:xfrm>
            <a:off x="2230756" y="4026457"/>
            <a:ext cx="2646044" cy="225062"/>
          </a:xfrm>
          <a:prstGeom prst="rect">
            <a:avLst/>
          </a:prstGeom>
        </p:spPr>
        <p:txBody>
          <a:bodyPr vert="horz" wrap="square" lIns="0" tIns="9525" rIns="0" bIns="0" rtlCol="0">
            <a:spAutoFit/>
          </a:bodyPr>
          <a:lstStyle/>
          <a:p>
            <a:pPr marL="195739" indent="-186690">
              <a:spcBef>
                <a:spcPts val="75"/>
              </a:spcBef>
              <a:buClr>
                <a:srgbClr val="629DD1"/>
              </a:buClr>
              <a:buSzPct val="69444"/>
              <a:buFont typeface="Arial"/>
              <a:buChar char="■"/>
              <a:tabLst>
                <a:tab pos="195739" algn="l"/>
                <a:tab pos="196215" algn="l"/>
              </a:tabLst>
            </a:pPr>
            <a:r>
              <a:rPr sz="1400" spc="23" dirty="0">
                <a:solidFill>
                  <a:srgbClr val="FF0000"/>
                </a:solidFill>
                <a:latin typeface="Calibri"/>
                <a:cs typeface="Calibri"/>
              </a:rPr>
              <a:t>2-points</a:t>
            </a:r>
            <a:r>
              <a:rPr sz="1400" spc="41" dirty="0">
                <a:solidFill>
                  <a:srgbClr val="FF0000"/>
                </a:solidFill>
                <a:latin typeface="Calibri"/>
                <a:cs typeface="Calibri"/>
              </a:rPr>
              <a:t> </a:t>
            </a:r>
            <a:r>
              <a:rPr sz="1400" spc="19" dirty="0">
                <a:solidFill>
                  <a:srgbClr val="FF0000"/>
                </a:solidFill>
                <a:latin typeface="Calibri"/>
                <a:cs typeface="Calibri"/>
              </a:rPr>
              <a:t>cross-over</a:t>
            </a:r>
            <a:endParaRPr sz="1400" dirty="0">
              <a:solidFill>
                <a:srgbClr val="FF0000"/>
              </a:solidFill>
              <a:latin typeface="Calibri"/>
              <a:cs typeface="Calibri"/>
            </a:endParaRPr>
          </a:p>
        </p:txBody>
      </p:sp>
      <p:sp>
        <p:nvSpPr>
          <p:cNvPr id="31" name="Rectangle 30"/>
          <p:cNvSpPr/>
          <p:nvPr/>
        </p:nvSpPr>
        <p:spPr>
          <a:xfrm>
            <a:off x="609600" y="1033901"/>
            <a:ext cx="6781800" cy="707886"/>
          </a:xfrm>
          <a:prstGeom prst="rect">
            <a:avLst/>
          </a:prstGeom>
        </p:spPr>
        <p:txBody>
          <a:bodyPr wrap="square">
            <a:spAutoFit/>
          </a:bodyPr>
          <a:lstStyle/>
          <a:p>
            <a:pPr algn="l"/>
            <a:r>
              <a:rPr lang="en-US" sz="2000" b="0" dirty="0">
                <a:solidFill>
                  <a:srgbClr val="FF0000"/>
                </a:solidFill>
              </a:rPr>
              <a:t>Random crossover point(s) </a:t>
            </a:r>
            <a:r>
              <a:rPr lang="en-US" sz="2000" b="0" dirty="0">
                <a:solidFill>
                  <a:schemeClr val="tx1"/>
                </a:solidFill>
              </a:rPr>
              <a:t>are selected and segments are swapped to get new off-springs</a:t>
            </a:r>
            <a:r>
              <a:rPr lang="en-US" b="0" dirty="0">
                <a:solidFill>
                  <a:srgbClr val="000000"/>
                </a:solidFill>
              </a:rPr>
              <a:t>.</a:t>
            </a:r>
            <a:endParaRPr lang="en-US" dirty="0"/>
          </a:p>
        </p:txBody>
      </p:sp>
      <p:pic>
        <p:nvPicPr>
          <p:cNvPr id="32" name="Picture 31"/>
          <p:cNvPicPr>
            <a:picLocks noChangeAspect="1"/>
          </p:cNvPicPr>
          <p:nvPr/>
        </p:nvPicPr>
        <p:blipFill>
          <a:blip r:embed="rId2"/>
          <a:stretch>
            <a:fillRect/>
          </a:stretch>
        </p:blipFill>
        <p:spPr>
          <a:xfrm>
            <a:off x="7239000" y="76200"/>
            <a:ext cx="1729037" cy="1364379"/>
          </a:xfrm>
          <a:prstGeom prst="rect">
            <a:avLst/>
          </a:prstGeom>
        </p:spPr>
      </p:pic>
    </p:spTree>
    <p:extLst>
      <p:ext uri="{BB962C8B-B14F-4D97-AF65-F5344CB8AC3E}">
        <p14:creationId xmlns:p14="http://schemas.microsoft.com/office/powerpoint/2010/main" val="297173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a:solidFill>
                  <a:srgbClr val="FF0000"/>
                </a:solidFill>
              </a:rPr>
              <a:t>Uniform Crossover</a:t>
            </a:r>
            <a:r>
              <a:rPr lang="en-US" sz="2000" dirty="0"/>
              <a:t>:  We treat each gene separately. </a:t>
            </a:r>
            <a:r>
              <a:rPr lang="en-US" sz="2000" dirty="0">
                <a:solidFill>
                  <a:srgbClr val="FF0000"/>
                </a:solidFill>
              </a:rPr>
              <a:t>We flip a coin for each gene </a:t>
            </a:r>
            <a:r>
              <a:rPr lang="en-US" sz="2000" dirty="0"/>
              <a:t>to decide </a:t>
            </a:r>
            <a:r>
              <a:rPr lang="en-US" sz="2000" dirty="0">
                <a:solidFill>
                  <a:srgbClr val="00B050"/>
                </a:solidFill>
              </a:rPr>
              <a:t>whether it’ll be swapped or not </a:t>
            </a:r>
            <a:r>
              <a:rPr lang="en-US" sz="2000" dirty="0"/>
              <a:t>in the off-springs based on heads-up or heads-down. </a:t>
            </a:r>
          </a:p>
        </p:txBody>
      </p:sp>
      <p:pic>
        <p:nvPicPr>
          <p:cNvPr id="5" name="Picture 4"/>
          <p:cNvPicPr>
            <a:picLocks noChangeAspect="1"/>
          </p:cNvPicPr>
          <p:nvPr/>
        </p:nvPicPr>
        <p:blipFill>
          <a:blip r:embed="rId2"/>
          <a:stretch>
            <a:fillRect/>
          </a:stretch>
        </p:blipFill>
        <p:spPr>
          <a:xfrm>
            <a:off x="1371600" y="3124200"/>
            <a:ext cx="6767512" cy="1198577"/>
          </a:xfrm>
          <a:prstGeom prst="rect">
            <a:avLst/>
          </a:prstGeom>
        </p:spPr>
      </p:pic>
      <p:sp>
        <p:nvSpPr>
          <p:cNvPr id="6" name="object 2"/>
          <p:cNvSpPr txBox="1">
            <a:spLocks/>
          </p:cNvSpPr>
          <p:nvPr/>
        </p:nvSpPr>
        <p:spPr bwMode="auto">
          <a:xfrm>
            <a:off x="609600" y="248149"/>
            <a:ext cx="7924800" cy="440505"/>
          </a:xfrm>
          <a:prstGeom prst="rect">
            <a:avLst/>
          </a:prstGeom>
          <a:noFill/>
          <a:ln w="9525">
            <a:noFill/>
            <a:miter lim="800000"/>
            <a:headEnd/>
            <a:tailEnd/>
          </a:ln>
        </p:spPr>
        <p:txBody>
          <a:bodyPr vert="horz" wrap="square" lIns="0" tIns="9525" rIns="0" bIns="0" numCol="1" rtlCol="0" anchor="ctr" anchorCtr="0" compatLnSpc="1">
            <a:prstTxWarp prst="textNoShape">
              <a:avLst/>
            </a:prstTxWarp>
            <a:spAutoFit/>
          </a:bodyPr>
          <a:lstStyle>
            <a:lvl1pPr algn="l" rtl="0" eaLnBrk="1" fontAlgn="base" hangingPunct="1">
              <a:spcBef>
                <a:spcPct val="0"/>
              </a:spcBef>
              <a:spcAft>
                <a:spcPct val="0"/>
              </a:spcAft>
              <a:defRPr sz="3400">
                <a:solidFill>
                  <a:schemeClr val="tx2"/>
                </a:solidFill>
                <a:latin typeface="+mj-lt"/>
                <a:ea typeface="+mj-ea"/>
                <a:cs typeface="+mj-cs"/>
              </a:defRPr>
            </a:lvl1pPr>
            <a:lvl2pPr algn="l" rtl="0" eaLnBrk="1" fontAlgn="base" hangingPunct="1">
              <a:spcBef>
                <a:spcPct val="0"/>
              </a:spcBef>
              <a:spcAft>
                <a:spcPct val="0"/>
              </a:spcAft>
              <a:defRPr sz="3400">
                <a:solidFill>
                  <a:schemeClr val="tx2"/>
                </a:solidFill>
                <a:latin typeface="Arial" charset="0"/>
              </a:defRPr>
            </a:lvl2pPr>
            <a:lvl3pPr algn="l" rtl="0" eaLnBrk="1" fontAlgn="base" hangingPunct="1">
              <a:spcBef>
                <a:spcPct val="0"/>
              </a:spcBef>
              <a:spcAft>
                <a:spcPct val="0"/>
              </a:spcAft>
              <a:defRPr sz="3400">
                <a:solidFill>
                  <a:schemeClr val="tx2"/>
                </a:solidFill>
                <a:latin typeface="Arial" charset="0"/>
              </a:defRPr>
            </a:lvl3pPr>
            <a:lvl4pPr algn="l" rtl="0" eaLnBrk="1" fontAlgn="base" hangingPunct="1">
              <a:spcBef>
                <a:spcPct val="0"/>
              </a:spcBef>
              <a:spcAft>
                <a:spcPct val="0"/>
              </a:spcAft>
              <a:defRPr sz="3400">
                <a:solidFill>
                  <a:schemeClr val="tx2"/>
                </a:solidFill>
                <a:latin typeface="Arial" charset="0"/>
              </a:defRPr>
            </a:lvl4pPr>
            <a:lvl5pPr algn="l" rtl="0" eaLnBrk="1" fontAlgn="base" hangingPunct="1">
              <a:spcBef>
                <a:spcPct val="0"/>
              </a:spcBef>
              <a:spcAft>
                <a:spcPct val="0"/>
              </a:spcAft>
              <a:defRPr sz="3400">
                <a:solidFill>
                  <a:schemeClr val="tx2"/>
                </a:solidFill>
                <a:latin typeface="Arial" charset="0"/>
              </a:defRPr>
            </a:lvl5pPr>
            <a:lvl6pPr marL="457200" algn="l" rtl="0" eaLnBrk="1" fontAlgn="base" hangingPunct="1">
              <a:spcBef>
                <a:spcPct val="0"/>
              </a:spcBef>
              <a:spcAft>
                <a:spcPct val="0"/>
              </a:spcAft>
              <a:defRPr sz="3400">
                <a:solidFill>
                  <a:schemeClr val="tx2"/>
                </a:solidFill>
                <a:latin typeface="Arial" charset="0"/>
              </a:defRPr>
            </a:lvl6pPr>
            <a:lvl7pPr marL="914400" algn="l" rtl="0" eaLnBrk="1" fontAlgn="base" hangingPunct="1">
              <a:spcBef>
                <a:spcPct val="0"/>
              </a:spcBef>
              <a:spcAft>
                <a:spcPct val="0"/>
              </a:spcAft>
              <a:defRPr sz="3400">
                <a:solidFill>
                  <a:schemeClr val="tx2"/>
                </a:solidFill>
                <a:latin typeface="Arial" charset="0"/>
              </a:defRPr>
            </a:lvl7pPr>
            <a:lvl8pPr marL="1371600" algn="l" rtl="0" eaLnBrk="1" fontAlgn="base" hangingPunct="1">
              <a:spcBef>
                <a:spcPct val="0"/>
              </a:spcBef>
              <a:spcAft>
                <a:spcPct val="0"/>
              </a:spcAft>
              <a:defRPr sz="3400">
                <a:solidFill>
                  <a:schemeClr val="tx2"/>
                </a:solidFill>
                <a:latin typeface="Arial" charset="0"/>
              </a:defRPr>
            </a:lvl8pPr>
            <a:lvl9pPr marL="1828800" algn="l" rtl="0" eaLnBrk="1" fontAlgn="base" hangingPunct="1">
              <a:spcBef>
                <a:spcPct val="0"/>
              </a:spcBef>
              <a:spcAft>
                <a:spcPct val="0"/>
              </a:spcAft>
              <a:defRPr sz="3400">
                <a:solidFill>
                  <a:schemeClr val="tx2"/>
                </a:solidFill>
                <a:latin typeface="Arial" charset="0"/>
              </a:defRPr>
            </a:lvl9pPr>
          </a:lstStyle>
          <a:p>
            <a:pPr marL="9525">
              <a:spcBef>
                <a:spcPts val="75"/>
              </a:spcBef>
            </a:pPr>
            <a:r>
              <a:rPr lang="en-US" sz="2800" b="0" kern="0"/>
              <a:t> Crossover (exploitation)</a:t>
            </a:r>
            <a:endParaRPr lang="en-US" sz="2800" b="0" kern="0" dirty="0"/>
          </a:p>
        </p:txBody>
      </p:sp>
    </p:spTree>
    <p:extLst>
      <p:ext uri="{BB962C8B-B14F-4D97-AF65-F5344CB8AC3E}">
        <p14:creationId xmlns:p14="http://schemas.microsoft.com/office/powerpoint/2010/main" val="3834559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Arithmetic Recombination Crossover </a:t>
            </a:r>
          </a:p>
        </p:txBody>
      </p:sp>
      <p:sp>
        <p:nvSpPr>
          <p:cNvPr id="3" name="Content Placeholder 2"/>
          <p:cNvSpPr>
            <a:spLocks noGrp="1"/>
          </p:cNvSpPr>
          <p:nvPr>
            <p:ph idx="1"/>
          </p:nvPr>
        </p:nvSpPr>
        <p:spPr>
          <a:xfrm>
            <a:off x="685800" y="914400"/>
            <a:ext cx="8153400" cy="5257800"/>
          </a:xfrm>
        </p:spPr>
        <p:txBody>
          <a:bodyPr/>
          <a:lstStyle/>
          <a:p>
            <a:r>
              <a:rPr lang="en-US" sz="2400" dirty="0"/>
              <a:t>This is commonly for </a:t>
            </a:r>
            <a:r>
              <a:rPr lang="en-US" sz="2400" dirty="0">
                <a:solidFill>
                  <a:srgbClr val="FF0000"/>
                </a:solidFill>
              </a:rPr>
              <a:t>integer/real representations </a:t>
            </a:r>
            <a:r>
              <a:rPr lang="en-US" sz="2400" dirty="0"/>
              <a:t>by taking the weighted average of the two parents :</a:t>
            </a:r>
          </a:p>
          <a:p>
            <a:pPr lvl="1"/>
            <a:r>
              <a:rPr lang="en-US" sz="2400" dirty="0"/>
              <a:t>Child1 = α.x + (1-α).y</a:t>
            </a:r>
          </a:p>
          <a:p>
            <a:pPr lvl="1"/>
            <a:r>
              <a:rPr lang="en-US" sz="2400" dirty="0"/>
              <a:t>Child2 = α.y + (1-α).x</a:t>
            </a:r>
          </a:p>
          <a:p>
            <a:r>
              <a:rPr lang="en-US" sz="2400" dirty="0"/>
              <a:t>Obviously, if α = 0.5, then both the children will be identical.</a:t>
            </a:r>
          </a:p>
          <a:p>
            <a:endParaRPr lang="en-US" dirty="0"/>
          </a:p>
        </p:txBody>
      </p:sp>
      <p:pic>
        <p:nvPicPr>
          <p:cNvPr id="4" name="Picture 3"/>
          <p:cNvPicPr>
            <a:picLocks noChangeAspect="1"/>
          </p:cNvPicPr>
          <p:nvPr/>
        </p:nvPicPr>
        <p:blipFill>
          <a:blip r:embed="rId2"/>
          <a:stretch>
            <a:fillRect/>
          </a:stretch>
        </p:blipFill>
        <p:spPr>
          <a:xfrm>
            <a:off x="723547" y="4114800"/>
            <a:ext cx="7737488" cy="1189932"/>
          </a:xfrm>
          <a:prstGeom prst="rect">
            <a:avLst/>
          </a:prstGeom>
        </p:spPr>
      </p:pic>
    </p:spTree>
    <p:extLst>
      <p:ext uri="{BB962C8B-B14F-4D97-AF65-F5344CB8AC3E}">
        <p14:creationId xmlns:p14="http://schemas.microsoft.com/office/powerpoint/2010/main" val="36185373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Mutation (exploration)</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Bit Flip Mutation</a:t>
            </a:r>
          </a:p>
          <a:p>
            <a:pPr marL="857250" lvl="1" indent="-457200">
              <a:buFont typeface="Arial" panose="020B0604020202020204" pitchFamily="34" charset="0"/>
              <a:buChar char="•"/>
            </a:pPr>
            <a:r>
              <a:rPr lang="en-US" dirty="0">
                <a:solidFill>
                  <a:srgbClr val="FF0000"/>
                </a:solidFill>
              </a:rPr>
              <a:t>select one or more random bits and flip them</a:t>
            </a:r>
            <a:r>
              <a:rPr lang="en-US" dirty="0"/>
              <a:t>. This is used for </a:t>
            </a:r>
            <a:r>
              <a:rPr lang="en-US" dirty="0">
                <a:solidFill>
                  <a:srgbClr val="0070C0"/>
                </a:solidFill>
              </a:rPr>
              <a:t>binary encoded GAs</a:t>
            </a:r>
            <a:r>
              <a:rPr lang="en-US" dirty="0"/>
              <a: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Swap Mutation</a:t>
            </a:r>
          </a:p>
          <a:p>
            <a:pPr marL="857250" lvl="1" indent="-457200">
              <a:buFont typeface="Arial" panose="020B0604020202020204" pitchFamily="34" charset="0"/>
              <a:buChar char="•"/>
            </a:pPr>
            <a:r>
              <a:rPr lang="en-US" dirty="0">
                <a:solidFill>
                  <a:srgbClr val="FF0000"/>
                </a:solidFill>
              </a:rPr>
              <a:t>select two random positions </a:t>
            </a:r>
            <a:r>
              <a:rPr lang="en-US" dirty="0"/>
              <a:t>on the chromosome, and interchange the values</a:t>
            </a:r>
          </a:p>
        </p:txBody>
      </p:sp>
      <p:pic>
        <p:nvPicPr>
          <p:cNvPr id="4" name="Picture 3"/>
          <p:cNvPicPr>
            <a:picLocks noChangeAspect="1"/>
          </p:cNvPicPr>
          <p:nvPr/>
        </p:nvPicPr>
        <p:blipFill>
          <a:blip r:embed="rId2"/>
          <a:stretch>
            <a:fillRect/>
          </a:stretch>
        </p:blipFill>
        <p:spPr>
          <a:xfrm>
            <a:off x="1600200" y="2895600"/>
            <a:ext cx="6210300" cy="556583"/>
          </a:xfrm>
          <a:prstGeom prst="rect">
            <a:avLst/>
          </a:prstGeom>
        </p:spPr>
      </p:pic>
      <p:pic>
        <p:nvPicPr>
          <p:cNvPr id="5" name="Picture 4"/>
          <p:cNvPicPr>
            <a:picLocks noChangeAspect="1"/>
          </p:cNvPicPr>
          <p:nvPr/>
        </p:nvPicPr>
        <p:blipFill>
          <a:blip r:embed="rId3"/>
          <a:stretch>
            <a:fillRect/>
          </a:stretch>
        </p:blipFill>
        <p:spPr>
          <a:xfrm>
            <a:off x="1369961" y="5181600"/>
            <a:ext cx="7115175" cy="748966"/>
          </a:xfrm>
          <a:prstGeom prst="rect">
            <a:avLst/>
          </a:prstGeom>
        </p:spPr>
      </p:pic>
      <p:pic>
        <p:nvPicPr>
          <p:cNvPr id="6" name="Picture 5"/>
          <p:cNvPicPr>
            <a:picLocks noChangeAspect="1"/>
          </p:cNvPicPr>
          <p:nvPr/>
        </p:nvPicPr>
        <p:blipFill>
          <a:blip r:embed="rId4"/>
          <a:stretch>
            <a:fillRect/>
          </a:stretch>
        </p:blipFill>
        <p:spPr>
          <a:xfrm>
            <a:off x="7239000" y="76200"/>
            <a:ext cx="1729037" cy="1364379"/>
          </a:xfrm>
          <a:prstGeom prst="rect">
            <a:avLst/>
          </a:prstGeom>
        </p:spPr>
      </p:pic>
    </p:spTree>
    <p:extLst>
      <p:ext uri="{BB962C8B-B14F-4D97-AF65-F5344CB8AC3E}">
        <p14:creationId xmlns:p14="http://schemas.microsoft.com/office/powerpoint/2010/main" val="16973050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Mutation</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Scramble Mutation</a:t>
            </a:r>
          </a:p>
          <a:p>
            <a:pPr lvl="1"/>
            <a:r>
              <a:rPr lang="en-US" dirty="0"/>
              <a:t>a subset of genes is chosen and their values are shuffled randomly.</a:t>
            </a:r>
          </a:p>
          <a:p>
            <a:endParaRPr lang="en-US" dirty="0"/>
          </a:p>
        </p:txBody>
      </p:sp>
      <p:pic>
        <p:nvPicPr>
          <p:cNvPr id="4" name="Picture 3"/>
          <p:cNvPicPr>
            <a:picLocks noChangeAspect="1"/>
          </p:cNvPicPr>
          <p:nvPr/>
        </p:nvPicPr>
        <p:blipFill>
          <a:blip r:embed="rId2"/>
          <a:stretch>
            <a:fillRect/>
          </a:stretch>
        </p:blipFill>
        <p:spPr>
          <a:xfrm>
            <a:off x="1371600" y="2590800"/>
            <a:ext cx="6881812" cy="733703"/>
          </a:xfrm>
          <a:prstGeom prst="rect">
            <a:avLst/>
          </a:prstGeom>
        </p:spPr>
      </p:pic>
    </p:spTree>
    <p:extLst>
      <p:ext uri="{BB962C8B-B14F-4D97-AF65-F5344CB8AC3E}">
        <p14:creationId xmlns:p14="http://schemas.microsoft.com/office/powerpoint/2010/main" val="13128187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Survivor Selection</a:t>
            </a:r>
          </a:p>
        </p:txBody>
      </p:sp>
      <p:sp>
        <p:nvSpPr>
          <p:cNvPr id="3" name="Content Placeholder 2"/>
          <p:cNvSpPr>
            <a:spLocks noGrp="1"/>
          </p:cNvSpPr>
          <p:nvPr>
            <p:ph idx="1"/>
          </p:nvPr>
        </p:nvSpPr>
        <p:spPr>
          <a:xfrm>
            <a:off x="685800" y="914400"/>
            <a:ext cx="6629400" cy="5257800"/>
          </a:xfrm>
        </p:spPr>
        <p:txBody>
          <a:bodyPr/>
          <a:lstStyle/>
          <a:p>
            <a:pPr>
              <a:buFont typeface="Arial" panose="020B0604020202020204" pitchFamily="34" charset="0"/>
              <a:buChar char="•"/>
            </a:pPr>
            <a:r>
              <a:rPr lang="en-US" sz="2000" b="1" dirty="0">
                <a:solidFill>
                  <a:srgbClr val="FF0000"/>
                </a:solidFill>
              </a:rPr>
              <a:t>Steady State GA vs Generational GA</a:t>
            </a:r>
            <a:endParaRPr lang="en-US" sz="2000" dirty="0"/>
          </a:p>
          <a:p>
            <a:pPr>
              <a:buFont typeface="Arial" panose="020B0604020202020204" pitchFamily="34" charset="0"/>
              <a:buChar char="•"/>
            </a:pPr>
            <a:r>
              <a:rPr lang="en-US" sz="2000" dirty="0"/>
              <a:t>Determines which </a:t>
            </a:r>
            <a:r>
              <a:rPr lang="en-US" sz="2000" dirty="0">
                <a:solidFill>
                  <a:srgbClr val="00B050"/>
                </a:solidFill>
              </a:rPr>
              <a:t>individuals are to be kicked out </a:t>
            </a:r>
            <a:r>
              <a:rPr lang="en-US" sz="2000" dirty="0"/>
              <a:t>from the next generation. </a:t>
            </a:r>
          </a:p>
          <a:p>
            <a:pPr>
              <a:buFont typeface="Arial" panose="020B0604020202020204" pitchFamily="34" charset="0"/>
              <a:buChar char="•"/>
            </a:pPr>
            <a:r>
              <a:rPr lang="en-US" sz="2000" dirty="0"/>
              <a:t>The idea here is to ensure that </a:t>
            </a:r>
            <a:r>
              <a:rPr lang="en-US" sz="2000" dirty="0">
                <a:solidFill>
                  <a:srgbClr val="FF0000"/>
                </a:solidFill>
              </a:rPr>
              <a:t>the fitter individuals are not kicked out</a:t>
            </a:r>
            <a:r>
              <a:rPr lang="en-US" sz="2000" dirty="0"/>
              <a:t>, while at the same time </a:t>
            </a:r>
            <a:r>
              <a:rPr lang="en-US" sz="2000" dirty="0">
                <a:solidFill>
                  <a:srgbClr val="FF0000"/>
                </a:solidFill>
              </a:rPr>
              <a:t>diversity should be maintained</a:t>
            </a:r>
            <a:r>
              <a:rPr lang="en-US" sz="2000" dirty="0"/>
              <a:t> in the population</a:t>
            </a:r>
          </a:p>
          <a:p>
            <a:pPr marL="857250" lvl="1" indent="-457200">
              <a:buFont typeface="Arial" panose="020B0604020202020204" pitchFamily="34" charset="0"/>
              <a:buChar char="•"/>
            </a:pPr>
            <a:r>
              <a:rPr lang="en-US" sz="1800" dirty="0"/>
              <a:t>Age Based Selection</a:t>
            </a:r>
          </a:p>
          <a:p>
            <a:pPr marL="857250" lvl="1" indent="-457200">
              <a:buFont typeface="Arial" panose="020B0604020202020204" pitchFamily="34" charset="0"/>
              <a:buChar char="•"/>
            </a:pPr>
            <a:r>
              <a:rPr lang="en-US" sz="1800" dirty="0"/>
              <a:t>Fitness Based Selection</a:t>
            </a:r>
          </a:p>
        </p:txBody>
      </p:sp>
      <p:pic>
        <p:nvPicPr>
          <p:cNvPr id="4" name="Picture 3"/>
          <p:cNvPicPr>
            <a:picLocks noChangeAspect="1"/>
          </p:cNvPicPr>
          <p:nvPr/>
        </p:nvPicPr>
        <p:blipFill>
          <a:blip r:embed="rId2"/>
          <a:stretch>
            <a:fillRect/>
          </a:stretch>
        </p:blipFill>
        <p:spPr>
          <a:xfrm>
            <a:off x="7239000" y="76200"/>
            <a:ext cx="1729037" cy="1364379"/>
          </a:xfrm>
          <a:prstGeom prst="rect">
            <a:avLst/>
          </a:prstGeom>
        </p:spPr>
      </p:pic>
    </p:spTree>
    <p:extLst>
      <p:ext uri="{BB962C8B-B14F-4D97-AF65-F5344CB8AC3E}">
        <p14:creationId xmlns:p14="http://schemas.microsoft.com/office/powerpoint/2010/main" val="5248677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Based Selection</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000" dirty="0"/>
              <a:t>Each individual is allowed in the population for a finite generation. After that, it is kicked out of the population no matter how good its fitness is.</a:t>
            </a:r>
          </a:p>
          <a:p>
            <a:pPr>
              <a:buFont typeface="Arial" panose="020B0604020202020204" pitchFamily="34" charset="0"/>
              <a:buChar char="•"/>
            </a:pPr>
            <a:r>
              <a:rPr lang="en-US" sz="2000" dirty="0"/>
              <a:t>No fitness used</a:t>
            </a:r>
          </a:p>
        </p:txBody>
      </p:sp>
      <p:pic>
        <p:nvPicPr>
          <p:cNvPr id="4" name="Picture 3"/>
          <p:cNvPicPr>
            <a:picLocks noChangeAspect="1"/>
          </p:cNvPicPr>
          <p:nvPr/>
        </p:nvPicPr>
        <p:blipFill>
          <a:blip r:embed="rId2"/>
          <a:stretch>
            <a:fillRect/>
          </a:stretch>
        </p:blipFill>
        <p:spPr>
          <a:xfrm>
            <a:off x="914400" y="2667000"/>
            <a:ext cx="7172988" cy="3629566"/>
          </a:xfrm>
          <a:prstGeom prst="rect">
            <a:avLst/>
          </a:prstGeom>
        </p:spPr>
      </p:pic>
    </p:spTree>
    <p:extLst>
      <p:ext uri="{BB962C8B-B14F-4D97-AF65-F5344CB8AC3E}">
        <p14:creationId xmlns:p14="http://schemas.microsoft.com/office/powerpoint/2010/main" val="105536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problems by search</a:t>
            </a:r>
          </a:p>
        </p:txBody>
      </p:sp>
      <p:pic>
        <p:nvPicPr>
          <p:cNvPr id="7" name="Content Placeholder 6"/>
          <p:cNvPicPr>
            <a:picLocks noGrp="1" noChangeAspect="1"/>
          </p:cNvPicPr>
          <p:nvPr>
            <p:ph idx="1"/>
          </p:nvPr>
        </p:nvPicPr>
        <p:blipFill>
          <a:blip r:embed="rId2"/>
          <a:stretch>
            <a:fillRect/>
          </a:stretch>
        </p:blipFill>
        <p:spPr>
          <a:xfrm>
            <a:off x="685800" y="1447800"/>
            <a:ext cx="7772400" cy="3810000"/>
          </a:xfrm>
          <a:prstGeom prst="rect">
            <a:avLst/>
          </a:prstGeom>
        </p:spPr>
      </p:pic>
    </p:spTree>
    <p:extLst>
      <p:ext uri="{BB962C8B-B14F-4D97-AF65-F5344CB8AC3E}">
        <p14:creationId xmlns:p14="http://schemas.microsoft.com/office/powerpoint/2010/main" val="2090377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6" name="Oval 5"/>
          <p:cNvSpPr/>
          <p:nvPr/>
        </p:nvSpPr>
        <p:spPr>
          <a:xfrm>
            <a:off x="3733800" y="30480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81400" y="4267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91000" y="4648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800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05400" y="3886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334000" y="4724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096000" y="3886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638800" y="3200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514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667000" y="3733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43200" y="4724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43400" y="5486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267200" y="22860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733800" y="2057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endCxn id="6" idx="5"/>
          </p:cNvCxnSpPr>
          <p:nvPr/>
        </p:nvCxnSpPr>
        <p:spPr>
          <a:xfrm flipH="1" flipV="1">
            <a:off x="3928922" y="3243122"/>
            <a:ext cx="4479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7"/>
            <a:endCxn id="20" idx="4"/>
          </p:cNvCxnSpPr>
          <p:nvPr/>
        </p:nvCxnSpPr>
        <p:spPr>
          <a:xfrm flipV="1">
            <a:off x="3928922" y="2514600"/>
            <a:ext cx="452578" cy="566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3"/>
          </p:cNvCxnSpPr>
          <p:nvPr/>
        </p:nvCxnSpPr>
        <p:spPr>
          <a:xfrm flipV="1">
            <a:off x="4538522" y="3166922"/>
            <a:ext cx="295556"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7" idx="7"/>
          </p:cNvCxnSpPr>
          <p:nvPr/>
        </p:nvCxnSpPr>
        <p:spPr>
          <a:xfrm flipH="1">
            <a:off x="3776522" y="3852722"/>
            <a:ext cx="6003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0"/>
          </p:cNvCxnSpPr>
          <p:nvPr/>
        </p:nvCxnSpPr>
        <p:spPr>
          <a:xfrm flipH="1">
            <a:off x="4305300" y="3886200"/>
            <a:ext cx="152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1"/>
          </p:cNvCxnSpPr>
          <p:nvPr/>
        </p:nvCxnSpPr>
        <p:spPr>
          <a:xfrm>
            <a:off x="4572000" y="3771900"/>
            <a:ext cx="566878" cy="147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8" idx="4"/>
            <a:endCxn id="17" idx="1"/>
          </p:cNvCxnSpPr>
          <p:nvPr/>
        </p:nvCxnSpPr>
        <p:spPr>
          <a:xfrm>
            <a:off x="4305300" y="4876800"/>
            <a:ext cx="715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4"/>
            <a:endCxn id="11" idx="1"/>
          </p:cNvCxnSpPr>
          <p:nvPr/>
        </p:nvCxnSpPr>
        <p:spPr>
          <a:xfrm>
            <a:off x="5219700" y="4114800"/>
            <a:ext cx="1477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0" idx="0"/>
            <a:endCxn id="13" idx="3"/>
          </p:cNvCxnSpPr>
          <p:nvPr/>
        </p:nvCxnSpPr>
        <p:spPr>
          <a:xfrm flipV="1">
            <a:off x="5219700" y="3395522"/>
            <a:ext cx="452578" cy="490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0" idx="6"/>
            <a:endCxn id="12" idx="2"/>
          </p:cNvCxnSpPr>
          <p:nvPr/>
        </p:nvCxnSpPr>
        <p:spPr>
          <a:xfrm>
            <a:off x="5334000" y="40005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0"/>
            <a:endCxn id="21" idx="4"/>
          </p:cNvCxnSpPr>
          <p:nvPr/>
        </p:nvCxnSpPr>
        <p:spPr>
          <a:xfrm flipV="1">
            <a:off x="3848100" y="2286000"/>
            <a:ext cx="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2"/>
            <a:endCxn id="14" idx="6"/>
          </p:cNvCxnSpPr>
          <p:nvPr/>
        </p:nvCxnSpPr>
        <p:spPr>
          <a:xfrm flipH="1" flipV="1">
            <a:off x="2743200" y="3086100"/>
            <a:ext cx="990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6" idx="3"/>
            <a:endCxn id="15" idx="6"/>
          </p:cNvCxnSpPr>
          <p:nvPr/>
        </p:nvCxnSpPr>
        <p:spPr>
          <a:xfrm flipH="1">
            <a:off x="2895600" y="3243122"/>
            <a:ext cx="871678" cy="604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7" idx="3"/>
            <a:endCxn id="16" idx="7"/>
          </p:cNvCxnSpPr>
          <p:nvPr/>
        </p:nvCxnSpPr>
        <p:spPr>
          <a:xfrm flipH="1">
            <a:off x="2938322" y="4462322"/>
            <a:ext cx="676556" cy="295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2629756" y="2157806"/>
            <a:ext cx="3613879" cy="3448360"/>
          </a:xfrm>
          <a:custGeom>
            <a:avLst/>
            <a:gdLst>
              <a:gd name="connsiteX0" fmla="*/ 64954 w 1510638"/>
              <a:gd name="connsiteY0" fmla="*/ 196546 h 1597234"/>
              <a:gd name="connsiteX1" fmla="*/ 1149070 w 1510638"/>
              <a:gd name="connsiteY1" fmla="*/ 1590344 h 1597234"/>
              <a:gd name="connsiteX2" fmla="*/ 1510442 w 1510638"/>
              <a:gd name="connsiteY2" fmla="*/ 702443 h 1597234"/>
              <a:gd name="connsiteX3" fmla="*/ 1180045 w 1510638"/>
              <a:gd name="connsiteY3" fmla="*/ 31356 h 1597234"/>
              <a:gd name="connsiteX4" fmla="*/ 75279 w 1510638"/>
              <a:gd name="connsiteY4" fmla="*/ 124275 h 1597234"/>
              <a:gd name="connsiteX5" fmla="*/ 95929 w 1510638"/>
              <a:gd name="connsiteY5" fmla="*/ 248168 h 1597234"/>
              <a:gd name="connsiteX0" fmla="*/ 131766 w 1643766"/>
              <a:gd name="connsiteY0" fmla="*/ 196546 h 1321409"/>
              <a:gd name="connsiteX1" fmla="*/ 49167 w 1643766"/>
              <a:gd name="connsiteY1" fmla="*/ 1311584 h 1321409"/>
              <a:gd name="connsiteX2" fmla="*/ 1577254 w 1643766"/>
              <a:gd name="connsiteY2" fmla="*/ 702443 h 1321409"/>
              <a:gd name="connsiteX3" fmla="*/ 1246857 w 1643766"/>
              <a:gd name="connsiteY3" fmla="*/ 31356 h 1321409"/>
              <a:gd name="connsiteX4" fmla="*/ 142091 w 1643766"/>
              <a:gd name="connsiteY4" fmla="*/ 124275 h 1321409"/>
              <a:gd name="connsiteX5" fmla="*/ 162741 w 1643766"/>
              <a:gd name="connsiteY5" fmla="*/ 248168 h 1321409"/>
              <a:gd name="connsiteX0" fmla="*/ 167794 w 1679794"/>
              <a:gd name="connsiteY0" fmla="*/ 210329 h 1335192"/>
              <a:gd name="connsiteX1" fmla="*/ 85195 w 1679794"/>
              <a:gd name="connsiteY1" fmla="*/ 1325367 h 1335192"/>
              <a:gd name="connsiteX2" fmla="*/ 1613282 w 1679794"/>
              <a:gd name="connsiteY2" fmla="*/ 716226 h 1335192"/>
              <a:gd name="connsiteX3" fmla="*/ 1282885 w 1679794"/>
              <a:gd name="connsiteY3" fmla="*/ 45139 h 1335192"/>
              <a:gd name="connsiteX4" fmla="*/ 178119 w 1679794"/>
              <a:gd name="connsiteY4" fmla="*/ 138058 h 1335192"/>
              <a:gd name="connsiteX5" fmla="*/ 2596 w 1679794"/>
              <a:gd name="connsiteY5" fmla="*/ 757524 h 1335192"/>
              <a:gd name="connsiteX0" fmla="*/ 232147 w 1744147"/>
              <a:gd name="connsiteY0" fmla="*/ 210329 h 1325659"/>
              <a:gd name="connsiteX1" fmla="*/ 66949 w 1744147"/>
              <a:gd name="connsiteY1" fmla="*/ 788498 h 1325659"/>
              <a:gd name="connsiteX2" fmla="*/ 149548 w 1744147"/>
              <a:gd name="connsiteY2" fmla="*/ 1325367 h 1325659"/>
              <a:gd name="connsiteX3" fmla="*/ 1677635 w 1744147"/>
              <a:gd name="connsiteY3" fmla="*/ 716226 h 1325659"/>
              <a:gd name="connsiteX4" fmla="*/ 1347238 w 1744147"/>
              <a:gd name="connsiteY4" fmla="*/ 45139 h 1325659"/>
              <a:gd name="connsiteX5" fmla="*/ 242472 w 1744147"/>
              <a:gd name="connsiteY5" fmla="*/ 138058 h 1325659"/>
              <a:gd name="connsiteX6" fmla="*/ 66949 w 1744147"/>
              <a:gd name="connsiteY6" fmla="*/ 757524 h 1325659"/>
              <a:gd name="connsiteX0" fmla="*/ 167795 w 1638455"/>
              <a:gd name="connsiteY0" fmla="*/ 210329 h 1759128"/>
              <a:gd name="connsiteX1" fmla="*/ 2597 w 1638455"/>
              <a:gd name="connsiteY1" fmla="*/ 788498 h 1759128"/>
              <a:gd name="connsiteX2" fmla="*/ 715016 w 1638455"/>
              <a:gd name="connsiteY2" fmla="*/ 1758993 h 1759128"/>
              <a:gd name="connsiteX3" fmla="*/ 1613283 w 1638455"/>
              <a:gd name="connsiteY3" fmla="*/ 716226 h 1759128"/>
              <a:gd name="connsiteX4" fmla="*/ 1282886 w 1638455"/>
              <a:gd name="connsiteY4" fmla="*/ 45139 h 1759128"/>
              <a:gd name="connsiteX5" fmla="*/ 178120 w 1638455"/>
              <a:gd name="connsiteY5" fmla="*/ 138058 h 1759128"/>
              <a:gd name="connsiteX6" fmla="*/ 2597 w 1638455"/>
              <a:gd name="connsiteY6" fmla="*/ 757524 h 1759128"/>
              <a:gd name="connsiteX0" fmla="*/ 0 w 1801057"/>
              <a:gd name="connsiteY0" fmla="*/ 354871 h 1759128"/>
              <a:gd name="connsiteX1" fmla="*/ 165199 w 1801057"/>
              <a:gd name="connsiteY1" fmla="*/ 788498 h 1759128"/>
              <a:gd name="connsiteX2" fmla="*/ 877618 w 1801057"/>
              <a:gd name="connsiteY2" fmla="*/ 1758993 h 1759128"/>
              <a:gd name="connsiteX3" fmla="*/ 1775885 w 1801057"/>
              <a:gd name="connsiteY3" fmla="*/ 716226 h 1759128"/>
              <a:gd name="connsiteX4" fmla="*/ 1445488 w 1801057"/>
              <a:gd name="connsiteY4" fmla="*/ 45139 h 1759128"/>
              <a:gd name="connsiteX5" fmla="*/ 340722 w 1801057"/>
              <a:gd name="connsiteY5" fmla="*/ 138058 h 1759128"/>
              <a:gd name="connsiteX6" fmla="*/ 165199 w 1801057"/>
              <a:gd name="connsiteY6" fmla="*/ 757524 h 1759128"/>
              <a:gd name="connsiteX0" fmla="*/ 175523 w 1976580"/>
              <a:gd name="connsiteY0" fmla="*/ 338127 h 1742384"/>
              <a:gd name="connsiteX1" fmla="*/ 340722 w 1976580"/>
              <a:gd name="connsiteY1" fmla="*/ 771754 h 1742384"/>
              <a:gd name="connsiteX2" fmla="*/ 1053141 w 1976580"/>
              <a:gd name="connsiteY2" fmla="*/ 1742249 h 1742384"/>
              <a:gd name="connsiteX3" fmla="*/ 1951408 w 1976580"/>
              <a:gd name="connsiteY3" fmla="*/ 699482 h 1742384"/>
              <a:gd name="connsiteX4" fmla="*/ 1621011 w 1976580"/>
              <a:gd name="connsiteY4" fmla="*/ 28395 h 1742384"/>
              <a:gd name="connsiteX5" fmla="*/ 516245 w 1976580"/>
              <a:gd name="connsiteY5" fmla="*/ 121314 h 1742384"/>
              <a:gd name="connsiteX6" fmla="*/ 0 w 1976580"/>
              <a:gd name="connsiteY6" fmla="*/ 90341 h 1742384"/>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7" fmla="*/ 0 w 1801057"/>
              <a:gd name="connsiteY7" fmla="*/ 342889 h 1747146"/>
              <a:gd name="connsiteX0" fmla="*/ 1001 w 1802058"/>
              <a:gd name="connsiteY0" fmla="*/ 34288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342889 h 1747146"/>
              <a:gd name="connsiteX0" fmla="*/ 1001 w 1802058"/>
              <a:gd name="connsiteY0" fmla="*/ 87975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879759 h 1747146"/>
              <a:gd name="connsiteX0" fmla="*/ 0 w 1780407"/>
              <a:gd name="connsiteY0" fmla="*/ 332565 h 1747146"/>
              <a:gd name="connsiteX1" fmla="*/ 144549 w 1780407"/>
              <a:gd name="connsiteY1" fmla="*/ 776516 h 1747146"/>
              <a:gd name="connsiteX2" fmla="*/ 856968 w 1780407"/>
              <a:gd name="connsiteY2" fmla="*/ 1747011 h 1747146"/>
              <a:gd name="connsiteX3" fmla="*/ 1755235 w 1780407"/>
              <a:gd name="connsiteY3" fmla="*/ 704244 h 1747146"/>
              <a:gd name="connsiteX4" fmla="*/ 1424838 w 1780407"/>
              <a:gd name="connsiteY4" fmla="*/ 33157 h 1747146"/>
              <a:gd name="connsiteX5" fmla="*/ 320072 w 1780407"/>
              <a:gd name="connsiteY5" fmla="*/ 126076 h 1747146"/>
              <a:gd name="connsiteX6" fmla="*/ 0 w 1780407"/>
              <a:gd name="connsiteY6" fmla="*/ 332565 h 1747146"/>
              <a:gd name="connsiteX0" fmla="*/ 0 w 1780407"/>
              <a:gd name="connsiteY0" fmla="*/ 332565 h 1763397"/>
              <a:gd name="connsiteX1" fmla="*/ 144549 w 1780407"/>
              <a:gd name="connsiteY1" fmla="*/ 1292738 h 1763397"/>
              <a:gd name="connsiteX2" fmla="*/ 856968 w 1780407"/>
              <a:gd name="connsiteY2" fmla="*/ 1747011 h 1763397"/>
              <a:gd name="connsiteX3" fmla="*/ 1755235 w 1780407"/>
              <a:gd name="connsiteY3" fmla="*/ 704244 h 1763397"/>
              <a:gd name="connsiteX4" fmla="*/ 1424838 w 1780407"/>
              <a:gd name="connsiteY4" fmla="*/ 33157 h 1763397"/>
              <a:gd name="connsiteX5" fmla="*/ 320072 w 1780407"/>
              <a:gd name="connsiteY5" fmla="*/ 126076 h 1763397"/>
              <a:gd name="connsiteX6" fmla="*/ 0 w 1780407"/>
              <a:gd name="connsiteY6" fmla="*/ 332565 h 1763397"/>
              <a:gd name="connsiteX0" fmla="*/ 0 w 1780407"/>
              <a:gd name="connsiteY0" fmla="*/ 332565 h 1769716"/>
              <a:gd name="connsiteX1" fmla="*/ 144549 w 1780407"/>
              <a:gd name="connsiteY1" fmla="*/ 1292738 h 1769716"/>
              <a:gd name="connsiteX2" fmla="*/ 856968 w 1780407"/>
              <a:gd name="connsiteY2" fmla="*/ 1747011 h 1769716"/>
              <a:gd name="connsiteX3" fmla="*/ 1755235 w 1780407"/>
              <a:gd name="connsiteY3" fmla="*/ 704244 h 1769716"/>
              <a:gd name="connsiteX4" fmla="*/ 1424838 w 1780407"/>
              <a:gd name="connsiteY4" fmla="*/ 33157 h 1769716"/>
              <a:gd name="connsiteX5" fmla="*/ 320072 w 1780407"/>
              <a:gd name="connsiteY5" fmla="*/ 126076 h 1769716"/>
              <a:gd name="connsiteX6" fmla="*/ 0 w 1780407"/>
              <a:gd name="connsiteY6" fmla="*/ 332565 h 1769716"/>
              <a:gd name="connsiteX0" fmla="*/ 0 w 1780407"/>
              <a:gd name="connsiteY0" fmla="*/ 332565 h 1770380"/>
              <a:gd name="connsiteX1" fmla="*/ 144549 w 1780407"/>
              <a:gd name="connsiteY1" fmla="*/ 1292738 h 1770380"/>
              <a:gd name="connsiteX2" fmla="*/ 856968 w 1780407"/>
              <a:gd name="connsiteY2" fmla="*/ 1747011 h 1770380"/>
              <a:gd name="connsiteX3" fmla="*/ 1755235 w 1780407"/>
              <a:gd name="connsiteY3" fmla="*/ 704244 h 1770380"/>
              <a:gd name="connsiteX4" fmla="*/ 1424838 w 1780407"/>
              <a:gd name="connsiteY4" fmla="*/ 33157 h 1770380"/>
              <a:gd name="connsiteX5" fmla="*/ 320072 w 1780407"/>
              <a:gd name="connsiteY5" fmla="*/ 126076 h 1770380"/>
              <a:gd name="connsiteX6" fmla="*/ 0 w 1780407"/>
              <a:gd name="connsiteY6" fmla="*/ 332565 h 1770380"/>
              <a:gd name="connsiteX0" fmla="*/ 0 w 1751930"/>
              <a:gd name="connsiteY0" fmla="*/ 352362 h 1775716"/>
              <a:gd name="connsiteX1" fmla="*/ 144549 w 1751930"/>
              <a:gd name="connsiteY1" fmla="*/ 1312535 h 1775716"/>
              <a:gd name="connsiteX2" fmla="*/ 856968 w 1751930"/>
              <a:gd name="connsiteY2" fmla="*/ 1766808 h 1775716"/>
              <a:gd name="connsiteX3" fmla="*/ 1724260 w 1751930"/>
              <a:gd name="connsiteY3" fmla="*/ 1002801 h 1775716"/>
              <a:gd name="connsiteX4" fmla="*/ 1424838 w 1751930"/>
              <a:gd name="connsiteY4" fmla="*/ 52954 h 1775716"/>
              <a:gd name="connsiteX5" fmla="*/ 320072 w 1751930"/>
              <a:gd name="connsiteY5" fmla="*/ 145873 h 1775716"/>
              <a:gd name="connsiteX6" fmla="*/ 0 w 1751930"/>
              <a:gd name="connsiteY6" fmla="*/ 352362 h 1775716"/>
              <a:gd name="connsiteX0" fmla="*/ 217446 w 1649304"/>
              <a:gd name="connsiteY0" fmla="*/ 182496 h 1810581"/>
              <a:gd name="connsiteX1" fmla="*/ 41923 w 1649304"/>
              <a:gd name="connsiteY1" fmla="*/ 1349158 h 1810581"/>
              <a:gd name="connsiteX2" fmla="*/ 754342 w 1649304"/>
              <a:gd name="connsiteY2" fmla="*/ 1803431 h 1810581"/>
              <a:gd name="connsiteX3" fmla="*/ 1621634 w 1649304"/>
              <a:gd name="connsiteY3" fmla="*/ 1039424 h 1810581"/>
              <a:gd name="connsiteX4" fmla="*/ 1322212 w 1649304"/>
              <a:gd name="connsiteY4" fmla="*/ 89577 h 1810581"/>
              <a:gd name="connsiteX5" fmla="*/ 217446 w 1649304"/>
              <a:gd name="connsiteY5" fmla="*/ 182496 h 1810581"/>
              <a:gd name="connsiteX0" fmla="*/ 217446 w 2199039"/>
              <a:gd name="connsiteY0" fmla="*/ 138131 h 1799861"/>
              <a:gd name="connsiteX1" fmla="*/ 41923 w 2199039"/>
              <a:gd name="connsiteY1" fmla="*/ 1304793 h 1799861"/>
              <a:gd name="connsiteX2" fmla="*/ 754342 w 2199039"/>
              <a:gd name="connsiteY2" fmla="*/ 1759066 h 1799861"/>
              <a:gd name="connsiteX3" fmla="*/ 2189505 w 2199039"/>
              <a:gd name="connsiteY3" fmla="*/ 344620 h 1799861"/>
              <a:gd name="connsiteX4" fmla="*/ 1322212 w 2199039"/>
              <a:gd name="connsiteY4" fmla="*/ 45212 h 1799861"/>
              <a:gd name="connsiteX5" fmla="*/ 217446 w 2199039"/>
              <a:gd name="connsiteY5" fmla="*/ 138131 h 1799861"/>
              <a:gd name="connsiteX0" fmla="*/ 217446 w 2211359"/>
              <a:gd name="connsiteY0" fmla="*/ 138131 h 1774341"/>
              <a:gd name="connsiteX1" fmla="*/ 41923 w 2211359"/>
              <a:gd name="connsiteY1" fmla="*/ 1304793 h 1774341"/>
              <a:gd name="connsiteX2" fmla="*/ 754342 w 2211359"/>
              <a:gd name="connsiteY2" fmla="*/ 1759066 h 1774341"/>
              <a:gd name="connsiteX3" fmla="*/ 1848783 w 2211359"/>
              <a:gd name="connsiteY3" fmla="*/ 809220 h 1774341"/>
              <a:gd name="connsiteX4" fmla="*/ 2189505 w 2211359"/>
              <a:gd name="connsiteY4" fmla="*/ 344620 h 1774341"/>
              <a:gd name="connsiteX5" fmla="*/ 1322212 w 2211359"/>
              <a:gd name="connsiteY5" fmla="*/ 45212 h 1774341"/>
              <a:gd name="connsiteX6" fmla="*/ 217446 w 2211359"/>
              <a:gd name="connsiteY6" fmla="*/ 138131 h 1774341"/>
              <a:gd name="connsiteX0" fmla="*/ 217446 w 2205786"/>
              <a:gd name="connsiteY0" fmla="*/ 138131 h 1759073"/>
              <a:gd name="connsiteX1" fmla="*/ 41923 w 2205786"/>
              <a:gd name="connsiteY1" fmla="*/ 1304793 h 1759073"/>
              <a:gd name="connsiteX2" fmla="*/ 754342 w 2205786"/>
              <a:gd name="connsiteY2" fmla="*/ 1759066 h 1759073"/>
              <a:gd name="connsiteX3" fmla="*/ 1353188 w 2205786"/>
              <a:gd name="connsiteY3" fmla="*/ 1315117 h 1759073"/>
              <a:gd name="connsiteX4" fmla="*/ 1848783 w 2205786"/>
              <a:gd name="connsiteY4" fmla="*/ 809220 h 1759073"/>
              <a:gd name="connsiteX5" fmla="*/ 2189505 w 2205786"/>
              <a:gd name="connsiteY5" fmla="*/ 344620 h 1759073"/>
              <a:gd name="connsiteX6" fmla="*/ 1322212 w 2205786"/>
              <a:gd name="connsiteY6" fmla="*/ 45212 h 1759073"/>
              <a:gd name="connsiteX7" fmla="*/ 217446 w 2205786"/>
              <a:gd name="connsiteY7" fmla="*/ 138131 h 1759073"/>
              <a:gd name="connsiteX0" fmla="*/ 217446 w 2664376"/>
              <a:gd name="connsiteY0" fmla="*/ 138131 h 1759073"/>
              <a:gd name="connsiteX1" fmla="*/ 41923 w 2664376"/>
              <a:gd name="connsiteY1" fmla="*/ 1304793 h 1759073"/>
              <a:gd name="connsiteX2" fmla="*/ 754342 w 2664376"/>
              <a:gd name="connsiteY2" fmla="*/ 1759066 h 1759073"/>
              <a:gd name="connsiteX3" fmla="*/ 1353188 w 2664376"/>
              <a:gd name="connsiteY3" fmla="*/ 1315117 h 1759073"/>
              <a:gd name="connsiteX4" fmla="*/ 2633477 w 2664376"/>
              <a:gd name="connsiteY4" fmla="*/ 974411 h 1759073"/>
              <a:gd name="connsiteX5" fmla="*/ 2189505 w 2664376"/>
              <a:gd name="connsiteY5" fmla="*/ 344620 h 1759073"/>
              <a:gd name="connsiteX6" fmla="*/ 1322212 w 2664376"/>
              <a:gd name="connsiteY6" fmla="*/ 45212 h 1759073"/>
              <a:gd name="connsiteX7" fmla="*/ 217446 w 2664376"/>
              <a:gd name="connsiteY7" fmla="*/ 138131 h 175907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40867"/>
              <a:gd name="connsiteY0" fmla="*/ 138131 h 1826435"/>
              <a:gd name="connsiteX1" fmla="*/ 41923 w 2640867"/>
              <a:gd name="connsiteY1" fmla="*/ 1304793 h 1826435"/>
              <a:gd name="connsiteX2" fmla="*/ 754342 w 2640867"/>
              <a:gd name="connsiteY2" fmla="*/ 1759066 h 1826435"/>
              <a:gd name="connsiteX3" fmla="*/ 1859108 w 2640867"/>
              <a:gd name="connsiteY3" fmla="*/ 1790040 h 1826435"/>
              <a:gd name="connsiteX4" fmla="*/ 2633477 w 2640867"/>
              <a:gd name="connsiteY4" fmla="*/ 974411 h 1826435"/>
              <a:gd name="connsiteX5" fmla="*/ 2189505 w 2640867"/>
              <a:gd name="connsiteY5" fmla="*/ 344620 h 1826435"/>
              <a:gd name="connsiteX6" fmla="*/ 1322212 w 2640867"/>
              <a:gd name="connsiteY6" fmla="*/ 45212 h 1826435"/>
              <a:gd name="connsiteX7" fmla="*/ 217446 w 2640867"/>
              <a:gd name="connsiteY7" fmla="*/ 138131 h 1826435"/>
              <a:gd name="connsiteX0" fmla="*/ 42183 w 3312246"/>
              <a:gd name="connsiteY0" fmla="*/ 42247 h 2391314"/>
              <a:gd name="connsiteX1" fmla="*/ 713302 w 3312246"/>
              <a:gd name="connsiteY1" fmla="*/ 1869672 h 2391314"/>
              <a:gd name="connsiteX2" fmla="*/ 1425721 w 3312246"/>
              <a:gd name="connsiteY2" fmla="*/ 2323945 h 2391314"/>
              <a:gd name="connsiteX3" fmla="*/ 2530487 w 3312246"/>
              <a:gd name="connsiteY3" fmla="*/ 2354919 h 2391314"/>
              <a:gd name="connsiteX4" fmla="*/ 3304856 w 3312246"/>
              <a:gd name="connsiteY4" fmla="*/ 1539290 h 2391314"/>
              <a:gd name="connsiteX5" fmla="*/ 2860884 w 3312246"/>
              <a:gd name="connsiteY5" fmla="*/ 909499 h 2391314"/>
              <a:gd name="connsiteX6" fmla="*/ 1993591 w 3312246"/>
              <a:gd name="connsiteY6" fmla="*/ 610091 h 2391314"/>
              <a:gd name="connsiteX7" fmla="*/ 42183 w 3312246"/>
              <a:gd name="connsiteY7" fmla="*/ 42247 h 2391314"/>
              <a:gd name="connsiteX0" fmla="*/ 42183 w 3312246"/>
              <a:gd name="connsiteY0" fmla="*/ 72300 h 2421367"/>
              <a:gd name="connsiteX1" fmla="*/ 713302 w 3312246"/>
              <a:gd name="connsiteY1" fmla="*/ 1899725 h 2421367"/>
              <a:gd name="connsiteX2" fmla="*/ 1425721 w 3312246"/>
              <a:gd name="connsiteY2" fmla="*/ 2353998 h 2421367"/>
              <a:gd name="connsiteX3" fmla="*/ 2530487 w 3312246"/>
              <a:gd name="connsiteY3" fmla="*/ 2384972 h 2421367"/>
              <a:gd name="connsiteX4" fmla="*/ 3304856 w 3312246"/>
              <a:gd name="connsiteY4" fmla="*/ 1569343 h 2421367"/>
              <a:gd name="connsiteX5" fmla="*/ 2860884 w 3312246"/>
              <a:gd name="connsiteY5" fmla="*/ 939552 h 2421367"/>
              <a:gd name="connsiteX6" fmla="*/ 1993591 w 3312246"/>
              <a:gd name="connsiteY6" fmla="*/ 640144 h 2421367"/>
              <a:gd name="connsiteX7" fmla="*/ 1374098 w 3312246"/>
              <a:gd name="connsiteY7" fmla="*/ 392358 h 2421367"/>
              <a:gd name="connsiteX8" fmla="*/ 42183 w 3312246"/>
              <a:gd name="connsiteY8" fmla="*/ 72300 h 2421367"/>
              <a:gd name="connsiteX0" fmla="*/ 17559 w 3287622"/>
              <a:gd name="connsiteY0" fmla="*/ 213587 h 2562654"/>
              <a:gd name="connsiteX1" fmla="*/ 688678 w 3287622"/>
              <a:gd name="connsiteY1" fmla="*/ 2041012 h 2562654"/>
              <a:gd name="connsiteX2" fmla="*/ 1401097 w 3287622"/>
              <a:gd name="connsiteY2" fmla="*/ 2495285 h 2562654"/>
              <a:gd name="connsiteX3" fmla="*/ 2505863 w 3287622"/>
              <a:gd name="connsiteY3" fmla="*/ 2526259 h 2562654"/>
              <a:gd name="connsiteX4" fmla="*/ 3280232 w 3287622"/>
              <a:gd name="connsiteY4" fmla="*/ 1710630 h 2562654"/>
              <a:gd name="connsiteX5" fmla="*/ 2836260 w 3287622"/>
              <a:gd name="connsiteY5" fmla="*/ 1080839 h 2562654"/>
              <a:gd name="connsiteX6" fmla="*/ 1968967 w 3287622"/>
              <a:gd name="connsiteY6" fmla="*/ 781431 h 2562654"/>
              <a:gd name="connsiteX7" fmla="*/ 1432074 w 3287622"/>
              <a:gd name="connsiteY7" fmla="*/ 100019 h 2562654"/>
              <a:gd name="connsiteX8" fmla="*/ 17559 w 3287622"/>
              <a:gd name="connsiteY8" fmla="*/ 213587 h 2562654"/>
              <a:gd name="connsiteX0" fmla="*/ 1611 w 3271674"/>
              <a:gd name="connsiteY0" fmla="*/ 342749 h 2691816"/>
              <a:gd name="connsiteX1" fmla="*/ 672730 w 3271674"/>
              <a:gd name="connsiteY1" fmla="*/ 2170174 h 2691816"/>
              <a:gd name="connsiteX2" fmla="*/ 1385149 w 3271674"/>
              <a:gd name="connsiteY2" fmla="*/ 2624447 h 2691816"/>
              <a:gd name="connsiteX3" fmla="*/ 2489915 w 3271674"/>
              <a:gd name="connsiteY3" fmla="*/ 2655421 h 2691816"/>
              <a:gd name="connsiteX4" fmla="*/ 3264284 w 3271674"/>
              <a:gd name="connsiteY4" fmla="*/ 1839792 h 2691816"/>
              <a:gd name="connsiteX5" fmla="*/ 2820312 w 3271674"/>
              <a:gd name="connsiteY5" fmla="*/ 1210001 h 2691816"/>
              <a:gd name="connsiteX6" fmla="*/ 1953019 w 3271674"/>
              <a:gd name="connsiteY6" fmla="*/ 910593 h 2691816"/>
              <a:gd name="connsiteX7" fmla="*/ 1416126 w 3271674"/>
              <a:gd name="connsiteY7" fmla="*/ 229181 h 2691816"/>
              <a:gd name="connsiteX8" fmla="*/ 868905 w 3271674"/>
              <a:gd name="connsiteY8" fmla="*/ 2045 h 2691816"/>
              <a:gd name="connsiteX9" fmla="*/ 1611 w 3271674"/>
              <a:gd name="connsiteY9" fmla="*/ 342749 h 2691816"/>
              <a:gd name="connsiteX0" fmla="*/ 339515 w 3609578"/>
              <a:gd name="connsiteY0" fmla="*/ 342749 h 2691816"/>
              <a:gd name="connsiteX1" fmla="*/ 29769 w 3609578"/>
              <a:gd name="connsiteY1" fmla="*/ 931243 h 2691816"/>
              <a:gd name="connsiteX2" fmla="*/ 1010634 w 3609578"/>
              <a:gd name="connsiteY2" fmla="*/ 2170174 h 2691816"/>
              <a:gd name="connsiteX3" fmla="*/ 1723053 w 3609578"/>
              <a:gd name="connsiteY3" fmla="*/ 2624447 h 2691816"/>
              <a:gd name="connsiteX4" fmla="*/ 2827819 w 3609578"/>
              <a:gd name="connsiteY4" fmla="*/ 2655421 h 2691816"/>
              <a:gd name="connsiteX5" fmla="*/ 3602188 w 3609578"/>
              <a:gd name="connsiteY5" fmla="*/ 1839792 h 2691816"/>
              <a:gd name="connsiteX6" fmla="*/ 3158216 w 3609578"/>
              <a:gd name="connsiteY6" fmla="*/ 1210001 h 2691816"/>
              <a:gd name="connsiteX7" fmla="*/ 2290923 w 3609578"/>
              <a:gd name="connsiteY7" fmla="*/ 910593 h 2691816"/>
              <a:gd name="connsiteX8" fmla="*/ 1754030 w 3609578"/>
              <a:gd name="connsiteY8" fmla="*/ 229181 h 2691816"/>
              <a:gd name="connsiteX9" fmla="*/ 1206809 w 3609578"/>
              <a:gd name="connsiteY9" fmla="*/ 2045 h 2691816"/>
              <a:gd name="connsiteX10" fmla="*/ 339515 w 3609578"/>
              <a:gd name="connsiteY10" fmla="*/ 342749 h 2691816"/>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87 h 2689858"/>
              <a:gd name="connsiteX1" fmla="*/ 1062 w 3580871"/>
              <a:gd name="connsiteY1" fmla="*/ 929285 h 2689858"/>
              <a:gd name="connsiteX2" fmla="*/ 981927 w 3580871"/>
              <a:gd name="connsiteY2" fmla="*/ 2168216 h 2689858"/>
              <a:gd name="connsiteX3" fmla="*/ 1694346 w 3580871"/>
              <a:gd name="connsiteY3" fmla="*/ 2622489 h 2689858"/>
              <a:gd name="connsiteX4" fmla="*/ 2799112 w 3580871"/>
              <a:gd name="connsiteY4" fmla="*/ 2653463 h 2689858"/>
              <a:gd name="connsiteX5" fmla="*/ 3573481 w 3580871"/>
              <a:gd name="connsiteY5" fmla="*/ 1837834 h 2689858"/>
              <a:gd name="connsiteX6" fmla="*/ 3129509 w 3580871"/>
              <a:gd name="connsiteY6" fmla="*/ 1208043 h 2689858"/>
              <a:gd name="connsiteX7" fmla="*/ 2262216 w 3580871"/>
              <a:gd name="connsiteY7" fmla="*/ 908635 h 2689858"/>
              <a:gd name="connsiteX8" fmla="*/ 1725323 w 3580871"/>
              <a:gd name="connsiteY8" fmla="*/ 227223 h 2689858"/>
              <a:gd name="connsiteX9" fmla="*/ 1178102 w 3580871"/>
              <a:gd name="connsiteY9" fmla="*/ 87 h 2689858"/>
              <a:gd name="connsiteX0" fmla="*/ 1178102 w 3580871"/>
              <a:gd name="connsiteY0" fmla="*/ 0 h 2689771"/>
              <a:gd name="connsiteX1" fmla="*/ 1062 w 3580871"/>
              <a:gd name="connsiteY1" fmla="*/ 929198 h 2689771"/>
              <a:gd name="connsiteX2" fmla="*/ 981927 w 3580871"/>
              <a:gd name="connsiteY2" fmla="*/ 2168129 h 2689771"/>
              <a:gd name="connsiteX3" fmla="*/ 1694346 w 3580871"/>
              <a:gd name="connsiteY3" fmla="*/ 2622402 h 2689771"/>
              <a:gd name="connsiteX4" fmla="*/ 2799112 w 3580871"/>
              <a:gd name="connsiteY4" fmla="*/ 2653376 h 2689771"/>
              <a:gd name="connsiteX5" fmla="*/ 3573481 w 3580871"/>
              <a:gd name="connsiteY5" fmla="*/ 1837747 h 2689771"/>
              <a:gd name="connsiteX6" fmla="*/ 3129509 w 3580871"/>
              <a:gd name="connsiteY6" fmla="*/ 1207956 h 2689771"/>
              <a:gd name="connsiteX7" fmla="*/ 2262216 w 3580871"/>
              <a:gd name="connsiteY7" fmla="*/ 908548 h 2689771"/>
              <a:gd name="connsiteX8" fmla="*/ 1725323 w 3580871"/>
              <a:gd name="connsiteY8" fmla="*/ 227136 h 2689771"/>
              <a:gd name="connsiteX9" fmla="*/ 1178102 w 3580871"/>
              <a:gd name="connsiteY9" fmla="*/ 0 h 2689771"/>
              <a:gd name="connsiteX0" fmla="*/ 1201777 w 3604546"/>
              <a:gd name="connsiteY0" fmla="*/ 0 h 2689771"/>
              <a:gd name="connsiteX1" fmla="*/ 24737 w 3604546"/>
              <a:gd name="connsiteY1" fmla="*/ 929198 h 2689771"/>
              <a:gd name="connsiteX2" fmla="*/ 448059 w 3604546"/>
              <a:gd name="connsiteY2" fmla="*/ 1651908 h 2689771"/>
              <a:gd name="connsiteX3" fmla="*/ 1005602 w 3604546"/>
              <a:gd name="connsiteY3" fmla="*/ 2168129 h 2689771"/>
              <a:gd name="connsiteX4" fmla="*/ 1718021 w 3604546"/>
              <a:gd name="connsiteY4" fmla="*/ 2622402 h 2689771"/>
              <a:gd name="connsiteX5" fmla="*/ 2822787 w 3604546"/>
              <a:gd name="connsiteY5" fmla="*/ 2653376 h 2689771"/>
              <a:gd name="connsiteX6" fmla="*/ 3597156 w 3604546"/>
              <a:gd name="connsiteY6" fmla="*/ 1837747 h 2689771"/>
              <a:gd name="connsiteX7" fmla="*/ 3153184 w 3604546"/>
              <a:gd name="connsiteY7" fmla="*/ 1207956 h 2689771"/>
              <a:gd name="connsiteX8" fmla="*/ 2285891 w 3604546"/>
              <a:gd name="connsiteY8" fmla="*/ 908548 h 2689771"/>
              <a:gd name="connsiteX9" fmla="*/ 1748998 w 3604546"/>
              <a:gd name="connsiteY9" fmla="*/ 227136 h 2689771"/>
              <a:gd name="connsiteX10" fmla="*/ 1201777 w 3604546"/>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723541"/>
              <a:gd name="connsiteX1" fmla="*/ 55090 w 3634899"/>
              <a:gd name="connsiteY1" fmla="*/ 929198 h 2723541"/>
              <a:gd name="connsiteX2" fmla="*/ 199639 w 3634899"/>
              <a:gd name="connsiteY2" fmla="*/ 1693206 h 2723541"/>
              <a:gd name="connsiteX3" fmla="*/ 282236 w 3634899"/>
              <a:gd name="connsiteY3" fmla="*/ 2663701 h 2723541"/>
              <a:gd name="connsiteX4" fmla="*/ 1748374 w 3634899"/>
              <a:gd name="connsiteY4" fmla="*/ 2622402 h 2723541"/>
              <a:gd name="connsiteX5" fmla="*/ 2853140 w 3634899"/>
              <a:gd name="connsiteY5" fmla="*/ 2653376 h 2723541"/>
              <a:gd name="connsiteX6" fmla="*/ 3627509 w 3634899"/>
              <a:gd name="connsiteY6" fmla="*/ 1837747 h 2723541"/>
              <a:gd name="connsiteX7" fmla="*/ 3183537 w 3634899"/>
              <a:gd name="connsiteY7" fmla="*/ 1207956 h 2723541"/>
              <a:gd name="connsiteX8" fmla="*/ 2316244 w 3634899"/>
              <a:gd name="connsiteY8" fmla="*/ 908548 h 2723541"/>
              <a:gd name="connsiteX9" fmla="*/ 1779351 w 3634899"/>
              <a:gd name="connsiteY9" fmla="*/ 227136 h 2723541"/>
              <a:gd name="connsiteX10" fmla="*/ 1232130 w 3634899"/>
              <a:gd name="connsiteY10" fmla="*/ 0 h 2723541"/>
              <a:gd name="connsiteX0" fmla="*/ 1232130 w 3634899"/>
              <a:gd name="connsiteY0" fmla="*/ 0 h 2768936"/>
              <a:gd name="connsiteX1" fmla="*/ 55090 w 3634899"/>
              <a:gd name="connsiteY1" fmla="*/ 929198 h 2768936"/>
              <a:gd name="connsiteX2" fmla="*/ 199639 w 3634899"/>
              <a:gd name="connsiteY2" fmla="*/ 1693206 h 2768936"/>
              <a:gd name="connsiteX3" fmla="*/ 282236 w 3634899"/>
              <a:gd name="connsiteY3" fmla="*/ 2663701 h 2768936"/>
              <a:gd name="connsiteX4" fmla="*/ 1748374 w 3634899"/>
              <a:gd name="connsiteY4" fmla="*/ 2622402 h 2768936"/>
              <a:gd name="connsiteX5" fmla="*/ 2853140 w 3634899"/>
              <a:gd name="connsiteY5" fmla="*/ 2653376 h 2768936"/>
              <a:gd name="connsiteX6" fmla="*/ 3627509 w 3634899"/>
              <a:gd name="connsiteY6" fmla="*/ 1837747 h 2768936"/>
              <a:gd name="connsiteX7" fmla="*/ 3183537 w 3634899"/>
              <a:gd name="connsiteY7" fmla="*/ 1207956 h 2768936"/>
              <a:gd name="connsiteX8" fmla="*/ 2316244 w 3634899"/>
              <a:gd name="connsiteY8" fmla="*/ 908548 h 2768936"/>
              <a:gd name="connsiteX9" fmla="*/ 1779351 w 3634899"/>
              <a:gd name="connsiteY9" fmla="*/ 227136 h 2768936"/>
              <a:gd name="connsiteX10" fmla="*/ 1232130 w 3634899"/>
              <a:gd name="connsiteY10" fmla="*/ 0 h 2768936"/>
              <a:gd name="connsiteX0" fmla="*/ 1232130 w 3634899"/>
              <a:gd name="connsiteY0" fmla="*/ 0 h 2768936"/>
              <a:gd name="connsiteX1" fmla="*/ 55090 w 3634899"/>
              <a:gd name="connsiteY1" fmla="*/ 929198 h 2768936"/>
              <a:gd name="connsiteX2" fmla="*/ 199639 w 3634899"/>
              <a:gd name="connsiteY2" fmla="*/ 1693206 h 2768936"/>
              <a:gd name="connsiteX3" fmla="*/ 282236 w 3634899"/>
              <a:gd name="connsiteY3" fmla="*/ 2663701 h 2768936"/>
              <a:gd name="connsiteX4" fmla="*/ 1748374 w 3634899"/>
              <a:gd name="connsiteY4" fmla="*/ 2622402 h 2768936"/>
              <a:gd name="connsiteX5" fmla="*/ 2853140 w 3634899"/>
              <a:gd name="connsiteY5" fmla="*/ 2653376 h 2768936"/>
              <a:gd name="connsiteX6" fmla="*/ 3627509 w 3634899"/>
              <a:gd name="connsiteY6" fmla="*/ 1837747 h 2768936"/>
              <a:gd name="connsiteX7" fmla="*/ 3183537 w 3634899"/>
              <a:gd name="connsiteY7" fmla="*/ 1207956 h 2768936"/>
              <a:gd name="connsiteX8" fmla="*/ 2316244 w 3634899"/>
              <a:gd name="connsiteY8" fmla="*/ 908548 h 2768936"/>
              <a:gd name="connsiteX9" fmla="*/ 1779351 w 3634899"/>
              <a:gd name="connsiteY9" fmla="*/ 227136 h 2768936"/>
              <a:gd name="connsiteX10" fmla="*/ 1232130 w 3634899"/>
              <a:gd name="connsiteY10" fmla="*/ 0 h 2768936"/>
              <a:gd name="connsiteX0" fmla="*/ 1215232 w 3618001"/>
              <a:gd name="connsiteY0" fmla="*/ 0 h 2768936"/>
              <a:gd name="connsiteX1" fmla="*/ 38192 w 3618001"/>
              <a:gd name="connsiteY1" fmla="*/ 929198 h 2768936"/>
              <a:gd name="connsiteX2" fmla="*/ 182741 w 3618001"/>
              <a:gd name="connsiteY2" fmla="*/ 1693206 h 2768936"/>
              <a:gd name="connsiteX3" fmla="*/ 265338 w 3618001"/>
              <a:gd name="connsiteY3" fmla="*/ 2663701 h 2768936"/>
              <a:gd name="connsiteX4" fmla="*/ 1731476 w 3618001"/>
              <a:gd name="connsiteY4" fmla="*/ 2622402 h 2768936"/>
              <a:gd name="connsiteX5" fmla="*/ 2836242 w 3618001"/>
              <a:gd name="connsiteY5" fmla="*/ 2653376 h 2768936"/>
              <a:gd name="connsiteX6" fmla="*/ 3610611 w 3618001"/>
              <a:gd name="connsiteY6" fmla="*/ 1837747 h 2768936"/>
              <a:gd name="connsiteX7" fmla="*/ 3166639 w 3618001"/>
              <a:gd name="connsiteY7" fmla="*/ 1207956 h 2768936"/>
              <a:gd name="connsiteX8" fmla="*/ 2299346 w 3618001"/>
              <a:gd name="connsiteY8" fmla="*/ 908548 h 2768936"/>
              <a:gd name="connsiteX9" fmla="*/ 1762453 w 3618001"/>
              <a:gd name="connsiteY9" fmla="*/ 227136 h 2768936"/>
              <a:gd name="connsiteX10" fmla="*/ 1215232 w 3618001"/>
              <a:gd name="connsiteY10" fmla="*/ 0 h 2768936"/>
              <a:gd name="connsiteX0" fmla="*/ 1211110 w 3613879"/>
              <a:gd name="connsiteY0" fmla="*/ 0 h 2768936"/>
              <a:gd name="connsiteX1" fmla="*/ 34070 w 3613879"/>
              <a:gd name="connsiteY1" fmla="*/ 929198 h 2768936"/>
              <a:gd name="connsiteX2" fmla="*/ 178619 w 3613879"/>
              <a:gd name="connsiteY2" fmla="*/ 1693206 h 2768936"/>
              <a:gd name="connsiteX3" fmla="*/ 261216 w 3613879"/>
              <a:gd name="connsiteY3" fmla="*/ 2663701 h 2768936"/>
              <a:gd name="connsiteX4" fmla="*/ 1727354 w 3613879"/>
              <a:gd name="connsiteY4" fmla="*/ 2622402 h 2768936"/>
              <a:gd name="connsiteX5" fmla="*/ 2832120 w 3613879"/>
              <a:gd name="connsiteY5" fmla="*/ 2653376 h 2768936"/>
              <a:gd name="connsiteX6" fmla="*/ 3606489 w 3613879"/>
              <a:gd name="connsiteY6" fmla="*/ 1837747 h 2768936"/>
              <a:gd name="connsiteX7" fmla="*/ 3162517 w 3613879"/>
              <a:gd name="connsiteY7" fmla="*/ 1207956 h 2768936"/>
              <a:gd name="connsiteX8" fmla="*/ 2295224 w 3613879"/>
              <a:gd name="connsiteY8" fmla="*/ 908548 h 2768936"/>
              <a:gd name="connsiteX9" fmla="*/ 1758331 w 3613879"/>
              <a:gd name="connsiteY9" fmla="*/ 227136 h 2768936"/>
              <a:gd name="connsiteX10" fmla="*/ 1211110 w 3613879"/>
              <a:gd name="connsiteY10" fmla="*/ 0 h 2768936"/>
              <a:gd name="connsiteX0" fmla="*/ 1211110 w 3613879"/>
              <a:gd name="connsiteY0" fmla="*/ 0 h 3448360"/>
              <a:gd name="connsiteX1" fmla="*/ 34070 w 3613879"/>
              <a:gd name="connsiteY1" fmla="*/ 929198 h 3448360"/>
              <a:gd name="connsiteX2" fmla="*/ 178619 w 3613879"/>
              <a:gd name="connsiteY2" fmla="*/ 1693206 h 3448360"/>
              <a:gd name="connsiteX3" fmla="*/ 261216 w 3613879"/>
              <a:gd name="connsiteY3" fmla="*/ 2663701 h 3448360"/>
              <a:gd name="connsiteX4" fmla="*/ 1830603 w 3613879"/>
              <a:gd name="connsiteY4" fmla="*/ 3448356 h 3448360"/>
              <a:gd name="connsiteX5" fmla="*/ 2832120 w 3613879"/>
              <a:gd name="connsiteY5" fmla="*/ 2653376 h 3448360"/>
              <a:gd name="connsiteX6" fmla="*/ 3606489 w 3613879"/>
              <a:gd name="connsiteY6" fmla="*/ 1837747 h 3448360"/>
              <a:gd name="connsiteX7" fmla="*/ 3162517 w 3613879"/>
              <a:gd name="connsiteY7" fmla="*/ 1207956 h 3448360"/>
              <a:gd name="connsiteX8" fmla="*/ 2295224 w 3613879"/>
              <a:gd name="connsiteY8" fmla="*/ 908548 h 3448360"/>
              <a:gd name="connsiteX9" fmla="*/ 1758331 w 3613879"/>
              <a:gd name="connsiteY9" fmla="*/ 227136 h 3448360"/>
              <a:gd name="connsiteX10" fmla="*/ 1211110 w 3613879"/>
              <a:gd name="connsiteY10" fmla="*/ 0 h 344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3879" h="3448360">
                <a:moveTo>
                  <a:pt x="1211110" y="0"/>
                </a:moveTo>
                <a:cubicBezTo>
                  <a:pt x="727559" y="3441"/>
                  <a:pt x="159690" y="653880"/>
                  <a:pt x="34070" y="929198"/>
                </a:cubicBezTo>
                <a:cubicBezTo>
                  <a:pt x="-91550" y="1204516"/>
                  <a:pt x="170014" y="1517690"/>
                  <a:pt x="178619" y="1693206"/>
                </a:cubicBezTo>
                <a:cubicBezTo>
                  <a:pt x="187224" y="1868722"/>
                  <a:pt x="-14115" y="2371176"/>
                  <a:pt x="261216" y="2663701"/>
                </a:cubicBezTo>
                <a:cubicBezTo>
                  <a:pt x="536547" y="2956226"/>
                  <a:pt x="1402119" y="3450077"/>
                  <a:pt x="1830603" y="3448356"/>
                </a:cubicBezTo>
                <a:cubicBezTo>
                  <a:pt x="2259087" y="3446635"/>
                  <a:pt x="2536139" y="2921811"/>
                  <a:pt x="2832120" y="2653376"/>
                </a:cubicBezTo>
                <a:cubicBezTo>
                  <a:pt x="3128101" y="2384941"/>
                  <a:pt x="3549702" y="2154362"/>
                  <a:pt x="3606489" y="1837747"/>
                </a:cubicBezTo>
                <a:cubicBezTo>
                  <a:pt x="3663276" y="1521132"/>
                  <a:pt x="3381061" y="1362823"/>
                  <a:pt x="3162517" y="1207956"/>
                </a:cubicBezTo>
                <a:cubicBezTo>
                  <a:pt x="2943973" y="1053090"/>
                  <a:pt x="2529255" y="1072018"/>
                  <a:pt x="2295224" y="908548"/>
                </a:cubicBezTo>
                <a:cubicBezTo>
                  <a:pt x="2061193" y="745078"/>
                  <a:pt x="1944179" y="357912"/>
                  <a:pt x="1758331" y="227136"/>
                </a:cubicBezTo>
                <a:cubicBezTo>
                  <a:pt x="1572483" y="96360"/>
                  <a:pt x="1488163" y="6884"/>
                  <a:pt x="1211110" y="0"/>
                </a:cubicBezTo>
                <a:close/>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Oval 37"/>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63724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Fitness Based Selection</a:t>
            </a:r>
          </a:p>
        </p:txBody>
      </p:sp>
      <p:sp>
        <p:nvSpPr>
          <p:cNvPr id="3" name="Content Placeholder 2"/>
          <p:cNvSpPr>
            <a:spLocks noGrp="1"/>
          </p:cNvSpPr>
          <p:nvPr>
            <p:ph idx="1"/>
          </p:nvPr>
        </p:nvSpPr>
        <p:spPr/>
        <p:txBody>
          <a:bodyPr/>
          <a:lstStyle/>
          <a:p>
            <a:r>
              <a:rPr lang="en-US" sz="2000" dirty="0"/>
              <a:t>The children replace the least fit individuals in the population. </a:t>
            </a:r>
          </a:p>
        </p:txBody>
      </p:sp>
      <p:pic>
        <p:nvPicPr>
          <p:cNvPr id="4" name="Picture 3"/>
          <p:cNvPicPr>
            <a:picLocks noChangeAspect="1"/>
          </p:cNvPicPr>
          <p:nvPr/>
        </p:nvPicPr>
        <p:blipFill>
          <a:blip r:embed="rId2"/>
          <a:stretch>
            <a:fillRect/>
          </a:stretch>
        </p:blipFill>
        <p:spPr>
          <a:xfrm>
            <a:off x="913347" y="2209800"/>
            <a:ext cx="7317305" cy="3571875"/>
          </a:xfrm>
          <a:prstGeom prst="rect">
            <a:avLst/>
          </a:prstGeom>
        </p:spPr>
      </p:pic>
    </p:spTree>
    <p:extLst>
      <p:ext uri="{BB962C8B-B14F-4D97-AF65-F5344CB8AC3E}">
        <p14:creationId xmlns:p14="http://schemas.microsoft.com/office/powerpoint/2010/main" val="3881797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Termination Condition</a:t>
            </a:r>
          </a:p>
        </p:txBody>
      </p:sp>
      <p:sp>
        <p:nvSpPr>
          <p:cNvPr id="3" name="Content Placeholder 2"/>
          <p:cNvSpPr>
            <a:spLocks noGrp="1"/>
          </p:cNvSpPr>
          <p:nvPr>
            <p:ph idx="1"/>
          </p:nvPr>
        </p:nvSpPr>
        <p:spPr>
          <a:xfrm>
            <a:off x="649295" y="990600"/>
            <a:ext cx="6818305" cy="5257800"/>
          </a:xfrm>
        </p:spPr>
        <p:txBody>
          <a:bodyPr/>
          <a:lstStyle/>
          <a:p>
            <a:r>
              <a:rPr lang="en-US" sz="2400" dirty="0"/>
              <a:t>The above process repeats until some termination conditions are reached</a:t>
            </a:r>
          </a:p>
          <a:p>
            <a:pPr lvl="1"/>
            <a:r>
              <a:rPr lang="en-US" dirty="0"/>
              <a:t>When we reach </a:t>
            </a:r>
            <a:r>
              <a:rPr lang="en-US" dirty="0">
                <a:solidFill>
                  <a:srgbClr val="FF0000"/>
                </a:solidFill>
              </a:rPr>
              <a:t>an certain number of generations</a:t>
            </a:r>
            <a:r>
              <a:rPr lang="en-US" dirty="0"/>
              <a:t>.</a:t>
            </a:r>
          </a:p>
          <a:p>
            <a:pPr lvl="1"/>
            <a:r>
              <a:rPr lang="en-US" dirty="0"/>
              <a:t>When the objective function value </a:t>
            </a:r>
            <a:r>
              <a:rPr lang="en-US" dirty="0">
                <a:solidFill>
                  <a:srgbClr val="FF0000"/>
                </a:solidFill>
              </a:rPr>
              <a:t>has</a:t>
            </a:r>
            <a:r>
              <a:rPr lang="en-US" dirty="0"/>
              <a:t> </a:t>
            </a:r>
            <a:r>
              <a:rPr lang="en-US" dirty="0">
                <a:solidFill>
                  <a:srgbClr val="FF0000"/>
                </a:solidFill>
              </a:rPr>
              <a:t>reached a certain pre-defined value.</a:t>
            </a:r>
          </a:p>
          <a:p>
            <a:endParaRPr lang="en-US" dirty="0"/>
          </a:p>
        </p:txBody>
      </p:sp>
      <p:pic>
        <p:nvPicPr>
          <p:cNvPr id="5" name="Picture 4"/>
          <p:cNvPicPr>
            <a:picLocks noChangeAspect="1"/>
          </p:cNvPicPr>
          <p:nvPr/>
        </p:nvPicPr>
        <p:blipFill>
          <a:blip r:embed="rId2"/>
          <a:stretch>
            <a:fillRect/>
          </a:stretch>
        </p:blipFill>
        <p:spPr>
          <a:xfrm>
            <a:off x="7239000" y="76200"/>
            <a:ext cx="1729037" cy="1364379"/>
          </a:xfrm>
          <a:prstGeom prst="rect">
            <a:avLst/>
          </a:prstGeom>
        </p:spPr>
      </p:pic>
    </p:spTree>
    <p:extLst>
      <p:ext uri="{BB962C8B-B14F-4D97-AF65-F5344CB8AC3E}">
        <p14:creationId xmlns:p14="http://schemas.microsoft.com/office/powerpoint/2010/main" val="42295371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1C55-EB15-4848-9DD8-F0B840F8D6CC}"/>
              </a:ext>
            </a:extLst>
          </p:cNvPr>
          <p:cNvSpPr>
            <a:spLocks noGrp="1"/>
          </p:cNvSpPr>
          <p:nvPr>
            <p:ph type="title"/>
          </p:nvPr>
        </p:nvSpPr>
        <p:spPr/>
        <p:txBody>
          <a:bodyPr/>
          <a:lstStyle/>
          <a:p>
            <a:r>
              <a:rPr lang="en-US" dirty="0"/>
              <a:t>GA Example 1</a:t>
            </a:r>
          </a:p>
        </p:txBody>
      </p:sp>
      <p:sp>
        <p:nvSpPr>
          <p:cNvPr id="3" name="Slide Number Placeholder 2">
            <a:extLst>
              <a:ext uri="{FF2B5EF4-FFF2-40B4-BE49-F238E27FC236}">
                <a16:creationId xmlns:a16="http://schemas.microsoft.com/office/drawing/2014/main" id="{2B0FA693-F9D9-4BA5-8EAE-44AFBDCFED8E}"/>
              </a:ext>
            </a:extLst>
          </p:cNvPr>
          <p:cNvSpPr>
            <a:spLocks noGrp="1"/>
          </p:cNvSpPr>
          <p:nvPr>
            <p:ph type="sldNum" sz="quarter" idx="12"/>
          </p:nvPr>
        </p:nvSpPr>
        <p:spPr/>
        <p:txBody>
          <a:bodyPr/>
          <a:lstStyle/>
          <a:p>
            <a:fld id="{1E81BDB4-5F3F-464A-A32A-75B544C87B3D}" type="slidenum">
              <a:rPr lang="en-US" smtClean="0"/>
              <a:pPr/>
              <a:t>202</a:t>
            </a:fld>
            <a:endParaRPr lang="en-US"/>
          </a:p>
        </p:txBody>
      </p:sp>
      <p:sp>
        <p:nvSpPr>
          <p:cNvPr id="4" name="Rectangle 3">
            <a:extLst>
              <a:ext uri="{FF2B5EF4-FFF2-40B4-BE49-F238E27FC236}">
                <a16:creationId xmlns:a16="http://schemas.microsoft.com/office/drawing/2014/main" id="{688F6181-932F-4B7B-A144-CEE74F655EF1}"/>
              </a:ext>
            </a:extLst>
          </p:cNvPr>
          <p:cNvSpPr/>
          <p:nvPr/>
        </p:nvSpPr>
        <p:spPr>
          <a:xfrm>
            <a:off x="1124564" y="1847730"/>
            <a:ext cx="6943383" cy="6001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3300" dirty="0">
                <a:solidFill>
                  <a:srgbClr val="000000"/>
                </a:solidFill>
                <a:latin typeface="HENBEK+TimesNewRoman,Bold"/>
              </a:rPr>
              <a:t>FUNCTION MAXIMIZATION </a:t>
            </a:r>
          </a:p>
        </p:txBody>
      </p:sp>
      <p:sp>
        <p:nvSpPr>
          <p:cNvPr id="6" name="Rectangle 5">
            <a:extLst>
              <a:ext uri="{FF2B5EF4-FFF2-40B4-BE49-F238E27FC236}">
                <a16:creationId xmlns:a16="http://schemas.microsoft.com/office/drawing/2014/main" id="{7037EAA1-B553-477C-8C8F-A68E2832360E}"/>
              </a:ext>
            </a:extLst>
          </p:cNvPr>
          <p:cNvSpPr/>
          <p:nvPr/>
        </p:nvSpPr>
        <p:spPr>
          <a:xfrm>
            <a:off x="920562" y="2893502"/>
            <a:ext cx="6861688" cy="923330"/>
          </a:xfrm>
          <a:prstGeom prst="rect">
            <a:avLst/>
          </a:prstGeom>
        </p:spPr>
        <p:txBody>
          <a:bodyPr wrap="square">
            <a:spAutoFit/>
          </a:bodyPr>
          <a:lstStyle/>
          <a:p>
            <a:pPr algn="just"/>
            <a:r>
              <a:rPr lang="en-US" sz="2700" dirty="0">
                <a:solidFill>
                  <a:srgbClr val="000000"/>
                </a:solidFill>
                <a:latin typeface="HENBCA+TimesNewRoman"/>
              </a:rPr>
              <a:t>Determine the variables that produce the maximum value for this function: </a:t>
            </a:r>
            <a:endParaRPr lang="en-US" sz="2700" dirty="0"/>
          </a:p>
        </p:txBody>
      </p:sp>
      <p:pic>
        <p:nvPicPr>
          <p:cNvPr id="7" name="Picture 6">
            <a:extLst>
              <a:ext uri="{FF2B5EF4-FFF2-40B4-BE49-F238E27FC236}">
                <a16:creationId xmlns:a16="http://schemas.microsoft.com/office/drawing/2014/main" id="{368F6E06-1970-499C-B38F-FAE052539FB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02452" y="4362862"/>
            <a:ext cx="7593068" cy="402815"/>
          </a:xfrm>
          <a:prstGeom prst="rect">
            <a:avLst/>
          </a:prstGeom>
          <a:ln>
            <a:noFill/>
          </a:ln>
        </p:spPr>
      </p:pic>
    </p:spTree>
    <p:extLst>
      <p:ext uri="{BB962C8B-B14F-4D97-AF65-F5344CB8AC3E}">
        <p14:creationId xmlns:p14="http://schemas.microsoft.com/office/powerpoint/2010/main" val="125582377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11C6-9603-4E67-82E6-DD65E43FCAC5}"/>
              </a:ext>
            </a:extLst>
          </p:cNvPr>
          <p:cNvSpPr>
            <a:spLocks noGrp="1"/>
          </p:cNvSpPr>
          <p:nvPr>
            <p:ph type="title"/>
          </p:nvPr>
        </p:nvSpPr>
        <p:spPr/>
        <p:txBody>
          <a:bodyPr>
            <a:normAutofit/>
          </a:bodyPr>
          <a:lstStyle/>
          <a:p>
            <a:r>
              <a:rPr lang="en-US" sz="2800" dirty="0"/>
              <a:t>Questions that need to be answered to use GA</a:t>
            </a:r>
          </a:p>
        </p:txBody>
      </p:sp>
      <p:sp>
        <p:nvSpPr>
          <p:cNvPr id="3" name="Slide Number Placeholder 2">
            <a:extLst>
              <a:ext uri="{FF2B5EF4-FFF2-40B4-BE49-F238E27FC236}">
                <a16:creationId xmlns:a16="http://schemas.microsoft.com/office/drawing/2014/main" id="{65788002-329F-4088-9665-B792BFFF90B5}"/>
              </a:ext>
            </a:extLst>
          </p:cNvPr>
          <p:cNvSpPr>
            <a:spLocks noGrp="1"/>
          </p:cNvSpPr>
          <p:nvPr>
            <p:ph type="sldNum" sz="quarter" idx="12"/>
          </p:nvPr>
        </p:nvSpPr>
        <p:spPr/>
        <p:txBody>
          <a:bodyPr/>
          <a:lstStyle/>
          <a:p>
            <a:fld id="{1E81BDB4-5F3F-464A-A32A-75B544C87B3D}" type="slidenum">
              <a:rPr lang="en-US" smtClean="0"/>
              <a:pPr/>
              <a:t>203</a:t>
            </a:fld>
            <a:endParaRPr lang="en-US"/>
          </a:p>
        </p:txBody>
      </p:sp>
      <p:sp>
        <p:nvSpPr>
          <p:cNvPr id="4" name="Rectangle 3">
            <a:extLst>
              <a:ext uri="{FF2B5EF4-FFF2-40B4-BE49-F238E27FC236}">
                <a16:creationId xmlns:a16="http://schemas.microsoft.com/office/drawing/2014/main" id="{A86346ED-6E29-46ED-8D5B-B36404A1AF13}"/>
              </a:ext>
            </a:extLst>
          </p:cNvPr>
          <p:cNvSpPr/>
          <p:nvPr/>
        </p:nvSpPr>
        <p:spPr>
          <a:xfrm>
            <a:off x="990600" y="1295400"/>
            <a:ext cx="6861687" cy="2677656"/>
          </a:xfrm>
          <a:prstGeom prst="rect">
            <a:avLst/>
          </a:prstGeom>
        </p:spPr>
        <p:txBody>
          <a:bodyPr wrap="square">
            <a:spAutoFit/>
          </a:bodyPr>
          <a:lstStyle/>
          <a:p>
            <a:pPr marL="385763" indent="-385763" algn="just">
              <a:buFont typeface="+mj-lt"/>
              <a:buAutoNum type="arabicPeriod"/>
            </a:pPr>
            <a:r>
              <a:rPr lang="en-US" sz="2400" dirty="0">
                <a:solidFill>
                  <a:srgbClr val="000000"/>
                </a:solidFill>
                <a:latin typeface="Gisha" panose="020B0502040204020203" pitchFamily="34" charset="-79"/>
                <a:cs typeface="Gisha" panose="020B0502040204020203" pitchFamily="34" charset="-79"/>
              </a:rPr>
              <a:t>How is an individual represented? </a:t>
            </a:r>
          </a:p>
          <a:p>
            <a:pPr marL="385763" indent="-385763" algn="just">
              <a:buFont typeface="+mj-lt"/>
              <a:buAutoNum type="arabicPeriod"/>
            </a:pPr>
            <a:r>
              <a:rPr lang="en-US" sz="2400" dirty="0">
                <a:solidFill>
                  <a:srgbClr val="000000"/>
                </a:solidFill>
                <a:latin typeface="Gisha" panose="020B0502040204020203" pitchFamily="34" charset="-79"/>
                <a:cs typeface="Gisha" panose="020B0502040204020203" pitchFamily="34" charset="-79"/>
              </a:rPr>
              <a:t>How is an individual’s fitness calculated? </a:t>
            </a:r>
          </a:p>
          <a:p>
            <a:pPr marL="385763" indent="-385763" algn="just">
              <a:buFont typeface="+mj-lt"/>
              <a:buAutoNum type="arabicPeriod"/>
            </a:pPr>
            <a:r>
              <a:rPr lang="en-US" sz="2400" dirty="0">
                <a:solidFill>
                  <a:srgbClr val="000000"/>
                </a:solidFill>
                <a:latin typeface="Gisha" panose="020B0502040204020203" pitchFamily="34" charset="-79"/>
                <a:cs typeface="Gisha" panose="020B0502040204020203" pitchFamily="34" charset="-79"/>
              </a:rPr>
              <a:t>How are individuals selected for mating? </a:t>
            </a:r>
          </a:p>
          <a:p>
            <a:pPr marL="385763" indent="-385763" algn="just">
              <a:buFont typeface="+mj-lt"/>
              <a:buAutoNum type="arabicPeriod"/>
            </a:pPr>
            <a:r>
              <a:rPr lang="en-US" sz="2400" dirty="0">
                <a:solidFill>
                  <a:srgbClr val="000000"/>
                </a:solidFill>
                <a:latin typeface="Gisha" panose="020B0502040204020203" pitchFamily="34" charset="-79"/>
                <a:cs typeface="Gisha" panose="020B0502040204020203" pitchFamily="34" charset="-79"/>
              </a:rPr>
              <a:t>How are individuals crossed-over? </a:t>
            </a:r>
          </a:p>
          <a:p>
            <a:pPr marL="385763" indent="-385763" algn="just">
              <a:buFont typeface="+mj-lt"/>
              <a:buAutoNum type="arabicPeriod"/>
            </a:pPr>
            <a:r>
              <a:rPr lang="en-US" sz="2400" dirty="0">
                <a:solidFill>
                  <a:srgbClr val="000000"/>
                </a:solidFill>
                <a:latin typeface="Gisha" panose="020B0502040204020203" pitchFamily="34" charset="-79"/>
                <a:cs typeface="Gisha" panose="020B0502040204020203" pitchFamily="34" charset="-79"/>
              </a:rPr>
              <a:t>How are individuals mutated? </a:t>
            </a:r>
          </a:p>
        </p:txBody>
      </p:sp>
    </p:spTree>
    <p:extLst>
      <p:ext uri="{BB962C8B-B14F-4D97-AF65-F5344CB8AC3E}">
        <p14:creationId xmlns:p14="http://schemas.microsoft.com/office/powerpoint/2010/main" val="32139138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28980F-BC3F-4C26-B572-6BDB98893750}"/>
              </a:ext>
            </a:extLst>
          </p:cNvPr>
          <p:cNvSpPr>
            <a:spLocks noGrp="1"/>
          </p:cNvSpPr>
          <p:nvPr>
            <p:ph type="sldNum" sz="quarter" idx="12"/>
          </p:nvPr>
        </p:nvSpPr>
        <p:spPr/>
        <p:txBody>
          <a:bodyPr/>
          <a:lstStyle/>
          <a:p>
            <a:fld id="{1E81BDB4-5F3F-464A-A32A-75B544C87B3D}" type="slidenum">
              <a:rPr lang="en-US" smtClean="0"/>
              <a:pPr/>
              <a:t>204</a:t>
            </a:fld>
            <a:endParaRPr lang="en-US"/>
          </a:p>
        </p:txBody>
      </p:sp>
      <p:sp>
        <p:nvSpPr>
          <p:cNvPr id="4" name="Rectangle 3">
            <a:extLst>
              <a:ext uri="{FF2B5EF4-FFF2-40B4-BE49-F238E27FC236}">
                <a16:creationId xmlns:a16="http://schemas.microsoft.com/office/drawing/2014/main" id="{8789FFAA-54FC-4FFA-8A1C-BA7063AD3770}"/>
              </a:ext>
            </a:extLst>
          </p:cNvPr>
          <p:cNvSpPr/>
          <p:nvPr/>
        </p:nvSpPr>
        <p:spPr>
          <a:xfrm>
            <a:off x="925460" y="1051317"/>
            <a:ext cx="7230662" cy="461665"/>
          </a:xfrm>
          <a:prstGeom prst="rect">
            <a:avLst/>
          </a:prstGeom>
        </p:spPr>
        <p:txBody>
          <a:bodyPr wrap="square">
            <a:spAutoFit/>
          </a:bodyPr>
          <a:lstStyle/>
          <a:p>
            <a:pPr algn="just"/>
            <a:r>
              <a:rPr lang="en-US" sz="2400" dirty="0">
                <a:solidFill>
                  <a:srgbClr val="000000"/>
                </a:solidFill>
                <a:latin typeface="HENBEK+TimesNewRoman,Bold"/>
              </a:rPr>
              <a:t>1. How is an individual represented? </a:t>
            </a:r>
          </a:p>
        </p:txBody>
      </p:sp>
      <p:sp>
        <p:nvSpPr>
          <p:cNvPr id="5" name="Rectangle 4">
            <a:extLst>
              <a:ext uri="{FF2B5EF4-FFF2-40B4-BE49-F238E27FC236}">
                <a16:creationId xmlns:a16="http://schemas.microsoft.com/office/drawing/2014/main" id="{2536CB84-DBB3-4427-A68B-8AB6EF607AAE}"/>
              </a:ext>
            </a:extLst>
          </p:cNvPr>
          <p:cNvSpPr/>
          <p:nvPr/>
        </p:nvSpPr>
        <p:spPr>
          <a:xfrm>
            <a:off x="1371600" y="2371540"/>
            <a:ext cx="6596216" cy="10618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100" dirty="0">
                <a:solidFill>
                  <a:srgbClr val="000000"/>
                </a:solidFill>
                <a:latin typeface="Gisha" panose="020B0502040204020203" pitchFamily="34" charset="-79"/>
                <a:cs typeface="Gisha" panose="020B0502040204020203" pitchFamily="34" charset="-79"/>
              </a:rPr>
              <a:t>Choose a binary sequence for each variable, and then concatenate the four values together into a single bit string. </a:t>
            </a:r>
            <a:endParaRPr lang="en-US" sz="2100" dirty="0">
              <a:latin typeface="Gisha" panose="020B0502040204020203" pitchFamily="34" charset="-79"/>
              <a:cs typeface="Gisha" panose="020B0502040204020203" pitchFamily="34" charset="-79"/>
            </a:endParaRPr>
          </a:p>
        </p:txBody>
      </p:sp>
      <p:sp>
        <p:nvSpPr>
          <p:cNvPr id="6" name="Rectangle 5">
            <a:extLst>
              <a:ext uri="{FF2B5EF4-FFF2-40B4-BE49-F238E27FC236}">
                <a16:creationId xmlns:a16="http://schemas.microsoft.com/office/drawing/2014/main" id="{026CDA4C-1A00-454C-9865-7580CB044F90}"/>
              </a:ext>
            </a:extLst>
          </p:cNvPr>
          <p:cNvSpPr/>
          <p:nvPr/>
        </p:nvSpPr>
        <p:spPr>
          <a:xfrm>
            <a:off x="2286000" y="3866161"/>
            <a:ext cx="3919343" cy="55399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3000" dirty="0">
                <a:solidFill>
                  <a:srgbClr val="FF0000"/>
                </a:solidFill>
                <a:latin typeface="HENEMG+CourierNewPSMT"/>
              </a:rPr>
              <a:t>1101</a:t>
            </a:r>
            <a:r>
              <a:rPr lang="en-US" sz="3000" dirty="0">
                <a:solidFill>
                  <a:srgbClr val="000000"/>
                </a:solidFill>
                <a:latin typeface="HENEMG+CourierNewPSMT"/>
              </a:rPr>
              <a:t> </a:t>
            </a:r>
            <a:r>
              <a:rPr lang="en-US" sz="3000" dirty="0">
                <a:solidFill>
                  <a:srgbClr val="FFC000"/>
                </a:solidFill>
                <a:latin typeface="HENEMG+CourierNewPSMT"/>
              </a:rPr>
              <a:t>0110</a:t>
            </a:r>
            <a:r>
              <a:rPr lang="en-US" sz="3000" dirty="0">
                <a:solidFill>
                  <a:srgbClr val="000000"/>
                </a:solidFill>
                <a:latin typeface="HENEMG+CourierNewPSMT"/>
              </a:rPr>
              <a:t> </a:t>
            </a:r>
            <a:r>
              <a:rPr lang="en-US" sz="3000" dirty="0">
                <a:solidFill>
                  <a:srgbClr val="0000FF"/>
                </a:solidFill>
                <a:latin typeface="HENEMG+CourierNewPSMT"/>
              </a:rPr>
              <a:t>0111</a:t>
            </a:r>
            <a:r>
              <a:rPr lang="en-US" sz="3000" dirty="0">
                <a:solidFill>
                  <a:srgbClr val="000000"/>
                </a:solidFill>
                <a:latin typeface="HENEMG+CourierNewPSMT"/>
              </a:rPr>
              <a:t> </a:t>
            </a:r>
            <a:r>
              <a:rPr lang="en-US" sz="3000" dirty="0">
                <a:solidFill>
                  <a:srgbClr val="00B050"/>
                </a:solidFill>
                <a:latin typeface="HENEMG+CourierNewPSMT"/>
              </a:rPr>
              <a:t>1100</a:t>
            </a:r>
            <a:r>
              <a:rPr lang="en-US" sz="3000" dirty="0">
                <a:solidFill>
                  <a:srgbClr val="000000"/>
                </a:solidFill>
                <a:latin typeface="HENEMG+CourierNewPSMT"/>
              </a:rPr>
              <a:t> </a:t>
            </a:r>
            <a:endParaRPr lang="en-US" sz="3000" dirty="0"/>
          </a:p>
        </p:txBody>
      </p:sp>
      <p:sp>
        <p:nvSpPr>
          <p:cNvPr id="7" name="Rectangle 6">
            <a:extLst>
              <a:ext uri="{FF2B5EF4-FFF2-40B4-BE49-F238E27FC236}">
                <a16:creationId xmlns:a16="http://schemas.microsoft.com/office/drawing/2014/main" id="{38249256-1E43-4730-8207-692573133133}"/>
              </a:ext>
            </a:extLst>
          </p:cNvPr>
          <p:cNvSpPr/>
          <p:nvPr/>
        </p:nvSpPr>
        <p:spPr>
          <a:xfrm>
            <a:off x="1143763" y="4712024"/>
            <a:ext cx="7352334" cy="415498"/>
          </a:xfrm>
          <a:prstGeom prst="rect">
            <a:avLst/>
          </a:prstGeom>
        </p:spPr>
        <p:txBody>
          <a:bodyPr wrap="none">
            <a:spAutoFit/>
          </a:bodyPr>
          <a:lstStyle/>
          <a:p>
            <a:r>
              <a:rPr lang="en-US" sz="2100" dirty="0">
                <a:solidFill>
                  <a:srgbClr val="000000"/>
                </a:solidFill>
                <a:latin typeface="Gisha" panose="020B0502040204020203" pitchFamily="34" charset="-79"/>
                <a:cs typeface="Gisha" panose="020B0502040204020203" pitchFamily="34" charset="-79"/>
              </a:rPr>
              <a:t>represents a solution where w = 13, x = 6, y = 7, and z = 12. </a:t>
            </a:r>
            <a:endParaRPr lang="en-US" sz="2100" dirty="0">
              <a:latin typeface="Gisha" panose="020B0502040204020203" pitchFamily="34" charset="-79"/>
              <a:cs typeface="Gisha" panose="020B0502040204020203" pitchFamily="34" charset="-79"/>
            </a:endParaRPr>
          </a:p>
        </p:txBody>
      </p:sp>
      <p:pic>
        <p:nvPicPr>
          <p:cNvPr id="8" name="Picture 7">
            <a:extLst>
              <a:ext uri="{FF2B5EF4-FFF2-40B4-BE49-F238E27FC236}">
                <a16:creationId xmlns:a16="http://schemas.microsoft.com/office/drawing/2014/main" id="{368F6E06-1970-499C-B38F-FAE052539FB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5766" y="1676860"/>
            <a:ext cx="7593068" cy="402815"/>
          </a:xfrm>
          <a:prstGeom prst="rect">
            <a:avLst/>
          </a:prstGeom>
          <a:ln>
            <a:noFill/>
          </a:ln>
        </p:spPr>
      </p:pic>
    </p:spTree>
    <p:extLst>
      <p:ext uri="{BB962C8B-B14F-4D97-AF65-F5344CB8AC3E}">
        <p14:creationId xmlns:p14="http://schemas.microsoft.com/office/powerpoint/2010/main" val="2947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B6E385-0EE1-4125-8C0A-BE7802EC10B8}"/>
              </a:ext>
            </a:extLst>
          </p:cNvPr>
          <p:cNvSpPr>
            <a:spLocks noGrp="1"/>
          </p:cNvSpPr>
          <p:nvPr>
            <p:ph type="sldNum" sz="quarter" idx="12"/>
          </p:nvPr>
        </p:nvSpPr>
        <p:spPr/>
        <p:txBody>
          <a:bodyPr/>
          <a:lstStyle/>
          <a:p>
            <a:fld id="{1E81BDB4-5F3F-464A-A32A-75B544C87B3D}" type="slidenum">
              <a:rPr lang="en-US" smtClean="0"/>
              <a:pPr/>
              <a:t>205</a:t>
            </a:fld>
            <a:endParaRPr lang="en-US"/>
          </a:p>
        </p:txBody>
      </p:sp>
      <p:sp>
        <p:nvSpPr>
          <p:cNvPr id="4" name="Rectangle 3">
            <a:extLst>
              <a:ext uri="{FF2B5EF4-FFF2-40B4-BE49-F238E27FC236}">
                <a16:creationId xmlns:a16="http://schemas.microsoft.com/office/drawing/2014/main" id="{C00848CE-0766-43AF-8619-7D3005B6ABF2}"/>
              </a:ext>
            </a:extLst>
          </p:cNvPr>
          <p:cNvSpPr/>
          <p:nvPr/>
        </p:nvSpPr>
        <p:spPr>
          <a:xfrm>
            <a:off x="854511" y="1103672"/>
            <a:ext cx="7747381" cy="507831"/>
          </a:xfrm>
          <a:prstGeom prst="rect">
            <a:avLst/>
          </a:prstGeom>
        </p:spPr>
        <p:txBody>
          <a:bodyPr wrap="square">
            <a:spAutoFit/>
          </a:bodyPr>
          <a:lstStyle/>
          <a:p>
            <a:pPr algn="just"/>
            <a:r>
              <a:rPr lang="en-US" sz="2700" dirty="0">
                <a:solidFill>
                  <a:srgbClr val="000000"/>
                </a:solidFill>
                <a:latin typeface="HENBEK+TimesNewRoman,Bold"/>
              </a:rPr>
              <a:t>2. How is an individual’s fitness calculated? </a:t>
            </a:r>
          </a:p>
        </p:txBody>
      </p:sp>
      <p:sp>
        <p:nvSpPr>
          <p:cNvPr id="6" name="Rectangle 5">
            <a:extLst>
              <a:ext uri="{FF2B5EF4-FFF2-40B4-BE49-F238E27FC236}">
                <a16:creationId xmlns:a16="http://schemas.microsoft.com/office/drawing/2014/main" id="{F0E4AAB2-7224-4B22-8D9A-07EECD73CE7A}"/>
              </a:ext>
            </a:extLst>
          </p:cNvPr>
          <p:cNvSpPr/>
          <p:nvPr/>
        </p:nvSpPr>
        <p:spPr>
          <a:xfrm>
            <a:off x="1143000" y="2057400"/>
            <a:ext cx="5718425" cy="415498"/>
          </a:xfrm>
          <a:prstGeom prst="rect">
            <a:avLst/>
          </a:prstGeom>
        </p:spPr>
        <p:txBody>
          <a:bodyPr wrap="none">
            <a:spAutoFit/>
          </a:bodyPr>
          <a:lstStyle/>
          <a:p>
            <a:r>
              <a:rPr lang="en-US" sz="2100" dirty="0">
                <a:solidFill>
                  <a:srgbClr val="000000"/>
                </a:solidFill>
                <a:latin typeface="Gisha" panose="020B0502040204020203" pitchFamily="34" charset="-79"/>
                <a:cs typeface="Gisha" panose="020B0502040204020203" pitchFamily="34" charset="-79"/>
              </a:rPr>
              <a:t>Assume we have a population of 4</a:t>
            </a:r>
            <a:r>
              <a:rPr lang="en-US" sz="2100" baseline="30000" dirty="0">
                <a:solidFill>
                  <a:srgbClr val="000000"/>
                </a:solidFill>
                <a:latin typeface="Gisha" panose="020B0502040204020203" pitchFamily="34" charset="-79"/>
                <a:cs typeface="Gisha" panose="020B0502040204020203" pitchFamily="34" charset="-79"/>
              </a:rPr>
              <a:t> </a:t>
            </a:r>
            <a:r>
              <a:rPr lang="en-US" sz="2100" dirty="0">
                <a:solidFill>
                  <a:srgbClr val="000000"/>
                </a:solidFill>
                <a:latin typeface="Gisha" panose="020B0502040204020203" pitchFamily="34" charset="-79"/>
                <a:cs typeface="Gisha" panose="020B0502040204020203" pitchFamily="34" charset="-79"/>
              </a:rPr>
              <a:t>individuals: </a:t>
            </a:r>
            <a:endParaRPr lang="en-US" sz="2100" dirty="0">
              <a:latin typeface="Gisha" panose="020B0502040204020203" pitchFamily="34" charset="-79"/>
              <a:cs typeface="Gisha" panose="020B0502040204020203" pitchFamily="34" charset="-79"/>
            </a:endParaRPr>
          </a:p>
        </p:txBody>
      </p:sp>
      <p:pic>
        <p:nvPicPr>
          <p:cNvPr id="8" name="Picture 7">
            <a:extLst>
              <a:ext uri="{FF2B5EF4-FFF2-40B4-BE49-F238E27FC236}">
                <a16:creationId xmlns:a16="http://schemas.microsoft.com/office/drawing/2014/main" id="{28E9CC2F-DF5A-4F86-87A7-49124C51E39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19200" y="3124200"/>
            <a:ext cx="6565106" cy="1328738"/>
          </a:xfrm>
          <a:prstGeom prst="rect">
            <a:avLst/>
          </a:prstGeom>
          <a:ln>
            <a:solidFill>
              <a:schemeClr val="tx1"/>
            </a:solidFill>
          </a:ln>
        </p:spPr>
      </p:pic>
    </p:spTree>
    <p:extLst>
      <p:ext uri="{BB962C8B-B14F-4D97-AF65-F5344CB8AC3E}">
        <p14:creationId xmlns:p14="http://schemas.microsoft.com/office/powerpoint/2010/main" val="246821549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53E788-B8DF-40F9-9861-0B8F36678D00}"/>
              </a:ext>
            </a:extLst>
          </p:cNvPr>
          <p:cNvSpPr>
            <a:spLocks noGrp="1"/>
          </p:cNvSpPr>
          <p:nvPr>
            <p:ph type="sldNum" sz="quarter" idx="12"/>
          </p:nvPr>
        </p:nvSpPr>
        <p:spPr/>
        <p:txBody>
          <a:bodyPr/>
          <a:lstStyle/>
          <a:p>
            <a:fld id="{1E81BDB4-5F3F-464A-A32A-75B544C87B3D}" type="slidenum">
              <a:rPr lang="en-US" smtClean="0"/>
              <a:pPr/>
              <a:t>206</a:t>
            </a:fld>
            <a:endParaRPr lang="en-US"/>
          </a:p>
        </p:txBody>
      </p:sp>
      <p:sp>
        <p:nvSpPr>
          <p:cNvPr id="4" name="Rectangle 3">
            <a:extLst>
              <a:ext uri="{FF2B5EF4-FFF2-40B4-BE49-F238E27FC236}">
                <a16:creationId xmlns:a16="http://schemas.microsoft.com/office/drawing/2014/main" id="{0DCA2217-0DD3-4913-8F36-0C39A128A736}"/>
              </a:ext>
            </a:extLst>
          </p:cNvPr>
          <p:cNvSpPr/>
          <p:nvPr/>
        </p:nvSpPr>
        <p:spPr>
          <a:xfrm>
            <a:off x="289016" y="1095562"/>
            <a:ext cx="8464732" cy="507831"/>
          </a:xfrm>
          <a:prstGeom prst="rect">
            <a:avLst/>
          </a:prstGeom>
        </p:spPr>
        <p:txBody>
          <a:bodyPr wrap="square">
            <a:spAutoFit/>
          </a:bodyPr>
          <a:lstStyle/>
          <a:p>
            <a:pPr algn="just"/>
            <a:r>
              <a:rPr lang="en-US" sz="2700" dirty="0">
                <a:solidFill>
                  <a:srgbClr val="000000"/>
                </a:solidFill>
                <a:latin typeface="HENBEK+TimesNewRoman,Bold"/>
              </a:rPr>
              <a:t>3. How are individuals selected for mating? </a:t>
            </a:r>
          </a:p>
        </p:txBody>
      </p:sp>
      <p:sp>
        <p:nvSpPr>
          <p:cNvPr id="5" name="Rectangle 4">
            <a:extLst>
              <a:ext uri="{FF2B5EF4-FFF2-40B4-BE49-F238E27FC236}">
                <a16:creationId xmlns:a16="http://schemas.microsoft.com/office/drawing/2014/main" id="{B621E899-A1AA-48DE-B07C-7DD96B344643}"/>
              </a:ext>
            </a:extLst>
          </p:cNvPr>
          <p:cNvSpPr/>
          <p:nvPr/>
        </p:nvSpPr>
        <p:spPr>
          <a:xfrm>
            <a:off x="734785" y="2229959"/>
            <a:ext cx="7540166" cy="3616375"/>
          </a:xfrm>
          <a:prstGeom prst="rect">
            <a:avLst/>
          </a:prstGeom>
        </p:spPr>
        <p:txBody>
          <a:bodyPr wrap="square">
            <a:spAutoFit/>
          </a:bodyPr>
          <a:lstStyle/>
          <a:p>
            <a:r>
              <a:rPr lang="en-US" sz="1800" dirty="0">
                <a:solidFill>
                  <a:schemeClr val="tx1"/>
                </a:solidFill>
              </a:rPr>
              <a:t>Suppose we </a:t>
            </a:r>
            <a:r>
              <a:rPr lang="en-US" sz="1800" dirty="0">
                <a:solidFill>
                  <a:srgbClr val="FF0000"/>
                </a:solidFill>
              </a:rPr>
              <a:t>use rank selection </a:t>
            </a:r>
            <a:r>
              <a:rPr lang="en-US" sz="1800" dirty="0">
                <a:solidFill>
                  <a:schemeClr val="tx1"/>
                </a:solidFill>
              </a:rPr>
              <a:t>where individuals are ranked according to their fitness. </a:t>
            </a:r>
          </a:p>
          <a:p>
            <a:pPr algn="just"/>
            <a:endParaRPr lang="en-US" sz="1800" dirty="0">
              <a:solidFill>
                <a:srgbClr val="000000"/>
              </a:solidFill>
              <a:latin typeface="Gisha" panose="020B0502040204020203" pitchFamily="34" charset="-79"/>
              <a:cs typeface="Gisha" panose="020B0502040204020203" pitchFamily="34" charset="-79"/>
            </a:endParaRPr>
          </a:p>
          <a:p>
            <a:pPr marL="342900" indent="-342900" algn="just">
              <a:buFont typeface="Wingdings" panose="05000000000000000000" pitchFamily="2" charset="2"/>
              <a:buChar char="à"/>
            </a:pPr>
            <a:r>
              <a:rPr lang="en-US" sz="1800" dirty="0">
                <a:solidFill>
                  <a:srgbClr val="000000"/>
                </a:solidFill>
                <a:latin typeface="Gisha" panose="020B0502040204020203" pitchFamily="34" charset="-79"/>
                <a:cs typeface="Gisha" panose="020B0502040204020203" pitchFamily="34" charset="-79"/>
              </a:rPr>
              <a:t>the first individual a 40% chance of being selected</a:t>
            </a:r>
          </a:p>
          <a:p>
            <a:pPr marL="342900" indent="-342900" algn="just">
              <a:buFont typeface="Wingdings" panose="05000000000000000000" pitchFamily="2" charset="2"/>
              <a:buChar char="à"/>
            </a:pPr>
            <a:r>
              <a:rPr lang="en-US" sz="1800" dirty="0">
                <a:solidFill>
                  <a:srgbClr val="000000"/>
                </a:solidFill>
                <a:latin typeface="Gisha" panose="020B0502040204020203" pitchFamily="34" charset="-79"/>
                <a:cs typeface="Gisha" panose="020B0502040204020203" pitchFamily="34" charset="-79"/>
              </a:rPr>
              <a:t>the second a 20% chance</a:t>
            </a:r>
          </a:p>
          <a:p>
            <a:pPr marL="342900" indent="-342900" algn="just">
              <a:buFont typeface="Wingdings" panose="05000000000000000000" pitchFamily="2" charset="2"/>
              <a:buChar char="à"/>
            </a:pPr>
            <a:r>
              <a:rPr lang="en-US" sz="1800" dirty="0">
                <a:solidFill>
                  <a:srgbClr val="000000"/>
                </a:solidFill>
                <a:latin typeface="Gisha" panose="020B0502040204020203" pitchFamily="34" charset="-79"/>
                <a:cs typeface="Gisha" panose="020B0502040204020203" pitchFamily="34" charset="-79"/>
              </a:rPr>
              <a:t>the third a 30% chance</a:t>
            </a:r>
          </a:p>
          <a:p>
            <a:pPr marL="342900" indent="-342900" algn="just">
              <a:buFont typeface="Wingdings" panose="05000000000000000000" pitchFamily="2" charset="2"/>
              <a:buChar char="à"/>
            </a:pPr>
            <a:r>
              <a:rPr lang="en-US" sz="1800" dirty="0">
                <a:solidFill>
                  <a:srgbClr val="000000"/>
                </a:solidFill>
                <a:latin typeface="Gisha" panose="020B0502040204020203" pitchFamily="34" charset="-79"/>
                <a:cs typeface="Gisha" panose="020B0502040204020203" pitchFamily="34" charset="-79"/>
              </a:rPr>
              <a:t>the fourth a 10% chance</a:t>
            </a:r>
          </a:p>
          <a:p>
            <a:pPr algn="just"/>
            <a:endParaRPr lang="en-US" sz="1800" dirty="0">
              <a:solidFill>
                <a:srgbClr val="000000"/>
              </a:solidFill>
              <a:latin typeface="Gisha" panose="020B0502040204020203" pitchFamily="34" charset="-79"/>
              <a:cs typeface="Gisha" panose="020B0502040204020203" pitchFamily="34" charset="-79"/>
            </a:endParaRPr>
          </a:p>
          <a:p>
            <a:pPr algn="just"/>
            <a:r>
              <a:rPr lang="en-US" sz="1800" dirty="0">
                <a:solidFill>
                  <a:srgbClr val="000000"/>
                </a:solidFill>
                <a:latin typeface="Gisha" panose="020B0502040204020203" pitchFamily="34" charset="-79"/>
                <a:cs typeface="Gisha" panose="020B0502040204020203" pitchFamily="34" charset="-79"/>
              </a:rPr>
              <a:t>Clearly this is giving the better individuals more chances to be selected. </a:t>
            </a:r>
            <a:endParaRPr lang="en-US" sz="1800" dirty="0">
              <a:latin typeface="Gisha" panose="020B0502040204020203" pitchFamily="34" charset="-79"/>
              <a:cs typeface="Gisha" panose="020B0502040204020203" pitchFamily="34" charset="-79"/>
            </a:endParaRPr>
          </a:p>
        </p:txBody>
      </p:sp>
      <p:pic>
        <p:nvPicPr>
          <p:cNvPr id="2" name="Picture 1"/>
          <p:cNvPicPr>
            <a:picLocks noChangeAspect="1"/>
          </p:cNvPicPr>
          <p:nvPr/>
        </p:nvPicPr>
        <p:blipFill>
          <a:blip r:embed="rId2"/>
          <a:stretch>
            <a:fillRect/>
          </a:stretch>
        </p:blipFill>
        <p:spPr>
          <a:xfrm>
            <a:off x="4724400" y="-7583"/>
            <a:ext cx="4366979" cy="1160740"/>
          </a:xfrm>
          <a:prstGeom prst="rect">
            <a:avLst/>
          </a:prstGeom>
        </p:spPr>
      </p:pic>
    </p:spTree>
    <p:extLst>
      <p:ext uri="{BB962C8B-B14F-4D97-AF65-F5344CB8AC3E}">
        <p14:creationId xmlns:p14="http://schemas.microsoft.com/office/powerpoint/2010/main" val="162730892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4C966D-FB04-434C-A6A1-C6BFD05094CC}"/>
              </a:ext>
            </a:extLst>
          </p:cNvPr>
          <p:cNvSpPr>
            <a:spLocks noGrp="1"/>
          </p:cNvSpPr>
          <p:nvPr>
            <p:ph type="sldNum" sz="quarter" idx="12"/>
          </p:nvPr>
        </p:nvSpPr>
        <p:spPr/>
        <p:txBody>
          <a:bodyPr/>
          <a:lstStyle/>
          <a:p>
            <a:fld id="{1E81BDB4-5F3F-464A-A32A-75B544C87B3D}" type="slidenum">
              <a:rPr lang="en-US" smtClean="0"/>
              <a:pPr/>
              <a:t>207</a:t>
            </a:fld>
            <a:endParaRPr lang="en-US"/>
          </a:p>
        </p:txBody>
      </p:sp>
      <p:sp>
        <p:nvSpPr>
          <p:cNvPr id="4" name="Rectangle 3">
            <a:extLst>
              <a:ext uri="{FF2B5EF4-FFF2-40B4-BE49-F238E27FC236}">
                <a16:creationId xmlns:a16="http://schemas.microsoft.com/office/drawing/2014/main" id="{0944CD84-A986-4F5B-ABAC-E47FBE28EC1F}"/>
              </a:ext>
            </a:extLst>
          </p:cNvPr>
          <p:cNvSpPr/>
          <p:nvPr/>
        </p:nvSpPr>
        <p:spPr>
          <a:xfrm>
            <a:off x="903338" y="1040256"/>
            <a:ext cx="7350755" cy="507831"/>
          </a:xfrm>
          <a:prstGeom prst="rect">
            <a:avLst/>
          </a:prstGeom>
        </p:spPr>
        <p:txBody>
          <a:bodyPr wrap="square">
            <a:spAutoFit/>
          </a:bodyPr>
          <a:lstStyle/>
          <a:p>
            <a:pPr algn="just"/>
            <a:r>
              <a:rPr lang="en-US" sz="2700" dirty="0">
                <a:solidFill>
                  <a:srgbClr val="000000"/>
                </a:solidFill>
                <a:latin typeface="HENBEK+TimesNewRoman,Bold"/>
              </a:rPr>
              <a:t>4. How are individuals crossed-over? </a:t>
            </a:r>
          </a:p>
        </p:txBody>
      </p:sp>
      <p:sp>
        <p:nvSpPr>
          <p:cNvPr id="5" name="Rectangle 4">
            <a:extLst>
              <a:ext uri="{FF2B5EF4-FFF2-40B4-BE49-F238E27FC236}">
                <a16:creationId xmlns:a16="http://schemas.microsoft.com/office/drawing/2014/main" id="{2A9F4EBE-95EF-4614-91B4-432FA38ACCD1}"/>
              </a:ext>
            </a:extLst>
          </p:cNvPr>
          <p:cNvSpPr/>
          <p:nvPr/>
        </p:nvSpPr>
        <p:spPr>
          <a:xfrm>
            <a:off x="757239" y="1675552"/>
            <a:ext cx="7426642" cy="784830"/>
          </a:xfrm>
          <a:prstGeom prst="rect">
            <a:avLst/>
          </a:prstGeom>
        </p:spPr>
        <p:txBody>
          <a:bodyPr wrap="square">
            <a:spAutoFit/>
          </a:bodyPr>
          <a:lstStyle/>
          <a:p>
            <a:pPr algn="just"/>
            <a:r>
              <a:rPr lang="en-US" sz="1800" dirty="0">
                <a:solidFill>
                  <a:schemeClr val="tx1"/>
                </a:solidFill>
                <a:latin typeface="Gisha" panose="020B0502040204020203" pitchFamily="34" charset="-79"/>
                <a:cs typeface="Gisha" panose="020B0502040204020203" pitchFamily="34" charset="-79"/>
              </a:rPr>
              <a:t>Suppose we use </a:t>
            </a:r>
            <a:r>
              <a:rPr lang="en-US" sz="1800" spc="23" dirty="0">
                <a:solidFill>
                  <a:srgbClr val="FF0000"/>
                </a:solidFill>
                <a:latin typeface="Calibri"/>
                <a:cs typeface="Calibri"/>
              </a:rPr>
              <a:t>2-points</a:t>
            </a:r>
            <a:r>
              <a:rPr lang="en-US" sz="1800" spc="41" dirty="0">
                <a:solidFill>
                  <a:srgbClr val="FF0000"/>
                </a:solidFill>
                <a:latin typeface="Calibri"/>
                <a:cs typeface="Calibri"/>
              </a:rPr>
              <a:t> </a:t>
            </a:r>
            <a:r>
              <a:rPr lang="en-US" sz="1800" spc="19" dirty="0">
                <a:solidFill>
                  <a:srgbClr val="FF0000"/>
                </a:solidFill>
                <a:latin typeface="Calibri"/>
                <a:cs typeface="Calibri"/>
              </a:rPr>
              <a:t>cross-over</a:t>
            </a:r>
            <a:endParaRPr lang="en-US" sz="1800" dirty="0">
              <a:solidFill>
                <a:srgbClr val="FF0000"/>
              </a:solidFill>
              <a:latin typeface="Calibri"/>
              <a:cs typeface="Calibri"/>
            </a:endParaRPr>
          </a:p>
          <a:p>
            <a:pPr marL="214313" indent="-214313" algn="just">
              <a:buFont typeface="Arial" panose="020B0604020202020204" pitchFamily="34" charset="0"/>
              <a:buChar char="•"/>
            </a:pPr>
            <a:endParaRPr lang="en-US" sz="1800" dirty="0">
              <a:latin typeface="Gisha" panose="020B0502040204020203" pitchFamily="34" charset="-79"/>
              <a:cs typeface="Gisha" panose="020B0502040204020203" pitchFamily="34" charset="-79"/>
            </a:endParaRPr>
          </a:p>
        </p:txBody>
      </p:sp>
      <p:sp>
        <p:nvSpPr>
          <p:cNvPr id="6" name="Rectangle 5">
            <a:extLst>
              <a:ext uri="{FF2B5EF4-FFF2-40B4-BE49-F238E27FC236}">
                <a16:creationId xmlns:a16="http://schemas.microsoft.com/office/drawing/2014/main" id="{961A1826-EEE5-4AAB-9581-BDCF811F0D74}"/>
              </a:ext>
            </a:extLst>
          </p:cNvPr>
          <p:cNvSpPr/>
          <p:nvPr/>
        </p:nvSpPr>
        <p:spPr>
          <a:xfrm>
            <a:off x="875693" y="2362200"/>
            <a:ext cx="2370803" cy="161582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1800" dirty="0">
                <a:solidFill>
                  <a:srgbClr val="000000"/>
                </a:solidFill>
                <a:latin typeface="Gisha" panose="020B0502040204020203" pitchFamily="34" charset="-79"/>
                <a:cs typeface="Gisha" panose="020B0502040204020203" pitchFamily="34" charset="-79"/>
              </a:rPr>
              <a:t>1010 1110 1000 0011 </a:t>
            </a:r>
          </a:p>
          <a:p>
            <a:pPr algn="just"/>
            <a:r>
              <a:rPr lang="en-US" sz="1800" dirty="0">
                <a:solidFill>
                  <a:srgbClr val="000000"/>
                </a:solidFill>
                <a:latin typeface="Gisha" panose="020B0502040204020203" pitchFamily="34" charset="-79"/>
                <a:cs typeface="Gisha" panose="020B0502040204020203" pitchFamily="34" charset="-79"/>
              </a:rPr>
              <a:t>0110 1001 1111 0110 </a:t>
            </a:r>
          </a:p>
          <a:p>
            <a:pPr algn="just"/>
            <a:r>
              <a:rPr lang="en-US" sz="1800" dirty="0">
                <a:solidFill>
                  <a:srgbClr val="000000"/>
                </a:solidFill>
                <a:latin typeface="Gisha" panose="020B0502040204020203" pitchFamily="34" charset="-79"/>
                <a:cs typeface="Gisha" panose="020B0502040204020203" pitchFamily="34" charset="-79"/>
              </a:rPr>
              <a:t>0111 0110 1110 1011 </a:t>
            </a:r>
          </a:p>
          <a:p>
            <a:pPr algn="just"/>
            <a:r>
              <a:rPr lang="en-US" sz="1800" dirty="0">
                <a:solidFill>
                  <a:srgbClr val="000000"/>
                </a:solidFill>
                <a:latin typeface="Gisha" panose="020B0502040204020203" pitchFamily="34" charset="-79"/>
                <a:cs typeface="Gisha" panose="020B0502040204020203" pitchFamily="34" charset="-79"/>
              </a:rPr>
              <a:t>0001 0110 1000 0000 </a:t>
            </a:r>
            <a:endParaRPr lang="en-US" sz="1800" dirty="0">
              <a:latin typeface="Gisha" panose="020B0502040204020203" pitchFamily="34" charset="-79"/>
              <a:cs typeface="Gisha" panose="020B0502040204020203" pitchFamily="34" charset="-79"/>
            </a:endParaRPr>
          </a:p>
        </p:txBody>
      </p:sp>
      <p:sp>
        <p:nvSpPr>
          <p:cNvPr id="7" name="Rectangle 6">
            <a:extLst>
              <a:ext uri="{FF2B5EF4-FFF2-40B4-BE49-F238E27FC236}">
                <a16:creationId xmlns:a16="http://schemas.microsoft.com/office/drawing/2014/main" id="{EDB75783-5B67-4E80-85E9-458C85DF215F}"/>
              </a:ext>
            </a:extLst>
          </p:cNvPr>
          <p:cNvSpPr/>
          <p:nvPr/>
        </p:nvSpPr>
        <p:spPr>
          <a:xfrm>
            <a:off x="3611881" y="3170113"/>
            <a:ext cx="4572000" cy="923330"/>
          </a:xfrm>
          <a:prstGeom prst="rect">
            <a:avLst/>
          </a:prstGeom>
        </p:spPr>
        <p:txBody>
          <a:bodyPr>
            <a:spAutoFit/>
          </a:bodyPr>
          <a:lstStyle/>
          <a:p>
            <a:pPr algn="just"/>
            <a:r>
              <a:rPr lang="en-US" sz="1800" dirty="0">
                <a:solidFill>
                  <a:srgbClr val="000000"/>
                </a:solidFill>
                <a:latin typeface="Gisha" panose="020B0502040204020203" pitchFamily="34" charset="-79"/>
                <a:cs typeface="Gisha" panose="020B0502040204020203" pitchFamily="34" charset="-79"/>
              </a:rPr>
              <a:t>The 4</a:t>
            </a:r>
            <a:r>
              <a:rPr lang="en-US" sz="1800" baseline="30000" dirty="0">
                <a:solidFill>
                  <a:srgbClr val="000000"/>
                </a:solidFill>
                <a:latin typeface="Gisha" panose="020B0502040204020203" pitchFamily="34" charset="-79"/>
                <a:cs typeface="Gisha" panose="020B0502040204020203" pitchFamily="34" charset="-79"/>
              </a:rPr>
              <a:t>th</a:t>
            </a:r>
            <a:r>
              <a:rPr lang="en-US" sz="1800" dirty="0">
                <a:solidFill>
                  <a:srgbClr val="000000"/>
                </a:solidFill>
                <a:latin typeface="Gisha" panose="020B0502040204020203" pitchFamily="34" charset="-79"/>
                <a:cs typeface="Gisha" panose="020B0502040204020203" pitchFamily="34" charset="-79"/>
              </a:rPr>
              <a:t> and 14</a:t>
            </a:r>
            <a:r>
              <a:rPr lang="en-US" sz="1800" baseline="30000" dirty="0">
                <a:solidFill>
                  <a:srgbClr val="000000"/>
                </a:solidFill>
                <a:latin typeface="Gisha" panose="020B0502040204020203" pitchFamily="34" charset="-79"/>
                <a:cs typeface="Gisha" panose="020B0502040204020203" pitchFamily="34" charset="-79"/>
              </a:rPr>
              <a:t>th</a:t>
            </a:r>
            <a:r>
              <a:rPr lang="en-US" sz="1800" dirty="0">
                <a:solidFill>
                  <a:srgbClr val="000000"/>
                </a:solidFill>
                <a:latin typeface="Gisha" panose="020B0502040204020203" pitchFamily="34" charset="-79"/>
                <a:cs typeface="Gisha" panose="020B0502040204020203" pitchFamily="34" charset="-79"/>
              </a:rPr>
              <a:t> bits are randomly selected to define the substring to be swapped, so the cross-over looks like this: </a:t>
            </a:r>
            <a:endParaRPr lang="en-US" sz="1800" dirty="0">
              <a:latin typeface="Gisha" panose="020B0502040204020203" pitchFamily="34" charset="-79"/>
              <a:cs typeface="Gisha" panose="020B0502040204020203" pitchFamily="34" charset="-79"/>
            </a:endParaRPr>
          </a:p>
        </p:txBody>
      </p:sp>
      <p:pic>
        <p:nvPicPr>
          <p:cNvPr id="8" name="Picture 7">
            <a:extLst>
              <a:ext uri="{FF2B5EF4-FFF2-40B4-BE49-F238E27FC236}">
                <a16:creationId xmlns:a16="http://schemas.microsoft.com/office/drawing/2014/main" id="{3E1944A2-0FFF-4CEE-B48F-E5F0FF7B0E8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57238" y="4584040"/>
            <a:ext cx="7629525" cy="800100"/>
          </a:xfrm>
          <a:prstGeom prst="rect">
            <a:avLst/>
          </a:prstGeom>
          <a:ln>
            <a:solidFill>
              <a:schemeClr val="tx1"/>
            </a:solidFill>
          </a:ln>
        </p:spPr>
      </p:pic>
      <p:sp>
        <p:nvSpPr>
          <p:cNvPr id="9" name="Rectangle 8">
            <a:extLst>
              <a:ext uri="{FF2B5EF4-FFF2-40B4-BE49-F238E27FC236}">
                <a16:creationId xmlns:a16="http://schemas.microsoft.com/office/drawing/2014/main" id="{381FA815-865B-4773-9A57-73D175CF2148}"/>
              </a:ext>
            </a:extLst>
          </p:cNvPr>
          <p:cNvSpPr/>
          <p:nvPr/>
        </p:nvSpPr>
        <p:spPr>
          <a:xfrm>
            <a:off x="2209800" y="5715000"/>
            <a:ext cx="4103496" cy="369332"/>
          </a:xfrm>
          <a:prstGeom prst="rect">
            <a:avLst/>
          </a:prstGeom>
        </p:spPr>
        <p:txBody>
          <a:bodyPr wrap="none">
            <a:spAutoFit/>
          </a:bodyPr>
          <a:lstStyle/>
          <a:p>
            <a:r>
              <a:rPr lang="en-US" sz="1800" dirty="0">
                <a:solidFill>
                  <a:srgbClr val="000000"/>
                </a:solidFill>
                <a:latin typeface="Gisha" panose="020B0502040204020203" pitchFamily="34" charset="-79"/>
                <a:cs typeface="Gisha" panose="020B0502040204020203" pitchFamily="34" charset="-79"/>
              </a:rPr>
              <a:t>Thus, two new individuals are created. </a:t>
            </a:r>
            <a:endParaRPr lang="en-US" sz="1800" dirty="0">
              <a:latin typeface="Gisha" panose="020B0502040204020203" pitchFamily="34" charset="-79"/>
              <a:cs typeface="Gisha" panose="020B0502040204020203" pitchFamily="34" charset="-79"/>
            </a:endParaRPr>
          </a:p>
        </p:txBody>
      </p:sp>
      <p:sp>
        <p:nvSpPr>
          <p:cNvPr id="2" name="Rectangle 1"/>
          <p:cNvSpPr/>
          <p:nvPr/>
        </p:nvSpPr>
        <p:spPr>
          <a:xfrm>
            <a:off x="3611881" y="2190739"/>
            <a:ext cx="4844809" cy="646331"/>
          </a:xfrm>
          <a:prstGeom prst="rect">
            <a:avLst/>
          </a:prstGeom>
        </p:spPr>
        <p:txBody>
          <a:bodyPr wrap="square">
            <a:spAutoFit/>
          </a:bodyPr>
          <a:lstStyle/>
          <a:p>
            <a:pPr algn="just"/>
            <a:r>
              <a:rPr lang="en-US" sz="1800" dirty="0">
                <a:solidFill>
                  <a:srgbClr val="000000"/>
                </a:solidFill>
                <a:latin typeface="Gisha" panose="020B0502040204020203" pitchFamily="34" charset="-79"/>
                <a:cs typeface="Gisha" panose="020B0502040204020203" pitchFamily="34" charset="-79"/>
              </a:rPr>
              <a:t>Assume that the 1st and 3rd individuals are selected this time. </a:t>
            </a:r>
          </a:p>
        </p:txBody>
      </p:sp>
    </p:spTree>
    <p:extLst>
      <p:ext uri="{BB962C8B-B14F-4D97-AF65-F5344CB8AC3E}">
        <p14:creationId xmlns:p14="http://schemas.microsoft.com/office/powerpoint/2010/main" val="384107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Suppose we use </a:t>
            </a:r>
            <a:r>
              <a:rPr lang="en-US" dirty="0">
                <a:solidFill>
                  <a:srgbClr val="FF0000"/>
                </a:solidFill>
              </a:rPr>
              <a:t>generational-GA</a:t>
            </a:r>
            <a:r>
              <a:rPr lang="en-US" dirty="0"/>
              <a:t>: </a:t>
            </a:r>
          </a:p>
          <a:p>
            <a:pPr lvl="1"/>
            <a:r>
              <a:rPr lang="en-US" dirty="0"/>
              <a:t>We generate ‘n’ off-springs, where n is the population size, and the entire population is replaced by the new one at the end of the iteration.</a:t>
            </a:r>
          </a:p>
          <a:p>
            <a:pPr lvl="1"/>
            <a:r>
              <a:rPr lang="en-US" dirty="0"/>
              <a:t>We should keep creating new individuals until we have created enough to replace the entire population.</a:t>
            </a:r>
          </a:p>
          <a:p>
            <a:pPr lvl="1"/>
            <a:endParaRPr lang="en-US" dirty="0"/>
          </a:p>
          <a:p>
            <a:endParaRPr lang="en-US" dirty="0"/>
          </a:p>
        </p:txBody>
      </p:sp>
    </p:spTree>
    <p:extLst>
      <p:ext uri="{BB962C8B-B14F-4D97-AF65-F5344CB8AC3E}">
        <p14:creationId xmlns:p14="http://schemas.microsoft.com/office/powerpoint/2010/main" val="276408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9DF476-A18D-4DF8-B6D6-E9617167188A}"/>
              </a:ext>
            </a:extLst>
          </p:cNvPr>
          <p:cNvSpPr>
            <a:spLocks noGrp="1"/>
          </p:cNvSpPr>
          <p:nvPr>
            <p:ph type="sldNum" sz="quarter" idx="12"/>
          </p:nvPr>
        </p:nvSpPr>
        <p:spPr/>
        <p:txBody>
          <a:bodyPr/>
          <a:lstStyle/>
          <a:p>
            <a:fld id="{1E81BDB4-5F3F-464A-A32A-75B544C87B3D}" type="slidenum">
              <a:rPr lang="en-US" smtClean="0"/>
              <a:pPr/>
              <a:t>209</a:t>
            </a:fld>
            <a:endParaRPr lang="en-US"/>
          </a:p>
        </p:txBody>
      </p:sp>
      <p:sp>
        <p:nvSpPr>
          <p:cNvPr id="4" name="Rectangle 3">
            <a:extLst>
              <a:ext uri="{FF2B5EF4-FFF2-40B4-BE49-F238E27FC236}">
                <a16:creationId xmlns:a16="http://schemas.microsoft.com/office/drawing/2014/main" id="{F4D35C82-0994-4BCF-93CA-768FD5BC0F8C}"/>
              </a:ext>
            </a:extLst>
          </p:cNvPr>
          <p:cNvSpPr/>
          <p:nvPr/>
        </p:nvSpPr>
        <p:spPr>
          <a:xfrm>
            <a:off x="848032" y="959493"/>
            <a:ext cx="7282016" cy="2169825"/>
          </a:xfrm>
          <a:prstGeom prst="rect">
            <a:avLst/>
          </a:prstGeom>
        </p:spPr>
        <p:txBody>
          <a:bodyPr wrap="square">
            <a:spAutoFit/>
          </a:bodyPr>
          <a:lstStyle/>
          <a:p>
            <a:pPr marL="257175" indent="-257175" algn="just">
              <a:buFont typeface="Arial" panose="020B0604020202020204" pitchFamily="34" charset="0"/>
              <a:buChar char="•"/>
            </a:pPr>
            <a:r>
              <a:rPr lang="en-US" sz="1800" dirty="0">
                <a:solidFill>
                  <a:srgbClr val="000000"/>
                </a:solidFill>
                <a:latin typeface="Gisha" panose="020B0502040204020203" pitchFamily="34" charset="-79"/>
                <a:cs typeface="Gisha" panose="020B0502040204020203" pitchFamily="34" charset="-79"/>
              </a:rPr>
              <a:t>Assume that the 1</a:t>
            </a:r>
            <a:r>
              <a:rPr lang="en-US" sz="1800" baseline="30000" dirty="0">
                <a:solidFill>
                  <a:srgbClr val="000000"/>
                </a:solidFill>
                <a:latin typeface="Gisha" panose="020B0502040204020203" pitchFamily="34" charset="-79"/>
                <a:cs typeface="Gisha" panose="020B0502040204020203" pitchFamily="34" charset="-79"/>
              </a:rPr>
              <a:t>st</a:t>
            </a:r>
            <a:r>
              <a:rPr lang="en-US" sz="1800" dirty="0">
                <a:solidFill>
                  <a:srgbClr val="000000"/>
                </a:solidFill>
                <a:latin typeface="Gisha" panose="020B0502040204020203" pitchFamily="34" charset="-79"/>
                <a:cs typeface="Gisha" panose="020B0502040204020203" pitchFamily="34" charset="-79"/>
              </a:rPr>
              <a:t> and 4</a:t>
            </a:r>
            <a:r>
              <a:rPr lang="en-US" sz="1800" baseline="30000" dirty="0">
                <a:solidFill>
                  <a:srgbClr val="000000"/>
                </a:solidFill>
                <a:latin typeface="Gisha" panose="020B0502040204020203" pitchFamily="34" charset="-79"/>
                <a:cs typeface="Gisha" panose="020B0502040204020203" pitchFamily="34" charset="-79"/>
              </a:rPr>
              <a:t>th</a:t>
            </a:r>
            <a:r>
              <a:rPr lang="en-US" sz="1800" dirty="0">
                <a:solidFill>
                  <a:srgbClr val="000000"/>
                </a:solidFill>
                <a:latin typeface="Gisha" panose="020B0502040204020203" pitchFamily="34" charset="-79"/>
                <a:cs typeface="Gisha" panose="020B0502040204020203" pitchFamily="34" charset="-79"/>
              </a:rPr>
              <a:t> individuals are selected this time. </a:t>
            </a:r>
          </a:p>
          <a:p>
            <a:pPr marL="257175" indent="-257175" algn="just">
              <a:buFont typeface="Arial" panose="020B0604020202020204" pitchFamily="34" charset="0"/>
              <a:buChar char="•"/>
            </a:pPr>
            <a:r>
              <a:rPr lang="en-US" sz="1800" dirty="0">
                <a:solidFill>
                  <a:srgbClr val="000000"/>
                </a:solidFill>
                <a:latin typeface="Gisha" panose="020B0502040204020203" pitchFamily="34" charset="-79"/>
                <a:cs typeface="Gisha" panose="020B0502040204020203" pitchFamily="34" charset="-79"/>
              </a:rPr>
              <a:t>Note that an individual may be selected multiple times for breeding, while other individuals might never be selected. </a:t>
            </a:r>
          </a:p>
          <a:p>
            <a:pPr marL="257175" indent="-257175" algn="just">
              <a:buFont typeface="Arial" panose="020B0604020202020204" pitchFamily="34" charset="0"/>
              <a:buChar char="•"/>
            </a:pPr>
            <a:r>
              <a:rPr lang="en-US" sz="1800" dirty="0">
                <a:solidFill>
                  <a:srgbClr val="000000"/>
                </a:solidFill>
                <a:latin typeface="Gisha" panose="020B0502040204020203" pitchFamily="34" charset="-79"/>
                <a:cs typeface="Gisha" panose="020B0502040204020203" pitchFamily="34" charset="-79"/>
              </a:rPr>
              <a:t>Further assume that the 11</a:t>
            </a:r>
            <a:r>
              <a:rPr lang="en-US" sz="1800" baseline="30000" dirty="0">
                <a:solidFill>
                  <a:srgbClr val="000000"/>
                </a:solidFill>
                <a:latin typeface="Gisha" panose="020B0502040204020203" pitchFamily="34" charset="-79"/>
                <a:cs typeface="Gisha" panose="020B0502040204020203" pitchFamily="34" charset="-79"/>
              </a:rPr>
              <a:t>th</a:t>
            </a:r>
            <a:r>
              <a:rPr lang="en-US" sz="1800" dirty="0">
                <a:solidFill>
                  <a:srgbClr val="000000"/>
                </a:solidFill>
                <a:latin typeface="Gisha" panose="020B0502040204020203" pitchFamily="34" charset="-79"/>
                <a:cs typeface="Gisha" panose="020B0502040204020203" pitchFamily="34" charset="-79"/>
              </a:rPr>
              <a:t> and 16</a:t>
            </a:r>
            <a:r>
              <a:rPr lang="en-US" sz="1800" baseline="30000" dirty="0">
                <a:solidFill>
                  <a:srgbClr val="000000"/>
                </a:solidFill>
                <a:latin typeface="Gisha" panose="020B0502040204020203" pitchFamily="34" charset="-79"/>
                <a:cs typeface="Gisha" panose="020B0502040204020203" pitchFamily="34" charset="-79"/>
              </a:rPr>
              <a:t>th</a:t>
            </a:r>
            <a:r>
              <a:rPr lang="en-US" sz="1800" dirty="0">
                <a:solidFill>
                  <a:srgbClr val="000000"/>
                </a:solidFill>
                <a:latin typeface="Gisha" panose="020B0502040204020203" pitchFamily="34" charset="-79"/>
                <a:cs typeface="Gisha" panose="020B0502040204020203" pitchFamily="34" charset="-79"/>
              </a:rPr>
              <a:t> bits are randomly selected for the cross-over point. </a:t>
            </a:r>
          </a:p>
          <a:p>
            <a:pPr algn="just"/>
            <a:r>
              <a:rPr lang="en-US" sz="1800" dirty="0">
                <a:solidFill>
                  <a:srgbClr val="000000"/>
                </a:solidFill>
                <a:latin typeface="Gisha" panose="020B0502040204020203" pitchFamily="34" charset="-79"/>
                <a:cs typeface="Gisha" panose="020B0502040204020203" pitchFamily="34" charset="-79"/>
              </a:rPr>
              <a:t>We would see a second cross-over like this: </a:t>
            </a:r>
            <a:endParaRPr lang="en-US" sz="1800" dirty="0">
              <a:latin typeface="Gisha" panose="020B0502040204020203" pitchFamily="34" charset="-79"/>
              <a:cs typeface="Gisha" panose="020B0502040204020203" pitchFamily="34" charset="-79"/>
            </a:endParaRPr>
          </a:p>
        </p:txBody>
      </p:sp>
      <p:pic>
        <p:nvPicPr>
          <p:cNvPr id="5" name="Picture 4">
            <a:extLst>
              <a:ext uri="{FF2B5EF4-FFF2-40B4-BE49-F238E27FC236}">
                <a16:creationId xmlns:a16="http://schemas.microsoft.com/office/drawing/2014/main" id="{F28D7439-8E10-41F9-B12E-43770C26A47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6160" y="3429605"/>
            <a:ext cx="7608094" cy="778669"/>
          </a:xfrm>
          <a:prstGeom prst="rect">
            <a:avLst/>
          </a:prstGeom>
          <a:ln>
            <a:solidFill>
              <a:schemeClr val="tx1"/>
            </a:solidFill>
          </a:ln>
        </p:spPr>
      </p:pic>
      <p:sp>
        <p:nvSpPr>
          <p:cNvPr id="6" name="Rectangle 5">
            <a:extLst>
              <a:ext uri="{FF2B5EF4-FFF2-40B4-BE49-F238E27FC236}">
                <a16:creationId xmlns:a16="http://schemas.microsoft.com/office/drawing/2014/main" id="{B48A5667-4AF0-41A6-A1DC-EB53838658AA}"/>
              </a:ext>
            </a:extLst>
          </p:cNvPr>
          <p:cNvSpPr/>
          <p:nvPr/>
        </p:nvSpPr>
        <p:spPr>
          <a:xfrm>
            <a:off x="1033345" y="4584672"/>
            <a:ext cx="3537892" cy="369332"/>
          </a:xfrm>
          <a:prstGeom prst="rect">
            <a:avLst/>
          </a:prstGeom>
        </p:spPr>
        <p:txBody>
          <a:bodyPr wrap="none">
            <a:spAutoFit/>
          </a:bodyPr>
          <a:lstStyle/>
          <a:p>
            <a:r>
              <a:rPr lang="en-US" sz="1800" dirty="0">
                <a:solidFill>
                  <a:srgbClr val="000000"/>
                </a:solidFill>
                <a:latin typeface="Gisha" panose="020B0502040204020203" pitchFamily="34" charset="-79"/>
                <a:cs typeface="Gisha" panose="020B0502040204020203" pitchFamily="34" charset="-79"/>
              </a:rPr>
              <a:t>So, we have four new </a:t>
            </a:r>
            <a:r>
              <a:rPr lang="en-US" sz="1800" dirty="0" err="1">
                <a:solidFill>
                  <a:srgbClr val="000000"/>
                </a:solidFill>
                <a:latin typeface="Gisha" panose="020B0502040204020203" pitchFamily="34" charset="-79"/>
                <a:cs typeface="Gisha" panose="020B0502040204020203" pitchFamily="34" charset="-79"/>
              </a:rPr>
              <a:t>offsprings</a:t>
            </a:r>
            <a:r>
              <a:rPr lang="en-US" sz="1800" dirty="0">
                <a:solidFill>
                  <a:srgbClr val="000000"/>
                </a:solidFill>
                <a:latin typeface="Gisha" panose="020B0502040204020203" pitchFamily="34" charset="-79"/>
                <a:cs typeface="Gisha" panose="020B0502040204020203" pitchFamily="34" charset="-79"/>
              </a:rPr>
              <a:t>: </a:t>
            </a:r>
            <a:endParaRPr lang="en-US" sz="1800" dirty="0">
              <a:latin typeface="Gisha" panose="020B0502040204020203" pitchFamily="34" charset="-79"/>
              <a:cs typeface="Gisha" panose="020B0502040204020203" pitchFamily="34" charset="-79"/>
            </a:endParaRPr>
          </a:p>
        </p:txBody>
      </p:sp>
      <p:sp>
        <p:nvSpPr>
          <p:cNvPr id="7" name="Rectangle 6">
            <a:extLst>
              <a:ext uri="{FF2B5EF4-FFF2-40B4-BE49-F238E27FC236}">
                <a16:creationId xmlns:a16="http://schemas.microsoft.com/office/drawing/2014/main" id="{02FA386A-7577-471C-B5F5-7D6DDA9E3AC6}"/>
              </a:ext>
            </a:extLst>
          </p:cNvPr>
          <p:cNvSpPr/>
          <p:nvPr/>
        </p:nvSpPr>
        <p:spPr>
          <a:xfrm>
            <a:off x="4876800" y="4584672"/>
            <a:ext cx="3628866" cy="1615827"/>
          </a:xfrm>
          <a:prstGeom prst="rect">
            <a:avLst/>
          </a:prstGeom>
          <a:ln>
            <a:solidFill>
              <a:schemeClr val="tx1"/>
            </a:solidFill>
          </a:ln>
        </p:spPr>
        <p:txBody>
          <a:bodyPr wrap="square">
            <a:spAutoFit/>
          </a:bodyPr>
          <a:lstStyle/>
          <a:p>
            <a:pPr algn="just"/>
            <a:r>
              <a:rPr lang="en-US" sz="1800" dirty="0">
                <a:solidFill>
                  <a:srgbClr val="000000"/>
                </a:solidFill>
                <a:latin typeface="Gisha" panose="020B0502040204020203" pitchFamily="34" charset="-79"/>
                <a:cs typeface="Gisha" panose="020B0502040204020203" pitchFamily="34" charset="-79"/>
              </a:rPr>
              <a:t>1011 0110 1110 1011 </a:t>
            </a:r>
          </a:p>
          <a:p>
            <a:pPr algn="just"/>
            <a:r>
              <a:rPr lang="en-US" sz="1800" dirty="0">
                <a:solidFill>
                  <a:srgbClr val="000000"/>
                </a:solidFill>
                <a:latin typeface="Gisha" panose="020B0502040204020203" pitchFamily="34" charset="-79"/>
                <a:cs typeface="Gisha" panose="020B0502040204020203" pitchFamily="34" charset="-79"/>
              </a:rPr>
              <a:t>0110 1110 1000 0011 </a:t>
            </a:r>
          </a:p>
          <a:p>
            <a:pPr algn="just"/>
            <a:r>
              <a:rPr lang="en-US" sz="1800" dirty="0">
                <a:solidFill>
                  <a:srgbClr val="000000"/>
                </a:solidFill>
                <a:latin typeface="Gisha" panose="020B0502040204020203" pitchFamily="34" charset="-79"/>
                <a:cs typeface="Gisha" panose="020B0502040204020203" pitchFamily="34" charset="-79"/>
              </a:rPr>
              <a:t>1010 1110 1000 0000 </a:t>
            </a:r>
          </a:p>
          <a:p>
            <a:pPr algn="just"/>
            <a:r>
              <a:rPr lang="en-US" sz="1800" dirty="0">
                <a:solidFill>
                  <a:srgbClr val="000000"/>
                </a:solidFill>
                <a:latin typeface="Gisha" panose="020B0502040204020203" pitchFamily="34" charset="-79"/>
                <a:cs typeface="Gisha" panose="020B0502040204020203" pitchFamily="34" charset="-79"/>
              </a:rPr>
              <a:t>0001 0110 1000 0011 </a:t>
            </a:r>
            <a:endParaRPr lang="en-US" sz="1800"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383235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6" name="Oval 5"/>
          <p:cNvSpPr/>
          <p:nvPr/>
        </p:nvSpPr>
        <p:spPr>
          <a:xfrm>
            <a:off x="3733800" y="30480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81400" y="4267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91000" y="4648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800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05400" y="3886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334000" y="4724400"/>
            <a:ext cx="228600" cy="228600"/>
          </a:xfrm>
          <a:prstGeom prst="ellipse">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0" scaled="1"/>
            <a:tileRect/>
          </a:gra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096000" y="3886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638800" y="3200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514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667000" y="3733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43200" y="4724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43400" y="5486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267200" y="22860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733800" y="2057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endCxn id="6" idx="5"/>
          </p:cNvCxnSpPr>
          <p:nvPr/>
        </p:nvCxnSpPr>
        <p:spPr>
          <a:xfrm flipH="1" flipV="1">
            <a:off x="3928922" y="3243122"/>
            <a:ext cx="4479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7"/>
            <a:endCxn id="20" idx="4"/>
          </p:cNvCxnSpPr>
          <p:nvPr/>
        </p:nvCxnSpPr>
        <p:spPr>
          <a:xfrm flipV="1">
            <a:off x="3928922" y="2514600"/>
            <a:ext cx="452578" cy="566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3"/>
          </p:cNvCxnSpPr>
          <p:nvPr/>
        </p:nvCxnSpPr>
        <p:spPr>
          <a:xfrm flipV="1">
            <a:off x="4538522" y="3166922"/>
            <a:ext cx="295556"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7" idx="7"/>
          </p:cNvCxnSpPr>
          <p:nvPr/>
        </p:nvCxnSpPr>
        <p:spPr>
          <a:xfrm flipH="1">
            <a:off x="3776522" y="3852722"/>
            <a:ext cx="6003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0"/>
          </p:cNvCxnSpPr>
          <p:nvPr/>
        </p:nvCxnSpPr>
        <p:spPr>
          <a:xfrm flipH="1">
            <a:off x="4305300" y="3886200"/>
            <a:ext cx="152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1"/>
          </p:cNvCxnSpPr>
          <p:nvPr/>
        </p:nvCxnSpPr>
        <p:spPr>
          <a:xfrm>
            <a:off x="4572000" y="3771900"/>
            <a:ext cx="566878" cy="147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8" idx="4"/>
            <a:endCxn id="17" idx="1"/>
          </p:cNvCxnSpPr>
          <p:nvPr/>
        </p:nvCxnSpPr>
        <p:spPr>
          <a:xfrm>
            <a:off x="4305300" y="4876800"/>
            <a:ext cx="715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4"/>
            <a:endCxn id="11" idx="1"/>
          </p:cNvCxnSpPr>
          <p:nvPr/>
        </p:nvCxnSpPr>
        <p:spPr>
          <a:xfrm>
            <a:off x="5219700" y="4114800"/>
            <a:ext cx="1477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0" idx="0"/>
            <a:endCxn id="13" idx="3"/>
          </p:cNvCxnSpPr>
          <p:nvPr/>
        </p:nvCxnSpPr>
        <p:spPr>
          <a:xfrm flipV="1">
            <a:off x="5219700" y="3395522"/>
            <a:ext cx="452578" cy="490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0" idx="6"/>
            <a:endCxn id="12" idx="2"/>
          </p:cNvCxnSpPr>
          <p:nvPr/>
        </p:nvCxnSpPr>
        <p:spPr>
          <a:xfrm>
            <a:off x="5334000" y="40005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0"/>
            <a:endCxn id="21" idx="4"/>
          </p:cNvCxnSpPr>
          <p:nvPr/>
        </p:nvCxnSpPr>
        <p:spPr>
          <a:xfrm flipV="1">
            <a:off x="3848100" y="2286000"/>
            <a:ext cx="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2"/>
            <a:endCxn id="14" idx="6"/>
          </p:cNvCxnSpPr>
          <p:nvPr/>
        </p:nvCxnSpPr>
        <p:spPr>
          <a:xfrm flipH="1" flipV="1">
            <a:off x="2743200" y="3086100"/>
            <a:ext cx="990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6" idx="3"/>
            <a:endCxn id="15" idx="6"/>
          </p:cNvCxnSpPr>
          <p:nvPr/>
        </p:nvCxnSpPr>
        <p:spPr>
          <a:xfrm flipH="1">
            <a:off x="2895600" y="3243122"/>
            <a:ext cx="871678" cy="604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7" idx="3"/>
            <a:endCxn id="16" idx="7"/>
          </p:cNvCxnSpPr>
          <p:nvPr/>
        </p:nvCxnSpPr>
        <p:spPr>
          <a:xfrm flipH="1">
            <a:off x="2938322" y="4462322"/>
            <a:ext cx="676556" cy="295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2629756" y="2157806"/>
            <a:ext cx="3613879" cy="3448360"/>
          </a:xfrm>
          <a:custGeom>
            <a:avLst/>
            <a:gdLst>
              <a:gd name="connsiteX0" fmla="*/ 64954 w 1510638"/>
              <a:gd name="connsiteY0" fmla="*/ 196546 h 1597234"/>
              <a:gd name="connsiteX1" fmla="*/ 1149070 w 1510638"/>
              <a:gd name="connsiteY1" fmla="*/ 1590344 h 1597234"/>
              <a:gd name="connsiteX2" fmla="*/ 1510442 w 1510638"/>
              <a:gd name="connsiteY2" fmla="*/ 702443 h 1597234"/>
              <a:gd name="connsiteX3" fmla="*/ 1180045 w 1510638"/>
              <a:gd name="connsiteY3" fmla="*/ 31356 h 1597234"/>
              <a:gd name="connsiteX4" fmla="*/ 75279 w 1510638"/>
              <a:gd name="connsiteY4" fmla="*/ 124275 h 1597234"/>
              <a:gd name="connsiteX5" fmla="*/ 95929 w 1510638"/>
              <a:gd name="connsiteY5" fmla="*/ 248168 h 1597234"/>
              <a:gd name="connsiteX0" fmla="*/ 131766 w 1643766"/>
              <a:gd name="connsiteY0" fmla="*/ 196546 h 1321409"/>
              <a:gd name="connsiteX1" fmla="*/ 49167 w 1643766"/>
              <a:gd name="connsiteY1" fmla="*/ 1311584 h 1321409"/>
              <a:gd name="connsiteX2" fmla="*/ 1577254 w 1643766"/>
              <a:gd name="connsiteY2" fmla="*/ 702443 h 1321409"/>
              <a:gd name="connsiteX3" fmla="*/ 1246857 w 1643766"/>
              <a:gd name="connsiteY3" fmla="*/ 31356 h 1321409"/>
              <a:gd name="connsiteX4" fmla="*/ 142091 w 1643766"/>
              <a:gd name="connsiteY4" fmla="*/ 124275 h 1321409"/>
              <a:gd name="connsiteX5" fmla="*/ 162741 w 1643766"/>
              <a:gd name="connsiteY5" fmla="*/ 248168 h 1321409"/>
              <a:gd name="connsiteX0" fmla="*/ 167794 w 1679794"/>
              <a:gd name="connsiteY0" fmla="*/ 210329 h 1335192"/>
              <a:gd name="connsiteX1" fmla="*/ 85195 w 1679794"/>
              <a:gd name="connsiteY1" fmla="*/ 1325367 h 1335192"/>
              <a:gd name="connsiteX2" fmla="*/ 1613282 w 1679794"/>
              <a:gd name="connsiteY2" fmla="*/ 716226 h 1335192"/>
              <a:gd name="connsiteX3" fmla="*/ 1282885 w 1679794"/>
              <a:gd name="connsiteY3" fmla="*/ 45139 h 1335192"/>
              <a:gd name="connsiteX4" fmla="*/ 178119 w 1679794"/>
              <a:gd name="connsiteY4" fmla="*/ 138058 h 1335192"/>
              <a:gd name="connsiteX5" fmla="*/ 2596 w 1679794"/>
              <a:gd name="connsiteY5" fmla="*/ 757524 h 1335192"/>
              <a:gd name="connsiteX0" fmla="*/ 232147 w 1744147"/>
              <a:gd name="connsiteY0" fmla="*/ 210329 h 1325659"/>
              <a:gd name="connsiteX1" fmla="*/ 66949 w 1744147"/>
              <a:gd name="connsiteY1" fmla="*/ 788498 h 1325659"/>
              <a:gd name="connsiteX2" fmla="*/ 149548 w 1744147"/>
              <a:gd name="connsiteY2" fmla="*/ 1325367 h 1325659"/>
              <a:gd name="connsiteX3" fmla="*/ 1677635 w 1744147"/>
              <a:gd name="connsiteY3" fmla="*/ 716226 h 1325659"/>
              <a:gd name="connsiteX4" fmla="*/ 1347238 w 1744147"/>
              <a:gd name="connsiteY4" fmla="*/ 45139 h 1325659"/>
              <a:gd name="connsiteX5" fmla="*/ 242472 w 1744147"/>
              <a:gd name="connsiteY5" fmla="*/ 138058 h 1325659"/>
              <a:gd name="connsiteX6" fmla="*/ 66949 w 1744147"/>
              <a:gd name="connsiteY6" fmla="*/ 757524 h 1325659"/>
              <a:gd name="connsiteX0" fmla="*/ 167795 w 1638455"/>
              <a:gd name="connsiteY0" fmla="*/ 210329 h 1759128"/>
              <a:gd name="connsiteX1" fmla="*/ 2597 w 1638455"/>
              <a:gd name="connsiteY1" fmla="*/ 788498 h 1759128"/>
              <a:gd name="connsiteX2" fmla="*/ 715016 w 1638455"/>
              <a:gd name="connsiteY2" fmla="*/ 1758993 h 1759128"/>
              <a:gd name="connsiteX3" fmla="*/ 1613283 w 1638455"/>
              <a:gd name="connsiteY3" fmla="*/ 716226 h 1759128"/>
              <a:gd name="connsiteX4" fmla="*/ 1282886 w 1638455"/>
              <a:gd name="connsiteY4" fmla="*/ 45139 h 1759128"/>
              <a:gd name="connsiteX5" fmla="*/ 178120 w 1638455"/>
              <a:gd name="connsiteY5" fmla="*/ 138058 h 1759128"/>
              <a:gd name="connsiteX6" fmla="*/ 2597 w 1638455"/>
              <a:gd name="connsiteY6" fmla="*/ 757524 h 1759128"/>
              <a:gd name="connsiteX0" fmla="*/ 0 w 1801057"/>
              <a:gd name="connsiteY0" fmla="*/ 354871 h 1759128"/>
              <a:gd name="connsiteX1" fmla="*/ 165199 w 1801057"/>
              <a:gd name="connsiteY1" fmla="*/ 788498 h 1759128"/>
              <a:gd name="connsiteX2" fmla="*/ 877618 w 1801057"/>
              <a:gd name="connsiteY2" fmla="*/ 1758993 h 1759128"/>
              <a:gd name="connsiteX3" fmla="*/ 1775885 w 1801057"/>
              <a:gd name="connsiteY3" fmla="*/ 716226 h 1759128"/>
              <a:gd name="connsiteX4" fmla="*/ 1445488 w 1801057"/>
              <a:gd name="connsiteY4" fmla="*/ 45139 h 1759128"/>
              <a:gd name="connsiteX5" fmla="*/ 340722 w 1801057"/>
              <a:gd name="connsiteY5" fmla="*/ 138058 h 1759128"/>
              <a:gd name="connsiteX6" fmla="*/ 165199 w 1801057"/>
              <a:gd name="connsiteY6" fmla="*/ 757524 h 1759128"/>
              <a:gd name="connsiteX0" fmla="*/ 175523 w 1976580"/>
              <a:gd name="connsiteY0" fmla="*/ 338127 h 1742384"/>
              <a:gd name="connsiteX1" fmla="*/ 340722 w 1976580"/>
              <a:gd name="connsiteY1" fmla="*/ 771754 h 1742384"/>
              <a:gd name="connsiteX2" fmla="*/ 1053141 w 1976580"/>
              <a:gd name="connsiteY2" fmla="*/ 1742249 h 1742384"/>
              <a:gd name="connsiteX3" fmla="*/ 1951408 w 1976580"/>
              <a:gd name="connsiteY3" fmla="*/ 699482 h 1742384"/>
              <a:gd name="connsiteX4" fmla="*/ 1621011 w 1976580"/>
              <a:gd name="connsiteY4" fmla="*/ 28395 h 1742384"/>
              <a:gd name="connsiteX5" fmla="*/ 516245 w 1976580"/>
              <a:gd name="connsiteY5" fmla="*/ 121314 h 1742384"/>
              <a:gd name="connsiteX6" fmla="*/ 0 w 1976580"/>
              <a:gd name="connsiteY6" fmla="*/ 90341 h 1742384"/>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7" fmla="*/ 0 w 1801057"/>
              <a:gd name="connsiteY7" fmla="*/ 342889 h 1747146"/>
              <a:gd name="connsiteX0" fmla="*/ 1001 w 1802058"/>
              <a:gd name="connsiteY0" fmla="*/ 34288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342889 h 1747146"/>
              <a:gd name="connsiteX0" fmla="*/ 1001 w 1802058"/>
              <a:gd name="connsiteY0" fmla="*/ 87975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879759 h 1747146"/>
              <a:gd name="connsiteX0" fmla="*/ 0 w 1780407"/>
              <a:gd name="connsiteY0" fmla="*/ 332565 h 1747146"/>
              <a:gd name="connsiteX1" fmla="*/ 144549 w 1780407"/>
              <a:gd name="connsiteY1" fmla="*/ 776516 h 1747146"/>
              <a:gd name="connsiteX2" fmla="*/ 856968 w 1780407"/>
              <a:gd name="connsiteY2" fmla="*/ 1747011 h 1747146"/>
              <a:gd name="connsiteX3" fmla="*/ 1755235 w 1780407"/>
              <a:gd name="connsiteY3" fmla="*/ 704244 h 1747146"/>
              <a:gd name="connsiteX4" fmla="*/ 1424838 w 1780407"/>
              <a:gd name="connsiteY4" fmla="*/ 33157 h 1747146"/>
              <a:gd name="connsiteX5" fmla="*/ 320072 w 1780407"/>
              <a:gd name="connsiteY5" fmla="*/ 126076 h 1747146"/>
              <a:gd name="connsiteX6" fmla="*/ 0 w 1780407"/>
              <a:gd name="connsiteY6" fmla="*/ 332565 h 1747146"/>
              <a:gd name="connsiteX0" fmla="*/ 0 w 1780407"/>
              <a:gd name="connsiteY0" fmla="*/ 332565 h 1763397"/>
              <a:gd name="connsiteX1" fmla="*/ 144549 w 1780407"/>
              <a:gd name="connsiteY1" fmla="*/ 1292738 h 1763397"/>
              <a:gd name="connsiteX2" fmla="*/ 856968 w 1780407"/>
              <a:gd name="connsiteY2" fmla="*/ 1747011 h 1763397"/>
              <a:gd name="connsiteX3" fmla="*/ 1755235 w 1780407"/>
              <a:gd name="connsiteY3" fmla="*/ 704244 h 1763397"/>
              <a:gd name="connsiteX4" fmla="*/ 1424838 w 1780407"/>
              <a:gd name="connsiteY4" fmla="*/ 33157 h 1763397"/>
              <a:gd name="connsiteX5" fmla="*/ 320072 w 1780407"/>
              <a:gd name="connsiteY5" fmla="*/ 126076 h 1763397"/>
              <a:gd name="connsiteX6" fmla="*/ 0 w 1780407"/>
              <a:gd name="connsiteY6" fmla="*/ 332565 h 1763397"/>
              <a:gd name="connsiteX0" fmla="*/ 0 w 1780407"/>
              <a:gd name="connsiteY0" fmla="*/ 332565 h 1769716"/>
              <a:gd name="connsiteX1" fmla="*/ 144549 w 1780407"/>
              <a:gd name="connsiteY1" fmla="*/ 1292738 h 1769716"/>
              <a:gd name="connsiteX2" fmla="*/ 856968 w 1780407"/>
              <a:gd name="connsiteY2" fmla="*/ 1747011 h 1769716"/>
              <a:gd name="connsiteX3" fmla="*/ 1755235 w 1780407"/>
              <a:gd name="connsiteY3" fmla="*/ 704244 h 1769716"/>
              <a:gd name="connsiteX4" fmla="*/ 1424838 w 1780407"/>
              <a:gd name="connsiteY4" fmla="*/ 33157 h 1769716"/>
              <a:gd name="connsiteX5" fmla="*/ 320072 w 1780407"/>
              <a:gd name="connsiteY5" fmla="*/ 126076 h 1769716"/>
              <a:gd name="connsiteX6" fmla="*/ 0 w 1780407"/>
              <a:gd name="connsiteY6" fmla="*/ 332565 h 1769716"/>
              <a:gd name="connsiteX0" fmla="*/ 0 w 1780407"/>
              <a:gd name="connsiteY0" fmla="*/ 332565 h 1770380"/>
              <a:gd name="connsiteX1" fmla="*/ 144549 w 1780407"/>
              <a:gd name="connsiteY1" fmla="*/ 1292738 h 1770380"/>
              <a:gd name="connsiteX2" fmla="*/ 856968 w 1780407"/>
              <a:gd name="connsiteY2" fmla="*/ 1747011 h 1770380"/>
              <a:gd name="connsiteX3" fmla="*/ 1755235 w 1780407"/>
              <a:gd name="connsiteY3" fmla="*/ 704244 h 1770380"/>
              <a:gd name="connsiteX4" fmla="*/ 1424838 w 1780407"/>
              <a:gd name="connsiteY4" fmla="*/ 33157 h 1770380"/>
              <a:gd name="connsiteX5" fmla="*/ 320072 w 1780407"/>
              <a:gd name="connsiteY5" fmla="*/ 126076 h 1770380"/>
              <a:gd name="connsiteX6" fmla="*/ 0 w 1780407"/>
              <a:gd name="connsiteY6" fmla="*/ 332565 h 1770380"/>
              <a:gd name="connsiteX0" fmla="*/ 0 w 1751930"/>
              <a:gd name="connsiteY0" fmla="*/ 352362 h 1775716"/>
              <a:gd name="connsiteX1" fmla="*/ 144549 w 1751930"/>
              <a:gd name="connsiteY1" fmla="*/ 1312535 h 1775716"/>
              <a:gd name="connsiteX2" fmla="*/ 856968 w 1751930"/>
              <a:gd name="connsiteY2" fmla="*/ 1766808 h 1775716"/>
              <a:gd name="connsiteX3" fmla="*/ 1724260 w 1751930"/>
              <a:gd name="connsiteY3" fmla="*/ 1002801 h 1775716"/>
              <a:gd name="connsiteX4" fmla="*/ 1424838 w 1751930"/>
              <a:gd name="connsiteY4" fmla="*/ 52954 h 1775716"/>
              <a:gd name="connsiteX5" fmla="*/ 320072 w 1751930"/>
              <a:gd name="connsiteY5" fmla="*/ 145873 h 1775716"/>
              <a:gd name="connsiteX6" fmla="*/ 0 w 1751930"/>
              <a:gd name="connsiteY6" fmla="*/ 352362 h 1775716"/>
              <a:gd name="connsiteX0" fmla="*/ 217446 w 1649304"/>
              <a:gd name="connsiteY0" fmla="*/ 182496 h 1810581"/>
              <a:gd name="connsiteX1" fmla="*/ 41923 w 1649304"/>
              <a:gd name="connsiteY1" fmla="*/ 1349158 h 1810581"/>
              <a:gd name="connsiteX2" fmla="*/ 754342 w 1649304"/>
              <a:gd name="connsiteY2" fmla="*/ 1803431 h 1810581"/>
              <a:gd name="connsiteX3" fmla="*/ 1621634 w 1649304"/>
              <a:gd name="connsiteY3" fmla="*/ 1039424 h 1810581"/>
              <a:gd name="connsiteX4" fmla="*/ 1322212 w 1649304"/>
              <a:gd name="connsiteY4" fmla="*/ 89577 h 1810581"/>
              <a:gd name="connsiteX5" fmla="*/ 217446 w 1649304"/>
              <a:gd name="connsiteY5" fmla="*/ 182496 h 1810581"/>
              <a:gd name="connsiteX0" fmla="*/ 217446 w 2199039"/>
              <a:gd name="connsiteY0" fmla="*/ 138131 h 1799861"/>
              <a:gd name="connsiteX1" fmla="*/ 41923 w 2199039"/>
              <a:gd name="connsiteY1" fmla="*/ 1304793 h 1799861"/>
              <a:gd name="connsiteX2" fmla="*/ 754342 w 2199039"/>
              <a:gd name="connsiteY2" fmla="*/ 1759066 h 1799861"/>
              <a:gd name="connsiteX3" fmla="*/ 2189505 w 2199039"/>
              <a:gd name="connsiteY3" fmla="*/ 344620 h 1799861"/>
              <a:gd name="connsiteX4" fmla="*/ 1322212 w 2199039"/>
              <a:gd name="connsiteY4" fmla="*/ 45212 h 1799861"/>
              <a:gd name="connsiteX5" fmla="*/ 217446 w 2199039"/>
              <a:gd name="connsiteY5" fmla="*/ 138131 h 1799861"/>
              <a:gd name="connsiteX0" fmla="*/ 217446 w 2211359"/>
              <a:gd name="connsiteY0" fmla="*/ 138131 h 1774341"/>
              <a:gd name="connsiteX1" fmla="*/ 41923 w 2211359"/>
              <a:gd name="connsiteY1" fmla="*/ 1304793 h 1774341"/>
              <a:gd name="connsiteX2" fmla="*/ 754342 w 2211359"/>
              <a:gd name="connsiteY2" fmla="*/ 1759066 h 1774341"/>
              <a:gd name="connsiteX3" fmla="*/ 1848783 w 2211359"/>
              <a:gd name="connsiteY3" fmla="*/ 809220 h 1774341"/>
              <a:gd name="connsiteX4" fmla="*/ 2189505 w 2211359"/>
              <a:gd name="connsiteY4" fmla="*/ 344620 h 1774341"/>
              <a:gd name="connsiteX5" fmla="*/ 1322212 w 2211359"/>
              <a:gd name="connsiteY5" fmla="*/ 45212 h 1774341"/>
              <a:gd name="connsiteX6" fmla="*/ 217446 w 2211359"/>
              <a:gd name="connsiteY6" fmla="*/ 138131 h 1774341"/>
              <a:gd name="connsiteX0" fmla="*/ 217446 w 2205786"/>
              <a:gd name="connsiteY0" fmla="*/ 138131 h 1759073"/>
              <a:gd name="connsiteX1" fmla="*/ 41923 w 2205786"/>
              <a:gd name="connsiteY1" fmla="*/ 1304793 h 1759073"/>
              <a:gd name="connsiteX2" fmla="*/ 754342 w 2205786"/>
              <a:gd name="connsiteY2" fmla="*/ 1759066 h 1759073"/>
              <a:gd name="connsiteX3" fmla="*/ 1353188 w 2205786"/>
              <a:gd name="connsiteY3" fmla="*/ 1315117 h 1759073"/>
              <a:gd name="connsiteX4" fmla="*/ 1848783 w 2205786"/>
              <a:gd name="connsiteY4" fmla="*/ 809220 h 1759073"/>
              <a:gd name="connsiteX5" fmla="*/ 2189505 w 2205786"/>
              <a:gd name="connsiteY5" fmla="*/ 344620 h 1759073"/>
              <a:gd name="connsiteX6" fmla="*/ 1322212 w 2205786"/>
              <a:gd name="connsiteY6" fmla="*/ 45212 h 1759073"/>
              <a:gd name="connsiteX7" fmla="*/ 217446 w 2205786"/>
              <a:gd name="connsiteY7" fmla="*/ 138131 h 1759073"/>
              <a:gd name="connsiteX0" fmla="*/ 217446 w 2664376"/>
              <a:gd name="connsiteY0" fmla="*/ 138131 h 1759073"/>
              <a:gd name="connsiteX1" fmla="*/ 41923 w 2664376"/>
              <a:gd name="connsiteY1" fmla="*/ 1304793 h 1759073"/>
              <a:gd name="connsiteX2" fmla="*/ 754342 w 2664376"/>
              <a:gd name="connsiteY2" fmla="*/ 1759066 h 1759073"/>
              <a:gd name="connsiteX3" fmla="*/ 1353188 w 2664376"/>
              <a:gd name="connsiteY3" fmla="*/ 1315117 h 1759073"/>
              <a:gd name="connsiteX4" fmla="*/ 2633477 w 2664376"/>
              <a:gd name="connsiteY4" fmla="*/ 974411 h 1759073"/>
              <a:gd name="connsiteX5" fmla="*/ 2189505 w 2664376"/>
              <a:gd name="connsiteY5" fmla="*/ 344620 h 1759073"/>
              <a:gd name="connsiteX6" fmla="*/ 1322212 w 2664376"/>
              <a:gd name="connsiteY6" fmla="*/ 45212 h 1759073"/>
              <a:gd name="connsiteX7" fmla="*/ 217446 w 2664376"/>
              <a:gd name="connsiteY7" fmla="*/ 138131 h 175907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40867"/>
              <a:gd name="connsiteY0" fmla="*/ 138131 h 1826435"/>
              <a:gd name="connsiteX1" fmla="*/ 41923 w 2640867"/>
              <a:gd name="connsiteY1" fmla="*/ 1304793 h 1826435"/>
              <a:gd name="connsiteX2" fmla="*/ 754342 w 2640867"/>
              <a:gd name="connsiteY2" fmla="*/ 1759066 h 1826435"/>
              <a:gd name="connsiteX3" fmla="*/ 1859108 w 2640867"/>
              <a:gd name="connsiteY3" fmla="*/ 1790040 h 1826435"/>
              <a:gd name="connsiteX4" fmla="*/ 2633477 w 2640867"/>
              <a:gd name="connsiteY4" fmla="*/ 974411 h 1826435"/>
              <a:gd name="connsiteX5" fmla="*/ 2189505 w 2640867"/>
              <a:gd name="connsiteY5" fmla="*/ 344620 h 1826435"/>
              <a:gd name="connsiteX6" fmla="*/ 1322212 w 2640867"/>
              <a:gd name="connsiteY6" fmla="*/ 45212 h 1826435"/>
              <a:gd name="connsiteX7" fmla="*/ 217446 w 2640867"/>
              <a:gd name="connsiteY7" fmla="*/ 138131 h 1826435"/>
              <a:gd name="connsiteX0" fmla="*/ 42183 w 3312246"/>
              <a:gd name="connsiteY0" fmla="*/ 42247 h 2391314"/>
              <a:gd name="connsiteX1" fmla="*/ 713302 w 3312246"/>
              <a:gd name="connsiteY1" fmla="*/ 1869672 h 2391314"/>
              <a:gd name="connsiteX2" fmla="*/ 1425721 w 3312246"/>
              <a:gd name="connsiteY2" fmla="*/ 2323945 h 2391314"/>
              <a:gd name="connsiteX3" fmla="*/ 2530487 w 3312246"/>
              <a:gd name="connsiteY3" fmla="*/ 2354919 h 2391314"/>
              <a:gd name="connsiteX4" fmla="*/ 3304856 w 3312246"/>
              <a:gd name="connsiteY4" fmla="*/ 1539290 h 2391314"/>
              <a:gd name="connsiteX5" fmla="*/ 2860884 w 3312246"/>
              <a:gd name="connsiteY5" fmla="*/ 909499 h 2391314"/>
              <a:gd name="connsiteX6" fmla="*/ 1993591 w 3312246"/>
              <a:gd name="connsiteY6" fmla="*/ 610091 h 2391314"/>
              <a:gd name="connsiteX7" fmla="*/ 42183 w 3312246"/>
              <a:gd name="connsiteY7" fmla="*/ 42247 h 2391314"/>
              <a:gd name="connsiteX0" fmla="*/ 42183 w 3312246"/>
              <a:gd name="connsiteY0" fmla="*/ 72300 h 2421367"/>
              <a:gd name="connsiteX1" fmla="*/ 713302 w 3312246"/>
              <a:gd name="connsiteY1" fmla="*/ 1899725 h 2421367"/>
              <a:gd name="connsiteX2" fmla="*/ 1425721 w 3312246"/>
              <a:gd name="connsiteY2" fmla="*/ 2353998 h 2421367"/>
              <a:gd name="connsiteX3" fmla="*/ 2530487 w 3312246"/>
              <a:gd name="connsiteY3" fmla="*/ 2384972 h 2421367"/>
              <a:gd name="connsiteX4" fmla="*/ 3304856 w 3312246"/>
              <a:gd name="connsiteY4" fmla="*/ 1569343 h 2421367"/>
              <a:gd name="connsiteX5" fmla="*/ 2860884 w 3312246"/>
              <a:gd name="connsiteY5" fmla="*/ 939552 h 2421367"/>
              <a:gd name="connsiteX6" fmla="*/ 1993591 w 3312246"/>
              <a:gd name="connsiteY6" fmla="*/ 640144 h 2421367"/>
              <a:gd name="connsiteX7" fmla="*/ 1374098 w 3312246"/>
              <a:gd name="connsiteY7" fmla="*/ 392358 h 2421367"/>
              <a:gd name="connsiteX8" fmla="*/ 42183 w 3312246"/>
              <a:gd name="connsiteY8" fmla="*/ 72300 h 2421367"/>
              <a:gd name="connsiteX0" fmla="*/ 17559 w 3287622"/>
              <a:gd name="connsiteY0" fmla="*/ 213587 h 2562654"/>
              <a:gd name="connsiteX1" fmla="*/ 688678 w 3287622"/>
              <a:gd name="connsiteY1" fmla="*/ 2041012 h 2562654"/>
              <a:gd name="connsiteX2" fmla="*/ 1401097 w 3287622"/>
              <a:gd name="connsiteY2" fmla="*/ 2495285 h 2562654"/>
              <a:gd name="connsiteX3" fmla="*/ 2505863 w 3287622"/>
              <a:gd name="connsiteY3" fmla="*/ 2526259 h 2562654"/>
              <a:gd name="connsiteX4" fmla="*/ 3280232 w 3287622"/>
              <a:gd name="connsiteY4" fmla="*/ 1710630 h 2562654"/>
              <a:gd name="connsiteX5" fmla="*/ 2836260 w 3287622"/>
              <a:gd name="connsiteY5" fmla="*/ 1080839 h 2562654"/>
              <a:gd name="connsiteX6" fmla="*/ 1968967 w 3287622"/>
              <a:gd name="connsiteY6" fmla="*/ 781431 h 2562654"/>
              <a:gd name="connsiteX7" fmla="*/ 1432074 w 3287622"/>
              <a:gd name="connsiteY7" fmla="*/ 100019 h 2562654"/>
              <a:gd name="connsiteX8" fmla="*/ 17559 w 3287622"/>
              <a:gd name="connsiteY8" fmla="*/ 213587 h 2562654"/>
              <a:gd name="connsiteX0" fmla="*/ 1611 w 3271674"/>
              <a:gd name="connsiteY0" fmla="*/ 342749 h 2691816"/>
              <a:gd name="connsiteX1" fmla="*/ 672730 w 3271674"/>
              <a:gd name="connsiteY1" fmla="*/ 2170174 h 2691816"/>
              <a:gd name="connsiteX2" fmla="*/ 1385149 w 3271674"/>
              <a:gd name="connsiteY2" fmla="*/ 2624447 h 2691816"/>
              <a:gd name="connsiteX3" fmla="*/ 2489915 w 3271674"/>
              <a:gd name="connsiteY3" fmla="*/ 2655421 h 2691816"/>
              <a:gd name="connsiteX4" fmla="*/ 3264284 w 3271674"/>
              <a:gd name="connsiteY4" fmla="*/ 1839792 h 2691816"/>
              <a:gd name="connsiteX5" fmla="*/ 2820312 w 3271674"/>
              <a:gd name="connsiteY5" fmla="*/ 1210001 h 2691816"/>
              <a:gd name="connsiteX6" fmla="*/ 1953019 w 3271674"/>
              <a:gd name="connsiteY6" fmla="*/ 910593 h 2691816"/>
              <a:gd name="connsiteX7" fmla="*/ 1416126 w 3271674"/>
              <a:gd name="connsiteY7" fmla="*/ 229181 h 2691816"/>
              <a:gd name="connsiteX8" fmla="*/ 868905 w 3271674"/>
              <a:gd name="connsiteY8" fmla="*/ 2045 h 2691816"/>
              <a:gd name="connsiteX9" fmla="*/ 1611 w 3271674"/>
              <a:gd name="connsiteY9" fmla="*/ 342749 h 2691816"/>
              <a:gd name="connsiteX0" fmla="*/ 339515 w 3609578"/>
              <a:gd name="connsiteY0" fmla="*/ 342749 h 2691816"/>
              <a:gd name="connsiteX1" fmla="*/ 29769 w 3609578"/>
              <a:gd name="connsiteY1" fmla="*/ 931243 h 2691816"/>
              <a:gd name="connsiteX2" fmla="*/ 1010634 w 3609578"/>
              <a:gd name="connsiteY2" fmla="*/ 2170174 h 2691816"/>
              <a:gd name="connsiteX3" fmla="*/ 1723053 w 3609578"/>
              <a:gd name="connsiteY3" fmla="*/ 2624447 h 2691816"/>
              <a:gd name="connsiteX4" fmla="*/ 2827819 w 3609578"/>
              <a:gd name="connsiteY4" fmla="*/ 2655421 h 2691816"/>
              <a:gd name="connsiteX5" fmla="*/ 3602188 w 3609578"/>
              <a:gd name="connsiteY5" fmla="*/ 1839792 h 2691816"/>
              <a:gd name="connsiteX6" fmla="*/ 3158216 w 3609578"/>
              <a:gd name="connsiteY6" fmla="*/ 1210001 h 2691816"/>
              <a:gd name="connsiteX7" fmla="*/ 2290923 w 3609578"/>
              <a:gd name="connsiteY7" fmla="*/ 910593 h 2691816"/>
              <a:gd name="connsiteX8" fmla="*/ 1754030 w 3609578"/>
              <a:gd name="connsiteY8" fmla="*/ 229181 h 2691816"/>
              <a:gd name="connsiteX9" fmla="*/ 1206809 w 3609578"/>
              <a:gd name="connsiteY9" fmla="*/ 2045 h 2691816"/>
              <a:gd name="connsiteX10" fmla="*/ 339515 w 3609578"/>
              <a:gd name="connsiteY10" fmla="*/ 342749 h 2691816"/>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87 h 2689858"/>
              <a:gd name="connsiteX1" fmla="*/ 1062 w 3580871"/>
              <a:gd name="connsiteY1" fmla="*/ 929285 h 2689858"/>
              <a:gd name="connsiteX2" fmla="*/ 981927 w 3580871"/>
              <a:gd name="connsiteY2" fmla="*/ 2168216 h 2689858"/>
              <a:gd name="connsiteX3" fmla="*/ 1694346 w 3580871"/>
              <a:gd name="connsiteY3" fmla="*/ 2622489 h 2689858"/>
              <a:gd name="connsiteX4" fmla="*/ 2799112 w 3580871"/>
              <a:gd name="connsiteY4" fmla="*/ 2653463 h 2689858"/>
              <a:gd name="connsiteX5" fmla="*/ 3573481 w 3580871"/>
              <a:gd name="connsiteY5" fmla="*/ 1837834 h 2689858"/>
              <a:gd name="connsiteX6" fmla="*/ 3129509 w 3580871"/>
              <a:gd name="connsiteY6" fmla="*/ 1208043 h 2689858"/>
              <a:gd name="connsiteX7" fmla="*/ 2262216 w 3580871"/>
              <a:gd name="connsiteY7" fmla="*/ 908635 h 2689858"/>
              <a:gd name="connsiteX8" fmla="*/ 1725323 w 3580871"/>
              <a:gd name="connsiteY8" fmla="*/ 227223 h 2689858"/>
              <a:gd name="connsiteX9" fmla="*/ 1178102 w 3580871"/>
              <a:gd name="connsiteY9" fmla="*/ 87 h 2689858"/>
              <a:gd name="connsiteX0" fmla="*/ 1178102 w 3580871"/>
              <a:gd name="connsiteY0" fmla="*/ 0 h 2689771"/>
              <a:gd name="connsiteX1" fmla="*/ 1062 w 3580871"/>
              <a:gd name="connsiteY1" fmla="*/ 929198 h 2689771"/>
              <a:gd name="connsiteX2" fmla="*/ 981927 w 3580871"/>
              <a:gd name="connsiteY2" fmla="*/ 2168129 h 2689771"/>
              <a:gd name="connsiteX3" fmla="*/ 1694346 w 3580871"/>
              <a:gd name="connsiteY3" fmla="*/ 2622402 h 2689771"/>
              <a:gd name="connsiteX4" fmla="*/ 2799112 w 3580871"/>
              <a:gd name="connsiteY4" fmla="*/ 2653376 h 2689771"/>
              <a:gd name="connsiteX5" fmla="*/ 3573481 w 3580871"/>
              <a:gd name="connsiteY5" fmla="*/ 1837747 h 2689771"/>
              <a:gd name="connsiteX6" fmla="*/ 3129509 w 3580871"/>
              <a:gd name="connsiteY6" fmla="*/ 1207956 h 2689771"/>
              <a:gd name="connsiteX7" fmla="*/ 2262216 w 3580871"/>
              <a:gd name="connsiteY7" fmla="*/ 908548 h 2689771"/>
              <a:gd name="connsiteX8" fmla="*/ 1725323 w 3580871"/>
              <a:gd name="connsiteY8" fmla="*/ 227136 h 2689771"/>
              <a:gd name="connsiteX9" fmla="*/ 1178102 w 3580871"/>
              <a:gd name="connsiteY9" fmla="*/ 0 h 2689771"/>
              <a:gd name="connsiteX0" fmla="*/ 1201777 w 3604546"/>
              <a:gd name="connsiteY0" fmla="*/ 0 h 2689771"/>
              <a:gd name="connsiteX1" fmla="*/ 24737 w 3604546"/>
              <a:gd name="connsiteY1" fmla="*/ 929198 h 2689771"/>
              <a:gd name="connsiteX2" fmla="*/ 448059 w 3604546"/>
              <a:gd name="connsiteY2" fmla="*/ 1651908 h 2689771"/>
              <a:gd name="connsiteX3" fmla="*/ 1005602 w 3604546"/>
              <a:gd name="connsiteY3" fmla="*/ 2168129 h 2689771"/>
              <a:gd name="connsiteX4" fmla="*/ 1718021 w 3604546"/>
              <a:gd name="connsiteY4" fmla="*/ 2622402 h 2689771"/>
              <a:gd name="connsiteX5" fmla="*/ 2822787 w 3604546"/>
              <a:gd name="connsiteY5" fmla="*/ 2653376 h 2689771"/>
              <a:gd name="connsiteX6" fmla="*/ 3597156 w 3604546"/>
              <a:gd name="connsiteY6" fmla="*/ 1837747 h 2689771"/>
              <a:gd name="connsiteX7" fmla="*/ 3153184 w 3604546"/>
              <a:gd name="connsiteY7" fmla="*/ 1207956 h 2689771"/>
              <a:gd name="connsiteX8" fmla="*/ 2285891 w 3604546"/>
              <a:gd name="connsiteY8" fmla="*/ 908548 h 2689771"/>
              <a:gd name="connsiteX9" fmla="*/ 1748998 w 3604546"/>
              <a:gd name="connsiteY9" fmla="*/ 227136 h 2689771"/>
              <a:gd name="connsiteX10" fmla="*/ 1201777 w 3604546"/>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723541"/>
              <a:gd name="connsiteX1" fmla="*/ 55090 w 3634899"/>
              <a:gd name="connsiteY1" fmla="*/ 929198 h 2723541"/>
              <a:gd name="connsiteX2" fmla="*/ 199639 w 3634899"/>
              <a:gd name="connsiteY2" fmla="*/ 1693206 h 2723541"/>
              <a:gd name="connsiteX3" fmla="*/ 282236 w 3634899"/>
              <a:gd name="connsiteY3" fmla="*/ 2663701 h 2723541"/>
              <a:gd name="connsiteX4" fmla="*/ 1748374 w 3634899"/>
              <a:gd name="connsiteY4" fmla="*/ 2622402 h 2723541"/>
              <a:gd name="connsiteX5" fmla="*/ 2853140 w 3634899"/>
              <a:gd name="connsiteY5" fmla="*/ 2653376 h 2723541"/>
              <a:gd name="connsiteX6" fmla="*/ 3627509 w 3634899"/>
              <a:gd name="connsiteY6" fmla="*/ 1837747 h 2723541"/>
              <a:gd name="connsiteX7" fmla="*/ 3183537 w 3634899"/>
              <a:gd name="connsiteY7" fmla="*/ 1207956 h 2723541"/>
              <a:gd name="connsiteX8" fmla="*/ 2316244 w 3634899"/>
              <a:gd name="connsiteY8" fmla="*/ 908548 h 2723541"/>
              <a:gd name="connsiteX9" fmla="*/ 1779351 w 3634899"/>
              <a:gd name="connsiteY9" fmla="*/ 227136 h 2723541"/>
              <a:gd name="connsiteX10" fmla="*/ 1232130 w 3634899"/>
              <a:gd name="connsiteY10" fmla="*/ 0 h 2723541"/>
              <a:gd name="connsiteX0" fmla="*/ 1232130 w 3634899"/>
              <a:gd name="connsiteY0" fmla="*/ 0 h 2768936"/>
              <a:gd name="connsiteX1" fmla="*/ 55090 w 3634899"/>
              <a:gd name="connsiteY1" fmla="*/ 929198 h 2768936"/>
              <a:gd name="connsiteX2" fmla="*/ 199639 w 3634899"/>
              <a:gd name="connsiteY2" fmla="*/ 1693206 h 2768936"/>
              <a:gd name="connsiteX3" fmla="*/ 282236 w 3634899"/>
              <a:gd name="connsiteY3" fmla="*/ 2663701 h 2768936"/>
              <a:gd name="connsiteX4" fmla="*/ 1748374 w 3634899"/>
              <a:gd name="connsiteY4" fmla="*/ 2622402 h 2768936"/>
              <a:gd name="connsiteX5" fmla="*/ 2853140 w 3634899"/>
              <a:gd name="connsiteY5" fmla="*/ 2653376 h 2768936"/>
              <a:gd name="connsiteX6" fmla="*/ 3627509 w 3634899"/>
              <a:gd name="connsiteY6" fmla="*/ 1837747 h 2768936"/>
              <a:gd name="connsiteX7" fmla="*/ 3183537 w 3634899"/>
              <a:gd name="connsiteY7" fmla="*/ 1207956 h 2768936"/>
              <a:gd name="connsiteX8" fmla="*/ 2316244 w 3634899"/>
              <a:gd name="connsiteY8" fmla="*/ 908548 h 2768936"/>
              <a:gd name="connsiteX9" fmla="*/ 1779351 w 3634899"/>
              <a:gd name="connsiteY9" fmla="*/ 227136 h 2768936"/>
              <a:gd name="connsiteX10" fmla="*/ 1232130 w 3634899"/>
              <a:gd name="connsiteY10" fmla="*/ 0 h 2768936"/>
              <a:gd name="connsiteX0" fmla="*/ 1232130 w 3634899"/>
              <a:gd name="connsiteY0" fmla="*/ 0 h 2768936"/>
              <a:gd name="connsiteX1" fmla="*/ 55090 w 3634899"/>
              <a:gd name="connsiteY1" fmla="*/ 929198 h 2768936"/>
              <a:gd name="connsiteX2" fmla="*/ 199639 w 3634899"/>
              <a:gd name="connsiteY2" fmla="*/ 1693206 h 2768936"/>
              <a:gd name="connsiteX3" fmla="*/ 282236 w 3634899"/>
              <a:gd name="connsiteY3" fmla="*/ 2663701 h 2768936"/>
              <a:gd name="connsiteX4" fmla="*/ 1748374 w 3634899"/>
              <a:gd name="connsiteY4" fmla="*/ 2622402 h 2768936"/>
              <a:gd name="connsiteX5" fmla="*/ 2853140 w 3634899"/>
              <a:gd name="connsiteY5" fmla="*/ 2653376 h 2768936"/>
              <a:gd name="connsiteX6" fmla="*/ 3627509 w 3634899"/>
              <a:gd name="connsiteY6" fmla="*/ 1837747 h 2768936"/>
              <a:gd name="connsiteX7" fmla="*/ 3183537 w 3634899"/>
              <a:gd name="connsiteY7" fmla="*/ 1207956 h 2768936"/>
              <a:gd name="connsiteX8" fmla="*/ 2316244 w 3634899"/>
              <a:gd name="connsiteY8" fmla="*/ 908548 h 2768936"/>
              <a:gd name="connsiteX9" fmla="*/ 1779351 w 3634899"/>
              <a:gd name="connsiteY9" fmla="*/ 227136 h 2768936"/>
              <a:gd name="connsiteX10" fmla="*/ 1232130 w 3634899"/>
              <a:gd name="connsiteY10" fmla="*/ 0 h 2768936"/>
              <a:gd name="connsiteX0" fmla="*/ 1215232 w 3618001"/>
              <a:gd name="connsiteY0" fmla="*/ 0 h 2768936"/>
              <a:gd name="connsiteX1" fmla="*/ 38192 w 3618001"/>
              <a:gd name="connsiteY1" fmla="*/ 929198 h 2768936"/>
              <a:gd name="connsiteX2" fmla="*/ 182741 w 3618001"/>
              <a:gd name="connsiteY2" fmla="*/ 1693206 h 2768936"/>
              <a:gd name="connsiteX3" fmla="*/ 265338 w 3618001"/>
              <a:gd name="connsiteY3" fmla="*/ 2663701 h 2768936"/>
              <a:gd name="connsiteX4" fmla="*/ 1731476 w 3618001"/>
              <a:gd name="connsiteY4" fmla="*/ 2622402 h 2768936"/>
              <a:gd name="connsiteX5" fmla="*/ 2836242 w 3618001"/>
              <a:gd name="connsiteY5" fmla="*/ 2653376 h 2768936"/>
              <a:gd name="connsiteX6" fmla="*/ 3610611 w 3618001"/>
              <a:gd name="connsiteY6" fmla="*/ 1837747 h 2768936"/>
              <a:gd name="connsiteX7" fmla="*/ 3166639 w 3618001"/>
              <a:gd name="connsiteY7" fmla="*/ 1207956 h 2768936"/>
              <a:gd name="connsiteX8" fmla="*/ 2299346 w 3618001"/>
              <a:gd name="connsiteY8" fmla="*/ 908548 h 2768936"/>
              <a:gd name="connsiteX9" fmla="*/ 1762453 w 3618001"/>
              <a:gd name="connsiteY9" fmla="*/ 227136 h 2768936"/>
              <a:gd name="connsiteX10" fmla="*/ 1215232 w 3618001"/>
              <a:gd name="connsiteY10" fmla="*/ 0 h 2768936"/>
              <a:gd name="connsiteX0" fmla="*/ 1211110 w 3613879"/>
              <a:gd name="connsiteY0" fmla="*/ 0 h 2768936"/>
              <a:gd name="connsiteX1" fmla="*/ 34070 w 3613879"/>
              <a:gd name="connsiteY1" fmla="*/ 929198 h 2768936"/>
              <a:gd name="connsiteX2" fmla="*/ 178619 w 3613879"/>
              <a:gd name="connsiteY2" fmla="*/ 1693206 h 2768936"/>
              <a:gd name="connsiteX3" fmla="*/ 261216 w 3613879"/>
              <a:gd name="connsiteY3" fmla="*/ 2663701 h 2768936"/>
              <a:gd name="connsiteX4" fmla="*/ 1727354 w 3613879"/>
              <a:gd name="connsiteY4" fmla="*/ 2622402 h 2768936"/>
              <a:gd name="connsiteX5" fmla="*/ 2832120 w 3613879"/>
              <a:gd name="connsiteY5" fmla="*/ 2653376 h 2768936"/>
              <a:gd name="connsiteX6" fmla="*/ 3606489 w 3613879"/>
              <a:gd name="connsiteY6" fmla="*/ 1837747 h 2768936"/>
              <a:gd name="connsiteX7" fmla="*/ 3162517 w 3613879"/>
              <a:gd name="connsiteY7" fmla="*/ 1207956 h 2768936"/>
              <a:gd name="connsiteX8" fmla="*/ 2295224 w 3613879"/>
              <a:gd name="connsiteY8" fmla="*/ 908548 h 2768936"/>
              <a:gd name="connsiteX9" fmla="*/ 1758331 w 3613879"/>
              <a:gd name="connsiteY9" fmla="*/ 227136 h 2768936"/>
              <a:gd name="connsiteX10" fmla="*/ 1211110 w 3613879"/>
              <a:gd name="connsiteY10" fmla="*/ 0 h 2768936"/>
              <a:gd name="connsiteX0" fmla="*/ 1211110 w 3613879"/>
              <a:gd name="connsiteY0" fmla="*/ 0 h 3448360"/>
              <a:gd name="connsiteX1" fmla="*/ 34070 w 3613879"/>
              <a:gd name="connsiteY1" fmla="*/ 929198 h 3448360"/>
              <a:gd name="connsiteX2" fmla="*/ 178619 w 3613879"/>
              <a:gd name="connsiteY2" fmla="*/ 1693206 h 3448360"/>
              <a:gd name="connsiteX3" fmla="*/ 261216 w 3613879"/>
              <a:gd name="connsiteY3" fmla="*/ 2663701 h 3448360"/>
              <a:gd name="connsiteX4" fmla="*/ 1830603 w 3613879"/>
              <a:gd name="connsiteY4" fmla="*/ 3448356 h 3448360"/>
              <a:gd name="connsiteX5" fmla="*/ 2832120 w 3613879"/>
              <a:gd name="connsiteY5" fmla="*/ 2653376 h 3448360"/>
              <a:gd name="connsiteX6" fmla="*/ 3606489 w 3613879"/>
              <a:gd name="connsiteY6" fmla="*/ 1837747 h 3448360"/>
              <a:gd name="connsiteX7" fmla="*/ 3162517 w 3613879"/>
              <a:gd name="connsiteY7" fmla="*/ 1207956 h 3448360"/>
              <a:gd name="connsiteX8" fmla="*/ 2295224 w 3613879"/>
              <a:gd name="connsiteY8" fmla="*/ 908548 h 3448360"/>
              <a:gd name="connsiteX9" fmla="*/ 1758331 w 3613879"/>
              <a:gd name="connsiteY9" fmla="*/ 227136 h 3448360"/>
              <a:gd name="connsiteX10" fmla="*/ 1211110 w 3613879"/>
              <a:gd name="connsiteY10" fmla="*/ 0 h 344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3879" h="3448360">
                <a:moveTo>
                  <a:pt x="1211110" y="0"/>
                </a:moveTo>
                <a:cubicBezTo>
                  <a:pt x="727559" y="3441"/>
                  <a:pt x="159690" y="653880"/>
                  <a:pt x="34070" y="929198"/>
                </a:cubicBezTo>
                <a:cubicBezTo>
                  <a:pt x="-91550" y="1204516"/>
                  <a:pt x="170014" y="1517690"/>
                  <a:pt x="178619" y="1693206"/>
                </a:cubicBezTo>
                <a:cubicBezTo>
                  <a:pt x="187224" y="1868722"/>
                  <a:pt x="-14115" y="2371176"/>
                  <a:pt x="261216" y="2663701"/>
                </a:cubicBezTo>
                <a:cubicBezTo>
                  <a:pt x="536547" y="2956226"/>
                  <a:pt x="1402119" y="3450077"/>
                  <a:pt x="1830603" y="3448356"/>
                </a:cubicBezTo>
                <a:cubicBezTo>
                  <a:pt x="2259087" y="3446635"/>
                  <a:pt x="2536139" y="2921811"/>
                  <a:pt x="2832120" y="2653376"/>
                </a:cubicBezTo>
                <a:cubicBezTo>
                  <a:pt x="3128101" y="2384941"/>
                  <a:pt x="3549702" y="2154362"/>
                  <a:pt x="3606489" y="1837747"/>
                </a:cubicBezTo>
                <a:cubicBezTo>
                  <a:pt x="3663276" y="1521132"/>
                  <a:pt x="3381061" y="1362823"/>
                  <a:pt x="3162517" y="1207956"/>
                </a:cubicBezTo>
                <a:cubicBezTo>
                  <a:pt x="2943973" y="1053090"/>
                  <a:pt x="2529255" y="1072018"/>
                  <a:pt x="2295224" y="908548"/>
                </a:cubicBezTo>
                <a:cubicBezTo>
                  <a:pt x="2061193" y="745078"/>
                  <a:pt x="1944179" y="357912"/>
                  <a:pt x="1758331" y="227136"/>
                </a:cubicBezTo>
                <a:cubicBezTo>
                  <a:pt x="1572483" y="96360"/>
                  <a:pt x="1488163" y="6884"/>
                  <a:pt x="1211110" y="0"/>
                </a:cubicBezTo>
                <a:close/>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Oval 37"/>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1787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EAC63F-787E-4250-93D0-D624027B29DF}"/>
              </a:ext>
            </a:extLst>
          </p:cNvPr>
          <p:cNvSpPr>
            <a:spLocks noGrp="1"/>
          </p:cNvSpPr>
          <p:nvPr>
            <p:ph type="sldNum" sz="quarter" idx="12"/>
          </p:nvPr>
        </p:nvSpPr>
        <p:spPr/>
        <p:txBody>
          <a:bodyPr/>
          <a:lstStyle/>
          <a:p>
            <a:fld id="{1E81BDB4-5F3F-464A-A32A-75B544C87B3D}" type="slidenum">
              <a:rPr lang="en-US" smtClean="0"/>
              <a:pPr/>
              <a:t>210</a:t>
            </a:fld>
            <a:endParaRPr lang="en-US"/>
          </a:p>
        </p:txBody>
      </p:sp>
      <p:sp>
        <p:nvSpPr>
          <p:cNvPr id="4" name="Rectangle 3">
            <a:extLst>
              <a:ext uri="{FF2B5EF4-FFF2-40B4-BE49-F238E27FC236}">
                <a16:creationId xmlns:a16="http://schemas.microsoft.com/office/drawing/2014/main" id="{280D2784-BE5D-4049-BF3B-DD08DB7099E7}"/>
              </a:ext>
            </a:extLst>
          </p:cNvPr>
          <p:cNvSpPr/>
          <p:nvPr/>
        </p:nvSpPr>
        <p:spPr>
          <a:xfrm>
            <a:off x="770603" y="962827"/>
            <a:ext cx="7429606" cy="553998"/>
          </a:xfrm>
          <a:prstGeom prst="rect">
            <a:avLst/>
          </a:prstGeom>
        </p:spPr>
        <p:txBody>
          <a:bodyPr wrap="square">
            <a:spAutoFit/>
          </a:bodyPr>
          <a:lstStyle/>
          <a:p>
            <a:pPr algn="just"/>
            <a:r>
              <a:rPr lang="en-US" sz="3000" dirty="0">
                <a:solidFill>
                  <a:srgbClr val="000000"/>
                </a:solidFill>
                <a:latin typeface="HENBEK+TimesNewRoman,Bold"/>
              </a:rPr>
              <a:t>5. How are individuals mutated? </a:t>
            </a:r>
          </a:p>
        </p:txBody>
      </p:sp>
      <p:sp>
        <p:nvSpPr>
          <p:cNvPr id="5" name="Rectangle 4">
            <a:extLst>
              <a:ext uri="{FF2B5EF4-FFF2-40B4-BE49-F238E27FC236}">
                <a16:creationId xmlns:a16="http://schemas.microsoft.com/office/drawing/2014/main" id="{E14E0833-DFB8-4B5A-AF17-3BAE458DFA11}"/>
              </a:ext>
            </a:extLst>
          </p:cNvPr>
          <p:cNvSpPr/>
          <p:nvPr/>
        </p:nvSpPr>
        <p:spPr>
          <a:xfrm>
            <a:off x="914400" y="1596612"/>
            <a:ext cx="7204585" cy="1477328"/>
          </a:xfrm>
          <a:prstGeom prst="rect">
            <a:avLst/>
          </a:prstGeom>
        </p:spPr>
        <p:txBody>
          <a:bodyPr wrap="square">
            <a:spAutoFit/>
          </a:bodyPr>
          <a:lstStyle/>
          <a:p>
            <a:pPr algn="just"/>
            <a:r>
              <a:rPr lang="en-US" sz="1800" dirty="0">
                <a:solidFill>
                  <a:srgbClr val="000000"/>
                </a:solidFill>
                <a:latin typeface="Gisha" panose="020B0502040204020203" pitchFamily="34" charset="-79"/>
                <a:cs typeface="Gisha" panose="020B0502040204020203" pitchFamily="34" charset="-79"/>
              </a:rPr>
              <a:t>The selected policy: Allow every single bit a small chance to mutate. </a:t>
            </a:r>
          </a:p>
          <a:p>
            <a:pPr algn="just"/>
            <a:endParaRPr lang="en-US" sz="1800" dirty="0">
              <a:solidFill>
                <a:srgbClr val="000000"/>
              </a:solidFill>
              <a:latin typeface="Gisha" panose="020B0502040204020203" pitchFamily="34" charset="-79"/>
              <a:cs typeface="Gisha" panose="020B0502040204020203" pitchFamily="34" charset="-79"/>
            </a:endParaRPr>
          </a:p>
          <a:p>
            <a:pPr algn="just"/>
            <a:r>
              <a:rPr lang="en-US" sz="1800" dirty="0">
                <a:solidFill>
                  <a:srgbClr val="00B050"/>
                </a:solidFill>
                <a:latin typeface="Gisha" panose="020B0502040204020203" pitchFamily="34" charset="-79"/>
                <a:cs typeface="Gisha" panose="020B0502040204020203" pitchFamily="34" charset="-79"/>
              </a:rPr>
              <a:t>Best practice:  setting the mutate probability so that roughly 1 bit per individual will change on average.</a:t>
            </a:r>
          </a:p>
        </p:txBody>
      </p:sp>
      <p:sp>
        <p:nvSpPr>
          <p:cNvPr id="6" name="Rectangle 5">
            <a:extLst>
              <a:ext uri="{FF2B5EF4-FFF2-40B4-BE49-F238E27FC236}">
                <a16:creationId xmlns:a16="http://schemas.microsoft.com/office/drawing/2014/main" id="{C5122914-EEF2-443F-A296-E5ECB630C4FF}"/>
              </a:ext>
            </a:extLst>
          </p:cNvPr>
          <p:cNvSpPr/>
          <p:nvPr/>
        </p:nvSpPr>
        <p:spPr>
          <a:xfrm>
            <a:off x="1371600" y="3505200"/>
            <a:ext cx="668470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1800" dirty="0">
                <a:solidFill>
                  <a:srgbClr val="000000"/>
                </a:solidFill>
                <a:latin typeface="Gisha" panose="020B0502040204020203" pitchFamily="34" charset="-79"/>
                <a:cs typeface="Gisha" panose="020B0502040204020203" pitchFamily="34" charset="-79"/>
              </a:rPr>
              <a:t>The mutation will have the bit “flip” – 1 to  0  and  0 to  1. </a:t>
            </a:r>
            <a:endParaRPr lang="en-US" sz="1800" dirty="0">
              <a:latin typeface="Gisha" panose="020B0502040204020203" pitchFamily="34" charset="-79"/>
              <a:cs typeface="Gisha" panose="020B0502040204020203" pitchFamily="34" charset="-79"/>
            </a:endParaRPr>
          </a:p>
        </p:txBody>
      </p:sp>
      <p:pic>
        <p:nvPicPr>
          <p:cNvPr id="7" name="Picture 6">
            <a:extLst>
              <a:ext uri="{FF2B5EF4-FFF2-40B4-BE49-F238E27FC236}">
                <a16:creationId xmlns:a16="http://schemas.microsoft.com/office/drawing/2014/main" id="{8CD9D53C-C95A-4053-88A8-041BF47AD8B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748994" y="4704789"/>
            <a:ext cx="5557838" cy="1007269"/>
          </a:xfrm>
          <a:prstGeom prst="rect">
            <a:avLst/>
          </a:prstGeom>
          <a:ln>
            <a:solidFill>
              <a:schemeClr val="tx1"/>
            </a:solidFill>
          </a:ln>
        </p:spPr>
      </p:pic>
    </p:spTree>
    <p:extLst>
      <p:ext uri="{BB962C8B-B14F-4D97-AF65-F5344CB8AC3E}">
        <p14:creationId xmlns:p14="http://schemas.microsoft.com/office/powerpoint/2010/main" val="26636924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B52EF7-ECD8-4CED-8A0A-3BEC26B3876A}"/>
              </a:ext>
            </a:extLst>
          </p:cNvPr>
          <p:cNvSpPr>
            <a:spLocks noGrp="1"/>
          </p:cNvSpPr>
          <p:nvPr>
            <p:ph type="sldNum" sz="quarter" idx="12"/>
          </p:nvPr>
        </p:nvSpPr>
        <p:spPr/>
        <p:txBody>
          <a:bodyPr/>
          <a:lstStyle/>
          <a:p>
            <a:fld id="{1E81BDB4-5F3F-464A-A32A-75B544C87B3D}" type="slidenum">
              <a:rPr lang="en-US" smtClean="0"/>
              <a:pPr/>
              <a:t>211</a:t>
            </a:fld>
            <a:endParaRPr lang="en-US"/>
          </a:p>
        </p:txBody>
      </p:sp>
      <p:sp>
        <p:nvSpPr>
          <p:cNvPr id="4" name="Rectangle 3">
            <a:extLst>
              <a:ext uri="{FF2B5EF4-FFF2-40B4-BE49-F238E27FC236}">
                <a16:creationId xmlns:a16="http://schemas.microsoft.com/office/drawing/2014/main" id="{883C3D8A-A47E-4B87-8EBC-943C9BA6EFCF}"/>
              </a:ext>
            </a:extLst>
          </p:cNvPr>
          <p:cNvSpPr/>
          <p:nvPr/>
        </p:nvSpPr>
        <p:spPr>
          <a:xfrm>
            <a:off x="990600" y="1066800"/>
            <a:ext cx="7467600" cy="553998"/>
          </a:xfrm>
          <a:prstGeom prst="rect">
            <a:avLst/>
          </a:prstGeom>
        </p:spPr>
        <p:txBody>
          <a:bodyPr wrap="square">
            <a:spAutoFit/>
          </a:bodyPr>
          <a:lstStyle/>
          <a:p>
            <a:pPr algn="just"/>
            <a:r>
              <a:rPr lang="en-US" sz="3000" b="0" dirty="0">
                <a:solidFill>
                  <a:srgbClr val="000000"/>
                </a:solidFill>
                <a:latin typeface="HENBEK+TimesNewRoman,Bold"/>
              </a:rPr>
              <a:t>Wrapping Up:   We get 2-nd generation </a:t>
            </a:r>
          </a:p>
        </p:txBody>
      </p:sp>
      <p:pic>
        <p:nvPicPr>
          <p:cNvPr id="5" name="Picture 4">
            <a:extLst>
              <a:ext uri="{FF2B5EF4-FFF2-40B4-BE49-F238E27FC236}">
                <a16:creationId xmlns:a16="http://schemas.microsoft.com/office/drawing/2014/main" id="{0352B26D-DFAD-4A7D-BFAB-C55399DDAC7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31583" y="2679679"/>
            <a:ext cx="6543675" cy="1335881"/>
          </a:xfrm>
          <a:prstGeom prst="rect">
            <a:avLst/>
          </a:prstGeom>
          <a:ln>
            <a:solidFill>
              <a:schemeClr val="tx1"/>
            </a:solidFill>
          </a:ln>
        </p:spPr>
      </p:pic>
    </p:spTree>
    <p:extLst>
      <p:ext uri="{BB962C8B-B14F-4D97-AF65-F5344CB8AC3E}">
        <p14:creationId xmlns:p14="http://schemas.microsoft.com/office/powerpoint/2010/main" val="3543812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6BA8-5747-447D-BF55-F88A5A5258BF}"/>
              </a:ext>
            </a:extLst>
          </p:cNvPr>
          <p:cNvSpPr>
            <a:spLocks noGrp="1"/>
          </p:cNvSpPr>
          <p:nvPr>
            <p:ph type="title"/>
          </p:nvPr>
        </p:nvSpPr>
        <p:spPr/>
        <p:txBody>
          <a:bodyPr>
            <a:normAutofit/>
          </a:bodyPr>
          <a:lstStyle/>
          <a:p>
            <a:r>
              <a:rPr lang="en-US" dirty="0"/>
              <a:t>GA Example 2</a:t>
            </a:r>
          </a:p>
        </p:txBody>
      </p:sp>
      <p:sp>
        <p:nvSpPr>
          <p:cNvPr id="5" name="Content Placeholder 4"/>
          <p:cNvSpPr>
            <a:spLocks noGrp="1"/>
          </p:cNvSpPr>
          <p:nvPr>
            <p:ph idx="1"/>
          </p:nvPr>
        </p:nvSpPr>
        <p:spPr/>
        <p:txBody>
          <a:bodyPr/>
          <a:lstStyle/>
          <a:p>
            <a:r>
              <a:rPr lang="en-US" dirty="0"/>
              <a:t>Knapsack Problem</a:t>
            </a:r>
          </a:p>
        </p:txBody>
      </p:sp>
      <p:sp>
        <p:nvSpPr>
          <p:cNvPr id="3" name="Slide Number Placeholder 2">
            <a:extLst>
              <a:ext uri="{FF2B5EF4-FFF2-40B4-BE49-F238E27FC236}">
                <a16:creationId xmlns:a16="http://schemas.microsoft.com/office/drawing/2014/main" id="{9F389738-98B2-4092-B1C0-761646879A4A}"/>
              </a:ext>
            </a:extLst>
          </p:cNvPr>
          <p:cNvSpPr>
            <a:spLocks noGrp="1"/>
          </p:cNvSpPr>
          <p:nvPr>
            <p:ph type="sldNum" sz="quarter" idx="12"/>
          </p:nvPr>
        </p:nvSpPr>
        <p:spPr/>
        <p:txBody>
          <a:bodyPr/>
          <a:lstStyle/>
          <a:p>
            <a:fld id="{1E81BDB4-5F3F-464A-A32A-75B544C87B3D}" type="slidenum">
              <a:rPr lang="en-US" smtClean="0"/>
              <a:pPr/>
              <a:t>212</a:t>
            </a:fld>
            <a:endParaRPr lang="en-US"/>
          </a:p>
        </p:txBody>
      </p:sp>
      <p:pic>
        <p:nvPicPr>
          <p:cNvPr id="4" name="Picture 3">
            <a:extLst>
              <a:ext uri="{FF2B5EF4-FFF2-40B4-BE49-F238E27FC236}">
                <a16:creationId xmlns:a16="http://schemas.microsoft.com/office/drawing/2014/main" id="{8A24D505-EBB8-4425-9E1D-3C17A5E72B41}"/>
              </a:ext>
            </a:extLst>
          </p:cNvPr>
          <p:cNvPicPr>
            <a:picLocks noChangeAspect="1"/>
          </p:cNvPicPr>
          <p:nvPr/>
        </p:nvPicPr>
        <p:blipFill>
          <a:blip r:embed="rId2"/>
          <a:stretch>
            <a:fillRect/>
          </a:stretch>
        </p:blipFill>
        <p:spPr>
          <a:xfrm>
            <a:off x="1219200" y="1981200"/>
            <a:ext cx="6765851" cy="3505200"/>
          </a:xfrm>
          <a:prstGeom prst="rect">
            <a:avLst/>
          </a:prstGeom>
        </p:spPr>
      </p:pic>
    </p:spTree>
    <p:extLst>
      <p:ext uri="{BB962C8B-B14F-4D97-AF65-F5344CB8AC3E}">
        <p14:creationId xmlns:p14="http://schemas.microsoft.com/office/powerpoint/2010/main" val="41333490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8FDD94-800C-46A8-8F02-62B67D29D507}"/>
              </a:ext>
            </a:extLst>
          </p:cNvPr>
          <p:cNvSpPr>
            <a:spLocks noGrp="1"/>
          </p:cNvSpPr>
          <p:nvPr>
            <p:ph type="sldNum" sz="quarter" idx="12"/>
          </p:nvPr>
        </p:nvSpPr>
        <p:spPr/>
        <p:txBody>
          <a:bodyPr/>
          <a:lstStyle/>
          <a:p>
            <a:fld id="{1E81BDB4-5F3F-464A-A32A-75B544C87B3D}" type="slidenum">
              <a:rPr lang="en-US" smtClean="0"/>
              <a:pPr/>
              <a:t>213</a:t>
            </a:fld>
            <a:endParaRPr lang="en-US"/>
          </a:p>
        </p:txBody>
      </p:sp>
      <p:pic>
        <p:nvPicPr>
          <p:cNvPr id="6" name="Picture 5">
            <a:extLst>
              <a:ext uri="{FF2B5EF4-FFF2-40B4-BE49-F238E27FC236}">
                <a16:creationId xmlns:a16="http://schemas.microsoft.com/office/drawing/2014/main" id="{C4AAD6A3-17FE-4F5E-9D6A-FB9274775311}"/>
              </a:ext>
            </a:extLst>
          </p:cNvPr>
          <p:cNvPicPr>
            <a:picLocks noChangeAspect="1"/>
          </p:cNvPicPr>
          <p:nvPr/>
        </p:nvPicPr>
        <p:blipFill>
          <a:blip r:embed="rId2"/>
          <a:stretch>
            <a:fillRect/>
          </a:stretch>
        </p:blipFill>
        <p:spPr>
          <a:xfrm>
            <a:off x="609600" y="1219200"/>
            <a:ext cx="7972425" cy="4300538"/>
          </a:xfrm>
          <a:prstGeom prst="rect">
            <a:avLst/>
          </a:prstGeom>
        </p:spPr>
      </p:pic>
    </p:spTree>
    <p:extLst>
      <p:ext uri="{BB962C8B-B14F-4D97-AF65-F5344CB8AC3E}">
        <p14:creationId xmlns:p14="http://schemas.microsoft.com/office/powerpoint/2010/main" val="24819114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9ABD4A-FFFF-42A0-AB76-29E1457D6827}"/>
              </a:ext>
            </a:extLst>
          </p:cNvPr>
          <p:cNvSpPr>
            <a:spLocks noGrp="1"/>
          </p:cNvSpPr>
          <p:nvPr>
            <p:ph type="sldNum" sz="quarter" idx="12"/>
          </p:nvPr>
        </p:nvSpPr>
        <p:spPr/>
        <p:txBody>
          <a:bodyPr/>
          <a:lstStyle/>
          <a:p>
            <a:fld id="{1E81BDB4-5F3F-464A-A32A-75B544C87B3D}" type="slidenum">
              <a:rPr lang="en-US" smtClean="0"/>
              <a:pPr/>
              <a:t>214</a:t>
            </a:fld>
            <a:endParaRPr lang="en-US"/>
          </a:p>
        </p:txBody>
      </p:sp>
      <p:pic>
        <p:nvPicPr>
          <p:cNvPr id="4" name="Picture 3">
            <a:extLst>
              <a:ext uri="{FF2B5EF4-FFF2-40B4-BE49-F238E27FC236}">
                <a16:creationId xmlns:a16="http://schemas.microsoft.com/office/drawing/2014/main" id="{346A6668-9044-4DB9-9B5B-7DC91BF71E69}"/>
              </a:ext>
            </a:extLst>
          </p:cNvPr>
          <p:cNvPicPr>
            <a:picLocks noChangeAspect="1"/>
          </p:cNvPicPr>
          <p:nvPr/>
        </p:nvPicPr>
        <p:blipFill>
          <a:blip r:embed="rId2"/>
          <a:stretch>
            <a:fillRect/>
          </a:stretch>
        </p:blipFill>
        <p:spPr>
          <a:xfrm>
            <a:off x="647715" y="1143000"/>
            <a:ext cx="7747804" cy="4405312"/>
          </a:xfrm>
          <a:prstGeom prst="rect">
            <a:avLst/>
          </a:prstGeom>
        </p:spPr>
      </p:pic>
    </p:spTree>
    <p:extLst>
      <p:ext uri="{BB962C8B-B14F-4D97-AF65-F5344CB8AC3E}">
        <p14:creationId xmlns:p14="http://schemas.microsoft.com/office/powerpoint/2010/main" val="8595604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484D69-87B7-4C0B-8ABA-BDB86613B79F}"/>
              </a:ext>
            </a:extLst>
          </p:cNvPr>
          <p:cNvSpPr>
            <a:spLocks noGrp="1"/>
          </p:cNvSpPr>
          <p:nvPr>
            <p:ph type="sldNum" sz="quarter" idx="12"/>
          </p:nvPr>
        </p:nvSpPr>
        <p:spPr/>
        <p:txBody>
          <a:bodyPr/>
          <a:lstStyle/>
          <a:p>
            <a:fld id="{1E81BDB4-5F3F-464A-A32A-75B544C87B3D}" type="slidenum">
              <a:rPr lang="en-US" smtClean="0"/>
              <a:pPr/>
              <a:t>215</a:t>
            </a:fld>
            <a:endParaRPr lang="en-US"/>
          </a:p>
        </p:txBody>
      </p:sp>
      <p:pic>
        <p:nvPicPr>
          <p:cNvPr id="4" name="Picture 3">
            <a:extLst>
              <a:ext uri="{FF2B5EF4-FFF2-40B4-BE49-F238E27FC236}">
                <a16:creationId xmlns:a16="http://schemas.microsoft.com/office/drawing/2014/main" id="{1FFA5F93-3FA0-456F-8D75-DDB3FB7B5F32}"/>
              </a:ext>
            </a:extLst>
          </p:cNvPr>
          <p:cNvPicPr>
            <a:picLocks noChangeAspect="1"/>
          </p:cNvPicPr>
          <p:nvPr/>
        </p:nvPicPr>
        <p:blipFill>
          <a:blip r:embed="rId2"/>
          <a:stretch>
            <a:fillRect/>
          </a:stretch>
        </p:blipFill>
        <p:spPr>
          <a:xfrm>
            <a:off x="762000" y="1219200"/>
            <a:ext cx="7758227" cy="4403527"/>
          </a:xfrm>
          <a:prstGeom prst="rect">
            <a:avLst/>
          </a:prstGeom>
        </p:spPr>
      </p:pic>
    </p:spTree>
    <p:extLst>
      <p:ext uri="{BB962C8B-B14F-4D97-AF65-F5344CB8AC3E}">
        <p14:creationId xmlns:p14="http://schemas.microsoft.com/office/powerpoint/2010/main" val="245968991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505D82-1C03-492F-B2A3-E9F3335A2A11}"/>
              </a:ext>
            </a:extLst>
          </p:cNvPr>
          <p:cNvSpPr>
            <a:spLocks noGrp="1"/>
          </p:cNvSpPr>
          <p:nvPr>
            <p:ph type="sldNum" sz="quarter" idx="12"/>
          </p:nvPr>
        </p:nvSpPr>
        <p:spPr/>
        <p:txBody>
          <a:bodyPr/>
          <a:lstStyle/>
          <a:p>
            <a:fld id="{1E81BDB4-5F3F-464A-A32A-75B544C87B3D}" type="slidenum">
              <a:rPr lang="en-US" smtClean="0"/>
              <a:pPr/>
              <a:t>216</a:t>
            </a:fld>
            <a:endParaRPr lang="en-US"/>
          </a:p>
        </p:txBody>
      </p:sp>
      <p:pic>
        <p:nvPicPr>
          <p:cNvPr id="4" name="Picture 3">
            <a:extLst>
              <a:ext uri="{FF2B5EF4-FFF2-40B4-BE49-F238E27FC236}">
                <a16:creationId xmlns:a16="http://schemas.microsoft.com/office/drawing/2014/main" id="{D7E8374E-D01C-4BA8-9570-975E38204EA0}"/>
              </a:ext>
            </a:extLst>
          </p:cNvPr>
          <p:cNvPicPr>
            <a:picLocks noChangeAspect="1"/>
          </p:cNvPicPr>
          <p:nvPr/>
        </p:nvPicPr>
        <p:blipFill>
          <a:blip r:embed="rId2"/>
          <a:stretch>
            <a:fillRect/>
          </a:stretch>
        </p:blipFill>
        <p:spPr>
          <a:xfrm>
            <a:off x="736232" y="1143000"/>
            <a:ext cx="7940428" cy="4474369"/>
          </a:xfrm>
          <a:prstGeom prst="rect">
            <a:avLst/>
          </a:prstGeom>
        </p:spPr>
      </p:pic>
      <p:pic>
        <p:nvPicPr>
          <p:cNvPr id="2" name="Picture 1"/>
          <p:cNvPicPr>
            <a:picLocks noChangeAspect="1"/>
          </p:cNvPicPr>
          <p:nvPr/>
        </p:nvPicPr>
        <p:blipFill>
          <a:blip r:embed="rId3"/>
          <a:stretch>
            <a:fillRect/>
          </a:stretch>
        </p:blipFill>
        <p:spPr>
          <a:xfrm>
            <a:off x="3048000" y="4191000"/>
            <a:ext cx="1309687" cy="190574"/>
          </a:xfrm>
          <a:prstGeom prst="rect">
            <a:avLst/>
          </a:prstGeom>
        </p:spPr>
      </p:pic>
    </p:spTree>
    <p:extLst>
      <p:ext uri="{BB962C8B-B14F-4D97-AF65-F5344CB8AC3E}">
        <p14:creationId xmlns:p14="http://schemas.microsoft.com/office/powerpoint/2010/main" val="26355157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1349BC-831F-4E66-9328-A1F7C292879D}"/>
              </a:ext>
            </a:extLst>
          </p:cNvPr>
          <p:cNvSpPr>
            <a:spLocks noGrp="1"/>
          </p:cNvSpPr>
          <p:nvPr>
            <p:ph type="sldNum" sz="quarter" idx="12"/>
          </p:nvPr>
        </p:nvSpPr>
        <p:spPr/>
        <p:txBody>
          <a:bodyPr/>
          <a:lstStyle/>
          <a:p>
            <a:fld id="{1E81BDB4-5F3F-464A-A32A-75B544C87B3D}" type="slidenum">
              <a:rPr lang="en-US" smtClean="0"/>
              <a:pPr/>
              <a:t>217</a:t>
            </a:fld>
            <a:endParaRPr lang="en-US"/>
          </a:p>
        </p:txBody>
      </p:sp>
      <p:pic>
        <p:nvPicPr>
          <p:cNvPr id="4" name="Picture 3">
            <a:extLst>
              <a:ext uri="{FF2B5EF4-FFF2-40B4-BE49-F238E27FC236}">
                <a16:creationId xmlns:a16="http://schemas.microsoft.com/office/drawing/2014/main" id="{122AF189-362F-4992-B928-2CA842F804E0}"/>
              </a:ext>
            </a:extLst>
          </p:cNvPr>
          <p:cNvPicPr>
            <a:picLocks noChangeAspect="1"/>
          </p:cNvPicPr>
          <p:nvPr/>
        </p:nvPicPr>
        <p:blipFill>
          <a:blip r:embed="rId2"/>
          <a:stretch>
            <a:fillRect/>
          </a:stretch>
        </p:blipFill>
        <p:spPr>
          <a:xfrm>
            <a:off x="685800" y="1219200"/>
            <a:ext cx="7567928" cy="4282742"/>
          </a:xfrm>
          <a:prstGeom prst="rect">
            <a:avLst/>
          </a:prstGeom>
        </p:spPr>
      </p:pic>
    </p:spTree>
    <p:extLst>
      <p:ext uri="{BB962C8B-B14F-4D97-AF65-F5344CB8AC3E}">
        <p14:creationId xmlns:p14="http://schemas.microsoft.com/office/powerpoint/2010/main" val="13430856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AAB9C8-A5A0-46BF-A24D-076C35C112A5}"/>
              </a:ext>
            </a:extLst>
          </p:cNvPr>
          <p:cNvSpPr>
            <a:spLocks noGrp="1"/>
          </p:cNvSpPr>
          <p:nvPr>
            <p:ph type="sldNum" sz="quarter" idx="12"/>
          </p:nvPr>
        </p:nvSpPr>
        <p:spPr/>
        <p:txBody>
          <a:bodyPr/>
          <a:lstStyle/>
          <a:p>
            <a:fld id="{1E81BDB4-5F3F-464A-A32A-75B544C87B3D}" type="slidenum">
              <a:rPr lang="en-US" smtClean="0"/>
              <a:pPr/>
              <a:t>218</a:t>
            </a:fld>
            <a:endParaRPr lang="en-US"/>
          </a:p>
        </p:txBody>
      </p:sp>
      <p:pic>
        <p:nvPicPr>
          <p:cNvPr id="4" name="Picture 3">
            <a:extLst>
              <a:ext uri="{FF2B5EF4-FFF2-40B4-BE49-F238E27FC236}">
                <a16:creationId xmlns:a16="http://schemas.microsoft.com/office/drawing/2014/main" id="{19530AD9-9F5E-443B-BB0B-C98072BF9D71}"/>
              </a:ext>
            </a:extLst>
          </p:cNvPr>
          <p:cNvPicPr>
            <a:picLocks noChangeAspect="1"/>
          </p:cNvPicPr>
          <p:nvPr/>
        </p:nvPicPr>
        <p:blipFill>
          <a:blip r:embed="rId2"/>
          <a:stretch>
            <a:fillRect/>
          </a:stretch>
        </p:blipFill>
        <p:spPr>
          <a:xfrm>
            <a:off x="874672" y="1311472"/>
            <a:ext cx="7821870" cy="4784528"/>
          </a:xfrm>
          <a:prstGeom prst="rect">
            <a:avLst/>
          </a:prstGeom>
        </p:spPr>
      </p:pic>
    </p:spTree>
    <p:extLst>
      <p:ext uri="{BB962C8B-B14F-4D97-AF65-F5344CB8AC3E}">
        <p14:creationId xmlns:p14="http://schemas.microsoft.com/office/powerpoint/2010/main" val="402164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F4BE6-AC55-4F66-8A39-78B65989A38B}"/>
              </a:ext>
            </a:extLst>
          </p:cNvPr>
          <p:cNvSpPr>
            <a:spLocks noGrp="1"/>
          </p:cNvSpPr>
          <p:nvPr>
            <p:ph type="sldNum" sz="quarter" idx="12"/>
          </p:nvPr>
        </p:nvSpPr>
        <p:spPr/>
        <p:txBody>
          <a:bodyPr/>
          <a:lstStyle/>
          <a:p>
            <a:fld id="{1E81BDB4-5F3F-464A-A32A-75B544C87B3D}" type="slidenum">
              <a:rPr lang="en-US" smtClean="0"/>
              <a:pPr/>
              <a:t>219</a:t>
            </a:fld>
            <a:endParaRPr lang="en-US"/>
          </a:p>
        </p:txBody>
      </p:sp>
      <p:pic>
        <p:nvPicPr>
          <p:cNvPr id="4" name="Picture 3">
            <a:extLst>
              <a:ext uri="{FF2B5EF4-FFF2-40B4-BE49-F238E27FC236}">
                <a16:creationId xmlns:a16="http://schemas.microsoft.com/office/drawing/2014/main" id="{0AD7B9A3-8A54-4750-9150-865D6445355B}"/>
              </a:ext>
            </a:extLst>
          </p:cNvPr>
          <p:cNvPicPr>
            <a:picLocks noChangeAspect="1"/>
          </p:cNvPicPr>
          <p:nvPr/>
        </p:nvPicPr>
        <p:blipFill>
          <a:blip r:embed="rId2"/>
          <a:stretch>
            <a:fillRect/>
          </a:stretch>
        </p:blipFill>
        <p:spPr>
          <a:xfrm>
            <a:off x="533400" y="1143000"/>
            <a:ext cx="7790220" cy="4481513"/>
          </a:xfrm>
          <a:prstGeom prst="rect">
            <a:avLst/>
          </a:prstGeom>
        </p:spPr>
      </p:pic>
      <p:sp>
        <p:nvSpPr>
          <p:cNvPr id="2" name="TextBox 1">
            <a:extLst>
              <a:ext uri="{FF2B5EF4-FFF2-40B4-BE49-F238E27FC236}">
                <a16:creationId xmlns:a16="http://schemas.microsoft.com/office/drawing/2014/main" id="{D309D242-03F6-4415-9A77-EACE367AD4DF}"/>
              </a:ext>
            </a:extLst>
          </p:cNvPr>
          <p:cNvSpPr txBox="1"/>
          <p:nvPr/>
        </p:nvSpPr>
        <p:spPr>
          <a:xfrm>
            <a:off x="1957848" y="3207541"/>
            <a:ext cx="250722" cy="230832"/>
          </a:xfrm>
          <a:prstGeom prst="rect">
            <a:avLst/>
          </a:prstGeom>
          <a:noFill/>
        </p:spPr>
        <p:txBody>
          <a:bodyPr wrap="square" rtlCol="0">
            <a:spAutoFit/>
          </a:bodyPr>
          <a:lstStyle/>
          <a:p>
            <a:r>
              <a:rPr lang="en-US" sz="900"/>
              <a:t>1</a:t>
            </a:r>
          </a:p>
        </p:txBody>
      </p:sp>
      <p:pic>
        <p:nvPicPr>
          <p:cNvPr id="5" name="Picture 4"/>
          <p:cNvPicPr>
            <a:picLocks noChangeAspect="1"/>
          </p:cNvPicPr>
          <p:nvPr/>
        </p:nvPicPr>
        <p:blipFill>
          <a:blip r:embed="rId3"/>
          <a:stretch>
            <a:fillRect/>
          </a:stretch>
        </p:blipFill>
        <p:spPr>
          <a:xfrm>
            <a:off x="6553200" y="4343400"/>
            <a:ext cx="1828800" cy="1447800"/>
          </a:xfrm>
          <a:prstGeom prst="rect">
            <a:avLst/>
          </a:prstGeom>
        </p:spPr>
      </p:pic>
    </p:spTree>
    <p:extLst>
      <p:ext uri="{BB962C8B-B14F-4D97-AF65-F5344CB8AC3E}">
        <p14:creationId xmlns:p14="http://schemas.microsoft.com/office/powerpoint/2010/main" val="2589714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6" name="Oval 5"/>
          <p:cNvSpPr/>
          <p:nvPr/>
        </p:nvSpPr>
        <p:spPr>
          <a:xfrm>
            <a:off x="3733800" y="30480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581400" y="4267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91000" y="4648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800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05400" y="38862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334000" y="4724400"/>
            <a:ext cx="2286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096000" y="38862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638800" y="3200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514600" y="2971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667000" y="37338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43200" y="4724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43400" y="5486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562600" y="55626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943600" y="5105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267200" y="22860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733800" y="2057400"/>
            <a:ext cx="228600" cy="2286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a:endCxn id="6" idx="5"/>
          </p:cNvCxnSpPr>
          <p:nvPr/>
        </p:nvCxnSpPr>
        <p:spPr>
          <a:xfrm flipH="1" flipV="1">
            <a:off x="3928922" y="3243122"/>
            <a:ext cx="4479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7"/>
            <a:endCxn id="20" idx="4"/>
          </p:cNvCxnSpPr>
          <p:nvPr/>
        </p:nvCxnSpPr>
        <p:spPr>
          <a:xfrm flipV="1">
            <a:off x="3928922" y="2514600"/>
            <a:ext cx="452578" cy="566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9" idx="3"/>
          </p:cNvCxnSpPr>
          <p:nvPr/>
        </p:nvCxnSpPr>
        <p:spPr>
          <a:xfrm flipV="1">
            <a:off x="4538522" y="3166922"/>
            <a:ext cx="295556"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7" idx="7"/>
          </p:cNvCxnSpPr>
          <p:nvPr/>
        </p:nvCxnSpPr>
        <p:spPr>
          <a:xfrm flipH="1">
            <a:off x="3776522" y="3852722"/>
            <a:ext cx="600356" cy="447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8" idx="0"/>
          </p:cNvCxnSpPr>
          <p:nvPr/>
        </p:nvCxnSpPr>
        <p:spPr>
          <a:xfrm flipH="1">
            <a:off x="4305300" y="3886200"/>
            <a:ext cx="152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1"/>
          </p:cNvCxnSpPr>
          <p:nvPr/>
        </p:nvCxnSpPr>
        <p:spPr>
          <a:xfrm>
            <a:off x="4572000" y="3771900"/>
            <a:ext cx="566878" cy="147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8" idx="4"/>
            <a:endCxn id="17" idx="1"/>
          </p:cNvCxnSpPr>
          <p:nvPr/>
        </p:nvCxnSpPr>
        <p:spPr>
          <a:xfrm>
            <a:off x="4305300" y="4876800"/>
            <a:ext cx="715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4"/>
            <a:endCxn id="11" idx="1"/>
          </p:cNvCxnSpPr>
          <p:nvPr/>
        </p:nvCxnSpPr>
        <p:spPr>
          <a:xfrm>
            <a:off x="5219700" y="4114800"/>
            <a:ext cx="1477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0" idx="0"/>
            <a:endCxn id="13" idx="3"/>
          </p:cNvCxnSpPr>
          <p:nvPr/>
        </p:nvCxnSpPr>
        <p:spPr>
          <a:xfrm flipV="1">
            <a:off x="5219700" y="3395522"/>
            <a:ext cx="452578" cy="490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0" idx="6"/>
            <a:endCxn id="12" idx="2"/>
          </p:cNvCxnSpPr>
          <p:nvPr/>
        </p:nvCxnSpPr>
        <p:spPr>
          <a:xfrm>
            <a:off x="5334000" y="40005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1" idx="4"/>
            <a:endCxn id="18" idx="1"/>
          </p:cNvCxnSpPr>
          <p:nvPr/>
        </p:nvCxnSpPr>
        <p:spPr>
          <a:xfrm>
            <a:off x="5448300" y="4953000"/>
            <a:ext cx="147778" cy="643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1" idx="4"/>
            <a:endCxn id="19" idx="1"/>
          </p:cNvCxnSpPr>
          <p:nvPr/>
        </p:nvCxnSpPr>
        <p:spPr>
          <a:xfrm>
            <a:off x="5448300" y="4953000"/>
            <a:ext cx="528778" cy="185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0"/>
            <a:endCxn id="21" idx="4"/>
          </p:cNvCxnSpPr>
          <p:nvPr/>
        </p:nvCxnSpPr>
        <p:spPr>
          <a:xfrm flipV="1">
            <a:off x="3848100" y="2286000"/>
            <a:ext cx="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6" idx="2"/>
            <a:endCxn id="14" idx="6"/>
          </p:cNvCxnSpPr>
          <p:nvPr/>
        </p:nvCxnSpPr>
        <p:spPr>
          <a:xfrm flipH="1" flipV="1">
            <a:off x="2743200" y="3086100"/>
            <a:ext cx="990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6" idx="3"/>
            <a:endCxn id="15" idx="6"/>
          </p:cNvCxnSpPr>
          <p:nvPr/>
        </p:nvCxnSpPr>
        <p:spPr>
          <a:xfrm flipH="1">
            <a:off x="2895600" y="3243122"/>
            <a:ext cx="871678" cy="604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7" idx="3"/>
            <a:endCxn id="16" idx="7"/>
          </p:cNvCxnSpPr>
          <p:nvPr/>
        </p:nvCxnSpPr>
        <p:spPr>
          <a:xfrm flipH="1">
            <a:off x="2938322" y="4462322"/>
            <a:ext cx="676556" cy="295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2629755" y="2157806"/>
            <a:ext cx="3616005" cy="3589815"/>
          </a:xfrm>
          <a:custGeom>
            <a:avLst/>
            <a:gdLst>
              <a:gd name="connsiteX0" fmla="*/ 64954 w 1510638"/>
              <a:gd name="connsiteY0" fmla="*/ 196546 h 1597234"/>
              <a:gd name="connsiteX1" fmla="*/ 1149070 w 1510638"/>
              <a:gd name="connsiteY1" fmla="*/ 1590344 h 1597234"/>
              <a:gd name="connsiteX2" fmla="*/ 1510442 w 1510638"/>
              <a:gd name="connsiteY2" fmla="*/ 702443 h 1597234"/>
              <a:gd name="connsiteX3" fmla="*/ 1180045 w 1510638"/>
              <a:gd name="connsiteY3" fmla="*/ 31356 h 1597234"/>
              <a:gd name="connsiteX4" fmla="*/ 75279 w 1510638"/>
              <a:gd name="connsiteY4" fmla="*/ 124275 h 1597234"/>
              <a:gd name="connsiteX5" fmla="*/ 95929 w 1510638"/>
              <a:gd name="connsiteY5" fmla="*/ 248168 h 1597234"/>
              <a:gd name="connsiteX0" fmla="*/ 131766 w 1643766"/>
              <a:gd name="connsiteY0" fmla="*/ 196546 h 1321409"/>
              <a:gd name="connsiteX1" fmla="*/ 49167 w 1643766"/>
              <a:gd name="connsiteY1" fmla="*/ 1311584 h 1321409"/>
              <a:gd name="connsiteX2" fmla="*/ 1577254 w 1643766"/>
              <a:gd name="connsiteY2" fmla="*/ 702443 h 1321409"/>
              <a:gd name="connsiteX3" fmla="*/ 1246857 w 1643766"/>
              <a:gd name="connsiteY3" fmla="*/ 31356 h 1321409"/>
              <a:gd name="connsiteX4" fmla="*/ 142091 w 1643766"/>
              <a:gd name="connsiteY4" fmla="*/ 124275 h 1321409"/>
              <a:gd name="connsiteX5" fmla="*/ 162741 w 1643766"/>
              <a:gd name="connsiteY5" fmla="*/ 248168 h 1321409"/>
              <a:gd name="connsiteX0" fmla="*/ 167794 w 1679794"/>
              <a:gd name="connsiteY0" fmla="*/ 210329 h 1335192"/>
              <a:gd name="connsiteX1" fmla="*/ 85195 w 1679794"/>
              <a:gd name="connsiteY1" fmla="*/ 1325367 h 1335192"/>
              <a:gd name="connsiteX2" fmla="*/ 1613282 w 1679794"/>
              <a:gd name="connsiteY2" fmla="*/ 716226 h 1335192"/>
              <a:gd name="connsiteX3" fmla="*/ 1282885 w 1679794"/>
              <a:gd name="connsiteY3" fmla="*/ 45139 h 1335192"/>
              <a:gd name="connsiteX4" fmla="*/ 178119 w 1679794"/>
              <a:gd name="connsiteY4" fmla="*/ 138058 h 1335192"/>
              <a:gd name="connsiteX5" fmla="*/ 2596 w 1679794"/>
              <a:gd name="connsiteY5" fmla="*/ 757524 h 1335192"/>
              <a:gd name="connsiteX0" fmla="*/ 232147 w 1744147"/>
              <a:gd name="connsiteY0" fmla="*/ 210329 h 1325659"/>
              <a:gd name="connsiteX1" fmla="*/ 66949 w 1744147"/>
              <a:gd name="connsiteY1" fmla="*/ 788498 h 1325659"/>
              <a:gd name="connsiteX2" fmla="*/ 149548 w 1744147"/>
              <a:gd name="connsiteY2" fmla="*/ 1325367 h 1325659"/>
              <a:gd name="connsiteX3" fmla="*/ 1677635 w 1744147"/>
              <a:gd name="connsiteY3" fmla="*/ 716226 h 1325659"/>
              <a:gd name="connsiteX4" fmla="*/ 1347238 w 1744147"/>
              <a:gd name="connsiteY4" fmla="*/ 45139 h 1325659"/>
              <a:gd name="connsiteX5" fmla="*/ 242472 w 1744147"/>
              <a:gd name="connsiteY5" fmla="*/ 138058 h 1325659"/>
              <a:gd name="connsiteX6" fmla="*/ 66949 w 1744147"/>
              <a:gd name="connsiteY6" fmla="*/ 757524 h 1325659"/>
              <a:gd name="connsiteX0" fmla="*/ 167795 w 1638455"/>
              <a:gd name="connsiteY0" fmla="*/ 210329 h 1759128"/>
              <a:gd name="connsiteX1" fmla="*/ 2597 w 1638455"/>
              <a:gd name="connsiteY1" fmla="*/ 788498 h 1759128"/>
              <a:gd name="connsiteX2" fmla="*/ 715016 w 1638455"/>
              <a:gd name="connsiteY2" fmla="*/ 1758993 h 1759128"/>
              <a:gd name="connsiteX3" fmla="*/ 1613283 w 1638455"/>
              <a:gd name="connsiteY3" fmla="*/ 716226 h 1759128"/>
              <a:gd name="connsiteX4" fmla="*/ 1282886 w 1638455"/>
              <a:gd name="connsiteY4" fmla="*/ 45139 h 1759128"/>
              <a:gd name="connsiteX5" fmla="*/ 178120 w 1638455"/>
              <a:gd name="connsiteY5" fmla="*/ 138058 h 1759128"/>
              <a:gd name="connsiteX6" fmla="*/ 2597 w 1638455"/>
              <a:gd name="connsiteY6" fmla="*/ 757524 h 1759128"/>
              <a:gd name="connsiteX0" fmla="*/ 0 w 1801057"/>
              <a:gd name="connsiteY0" fmla="*/ 354871 h 1759128"/>
              <a:gd name="connsiteX1" fmla="*/ 165199 w 1801057"/>
              <a:gd name="connsiteY1" fmla="*/ 788498 h 1759128"/>
              <a:gd name="connsiteX2" fmla="*/ 877618 w 1801057"/>
              <a:gd name="connsiteY2" fmla="*/ 1758993 h 1759128"/>
              <a:gd name="connsiteX3" fmla="*/ 1775885 w 1801057"/>
              <a:gd name="connsiteY3" fmla="*/ 716226 h 1759128"/>
              <a:gd name="connsiteX4" fmla="*/ 1445488 w 1801057"/>
              <a:gd name="connsiteY4" fmla="*/ 45139 h 1759128"/>
              <a:gd name="connsiteX5" fmla="*/ 340722 w 1801057"/>
              <a:gd name="connsiteY5" fmla="*/ 138058 h 1759128"/>
              <a:gd name="connsiteX6" fmla="*/ 165199 w 1801057"/>
              <a:gd name="connsiteY6" fmla="*/ 757524 h 1759128"/>
              <a:gd name="connsiteX0" fmla="*/ 175523 w 1976580"/>
              <a:gd name="connsiteY0" fmla="*/ 338127 h 1742384"/>
              <a:gd name="connsiteX1" fmla="*/ 340722 w 1976580"/>
              <a:gd name="connsiteY1" fmla="*/ 771754 h 1742384"/>
              <a:gd name="connsiteX2" fmla="*/ 1053141 w 1976580"/>
              <a:gd name="connsiteY2" fmla="*/ 1742249 h 1742384"/>
              <a:gd name="connsiteX3" fmla="*/ 1951408 w 1976580"/>
              <a:gd name="connsiteY3" fmla="*/ 699482 h 1742384"/>
              <a:gd name="connsiteX4" fmla="*/ 1621011 w 1976580"/>
              <a:gd name="connsiteY4" fmla="*/ 28395 h 1742384"/>
              <a:gd name="connsiteX5" fmla="*/ 516245 w 1976580"/>
              <a:gd name="connsiteY5" fmla="*/ 121314 h 1742384"/>
              <a:gd name="connsiteX6" fmla="*/ 0 w 1976580"/>
              <a:gd name="connsiteY6" fmla="*/ 90341 h 1742384"/>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0" fmla="*/ 0 w 1801057"/>
              <a:gd name="connsiteY0" fmla="*/ 342889 h 1747146"/>
              <a:gd name="connsiteX1" fmla="*/ 165199 w 1801057"/>
              <a:gd name="connsiteY1" fmla="*/ 776516 h 1747146"/>
              <a:gd name="connsiteX2" fmla="*/ 877618 w 1801057"/>
              <a:gd name="connsiteY2" fmla="*/ 1747011 h 1747146"/>
              <a:gd name="connsiteX3" fmla="*/ 1775885 w 1801057"/>
              <a:gd name="connsiteY3" fmla="*/ 704244 h 1747146"/>
              <a:gd name="connsiteX4" fmla="*/ 1445488 w 1801057"/>
              <a:gd name="connsiteY4" fmla="*/ 33157 h 1747146"/>
              <a:gd name="connsiteX5" fmla="*/ 340722 w 1801057"/>
              <a:gd name="connsiteY5" fmla="*/ 126076 h 1747146"/>
              <a:gd name="connsiteX6" fmla="*/ 20650 w 1801057"/>
              <a:gd name="connsiteY6" fmla="*/ 332565 h 1747146"/>
              <a:gd name="connsiteX7" fmla="*/ 0 w 1801057"/>
              <a:gd name="connsiteY7" fmla="*/ 342889 h 1747146"/>
              <a:gd name="connsiteX0" fmla="*/ 1001 w 1802058"/>
              <a:gd name="connsiteY0" fmla="*/ 34288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342889 h 1747146"/>
              <a:gd name="connsiteX0" fmla="*/ 1001 w 1802058"/>
              <a:gd name="connsiteY0" fmla="*/ 879759 h 1747146"/>
              <a:gd name="connsiteX1" fmla="*/ 166200 w 1802058"/>
              <a:gd name="connsiteY1" fmla="*/ 776516 h 1747146"/>
              <a:gd name="connsiteX2" fmla="*/ 878619 w 1802058"/>
              <a:gd name="connsiteY2" fmla="*/ 1747011 h 1747146"/>
              <a:gd name="connsiteX3" fmla="*/ 1776886 w 1802058"/>
              <a:gd name="connsiteY3" fmla="*/ 704244 h 1747146"/>
              <a:gd name="connsiteX4" fmla="*/ 1446489 w 1802058"/>
              <a:gd name="connsiteY4" fmla="*/ 33157 h 1747146"/>
              <a:gd name="connsiteX5" fmla="*/ 341723 w 1802058"/>
              <a:gd name="connsiteY5" fmla="*/ 126076 h 1747146"/>
              <a:gd name="connsiteX6" fmla="*/ 21651 w 1802058"/>
              <a:gd name="connsiteY6" fmla="*/ 332565 h 1747146"/>
              <a:gd name="connsiteX7" fmla="*/ 1001 w 1802058"/>
              <a:gd name="connsiteY7" fmla="*/ 879759 h 1747146"/>
              <a:gd name="connsiteX0" fmla="*/ 0 w 1780407"/>
              <a:gd name="connsiteY0" fmla="*/ 332565 h 1747146"/>
              <a:gd name="connsiteX1" fmla="*/ 144549 w 1780407"/>
              <a:gd name="connsiteY1" fmla="*/ 776516 h 1747146"/>
              <a:gd name="connsiteX2" fmla="*/ 856968 w 1780407"/>
              <a:gd name="connsiteY2" fmla="*/ 1747011 h 1747146"/>
              <a:gd name="connsiteX3" fmla="*/ 1755235 w 1780407"/>
              <a:gd name="connsiteY3" fmla="*/ 704244 h 1747146"/>
              <a:gd name="connsiteX4" fmla="*/ 1424838 w 1780407"/>
              <a:gd name="connsiteY4" fmla="*/ 33157 h 1747146"/>
              <a:gd name="connsiteX5" fmla="*/ 320072 w 1780407"/>
              <a:gd name="connsiteY5" fmla="*/ 126076 h 1747146"/>
              <a:gd name="connsiteX6" fmla="*/ 0 w 1780407"/>
              <a:gd name="connsiteY6" fmla="*/ 332565 h 1747146"/>
              <a:gd name="connsiteX0" fmla="*/ 0 w 1780407"/>
              <a:gd name="connsiteY0" fmla="*/ 332565 h 1763397"/>
              <a:gd name="connsiteX1" fmla="*/ 144549 w 1780407"/>
              <a:gd name="connsiteY1" fmla="*/ 1292738 h 1763397"/>
              <a:gd name="connsiteX2" fmla="*/ 856968 w 1780407"/>
              <a:gd name="connsiteY2" fmla="*/ 1747011 h 1763397"/>
              <a:gd name="connsiteX3" fmla="*/ 1755235 w 1780407"/>
              <a:gd name="connsiteY3" fmla="*/ 704244 h 1763397"/>
              <a:gd name="connsiteX4" fmla="*/ 1424838 w 1780407"/>
              <a:gd name="connsiteY4" fmla="*/ 33157 h 1763397"/>
              <a:gd name="connsiteX5" fmla="*/ 320072 w 1780407"/>
              <a:gd name="connsiteY5" fmla="*/ 126076 h 1763397"/>
              <a:gd name="connsiteX6" fmla="*/ 0 w 1780407"/>
              <a:gd name="connsiteY6" fmla="*/ 332565 h 1763397"/>
              <a:gd name="connsiteX0" fmla="*/ 0 w 1780407"/>
              <a:gd name="connsiteY0" fmla="*/ 332565 h 1769716"/>
              <a:gd name="connsiteX1" fmla="*/ 144549 w 1780407"/>
              <a:gd name="connsiteY1" fmla="*/ 1292738 h 1769716"/>
              <a:gd name="connsiteX2" fmla="*/ 856968 w 1780407"/>
              <a:gd name="connsiteY2" fmla="*/ 1747011 h 1769716"/>
              <a:gd name="connsiteX3" fmla="*/ 1755235 w 1780407"/>
              <a:gd name="connsiteY3" fmla="*/ 704244 h 1769716"/>
              <a:gd name="connsiteX4" fmla="*/ 1424838 w 1780407"/>
              <a:gd name="connsiteY4" fmla="*/ 33157 h 1769716"/>
              <a:gd name="connsiteX5" fmla="*/ 320072 w 1780407"/>
              <a:gd name="connsiteY5" fmla="*/ 126076 h 1769716"/>
              <a:gd name="connsiteX6" fmla="*/ 0 w 1780407"/>
              <a:gd name="connsiteY6" fmla="*/ 332565 h 1769716"/>
              <a:gd name="connsiteX0" fmla="*/ 0 w 1780407"/>
              <a:gd name="connsiteY0" fmla="*/ 332565 h 1770380"/>
              <a:gd name="connsiteX1" fmla="*/ 144549 w 1780407"/>
              <a:gd name="connsiteY1" fmla="*/ 1292738 h 1770380"/>
              <a:gd name="connsiteX2" fmla="*/ 856968 w 1780407"/>
              <a:gd name="connsiteY2" fmla="*/ 1747011 h 1770380"/>
              <a:gd name="connsiteX3" fmla="*/ 1755235 w 1780407"/>
              <a:gd name="connsiteY3" fmla="*/ 704244 h 1770380"/>
              <a:gd name="connsiteX4" fmla="*/ 1424838 w 1780407"/>
              <a:gd name="connsiteY4" fmla="*/ 33157 h 1770380"/>
              <a:gd name="connsiteX5" fmla="*/ 320072 w 1780407"/>
              <a:gd name="connsiteY5" fmla="*/ 126076 h 1770380"/>
              <a:gd name="connsiteX6" fmla="*/ 0 w 1780407"/>
              <a:gd name="connsiteY6" fmla="*/ 332565 h 1770380"/>
              <a:gd name="connsiteX0" fmla="*/ 0 w 1751930"/>
              <a:gd name="connsiteY0" fmla="*/ 352362 h 1775716"/>
              <a:gd name="connsiteX1" fmla="*/ 144549 w 1751930"/>
              <a:gd name="connsiteY1" fmla="*/ 1312535 h 1775716"/>
              <a:gd name="connsiteX2" fmla="*/ 856968 w 1751930"/>
              <a:gd name="connsiteY2" fmla="*/ 1766808 h 1775716"/>
              <a:gd name="connsiteX3" fmla="*/ 1724260 w 1751930"/>
              <a:gd name="connsiteY3" fmla="*/ 1002801 h 1775716"/>
              <a:gd name="connsiteX4" fmla="*/ 1424838 w 1751930"/>
              <a:gd name="connsiteY4" fmla="*/ 52954 h 1775716"/>
              <a:gd name="connsiteX5" fmla="*/ 320072 w 1751930"/>
              <a:gd name="connsiteY5" fmla="*/ 145873 h 1775716"/>
              <a:gd name="connsiteX6" fmla="*/ 0 w 1751930"/>
              <a:gd name="connsiteY6" fmla="*/ 352362 h 1775716"/>
              <a:gd name="connsiteX0" fmla="*/ 217446 w 1649304"/>
              <a:gd name="connsiteY0" fmla="*/ 182496 h 1810581"/>
              <a:gd name="connsiteX1" fmla="*/ 41923 w 1649304"/>
              <a:gd name="connsiteY1" fmla="*/ 1349158 h 1810581"/>
              <a:gd name="connsiteX2" fmla="*/ 754342 w 1649304"/>
              <a:gd name="connsiteY2" fmla="*/ 1803431 h 1810581"/>
              <a:gd name="connsiteX3" fmla="*/ 1621634 w 1649304"/>
              <a:gd name="connsiteY3" fmla="*/ 1039424 h 1810581"/>
              <a:gd name="connsiteX4" fmla="*/ 1322212 w 1649304"/>
              <a:gd name="connsiteY4" fmla="*/ 89577 h 1810581"/>
              <a:gd name="connsiteX5" fmla="*/ 217446 w 1649304"/>
              <a:gd name="connsiteY5" fmla="*/ 182496 h 1810581"/>
              <a:gd name="connsiteX0" fmla="*/ 217446 w 2199039"/>
              <a:gd name="connsiteY0" fmla="*/ 138131 h 1799861"/>
              <a:gd name="connsiteX1" fmla="*/ 41923 w 2199039"/>
              <a:gd name="connsiteY1" fmla="*/ 1304793 h 1799861"/>
              <a:gd name="connsiteX2" fmla="*/ 754342 w 2199039"/>
              <a:gd name="connsiteY2" fmla="*/ 1759066 h 1799861"/>
              <a:gd name="connsiteX3" fmla="*/ 2189505 w 2199039"/>
              <a:gd name="connsiteY3" fmla="*/ 344620 h 1799861"/>
              <a:gd name="connsiteX4" fmla="*/ 1322212 w 2199039"/>
              <a:gd name="connsiteY4" fmla="*/ 45212 h 1799861"/>
              <a:gd name="connsiteX5" fmla="*/ 217446 w 2199039"/>
              <a:gd name="connsiteY5" fmla="*/ 138131 h 1799861"/>
              <a:gd name="connsiteX0" fmla="*/ 217446 w 2211359"/>
              <a:gd name="connsiteY0" fmla="*/ 138131 h 1774341"/>
              <a:gd name="connsiteX1" fmla="*/ 41923 w 2211359"/>
              <a:gd name="connsiteY1" fmla="*/ 1304793 h 1774341"/>
              <a:gd name="connsiteX2" fmla="*/ 754342 w 2211359"/>
              <a:gd name="connsiteY2" fmla="*/ 1759066 h 1774341"/>
              <a:gd name="connsiteX3" fmla="*/ 1848783 w 2211359"/>
              <a:gd name="connsiteY3" fmla="*/ 809220 h 1774341"/>
              <a:gd name="connsiteX4" fmla="*/ 2189505 w 2211359"/>
              <a:gd name="connsiteY4" fmla="*/ 344620 h 1774341"/>
              <a:gd name="connsiteX5" fmla="*/ 1322212 w 2211359"/>
              <a:gd name="connsiteY5" fmla="*/ 45212 h 1774341"/>
              <a:gd name="connsiteX6" fmla="*/ 217446 w 2211359"/>
              <a:gd name="connsiteY6" fmla="*/ 138131 h 1774341"/>
              <a:gd name="connsiteX0" fmla="*/ 217446 w 2205786"/>
              <a:gd name="connsiteY0" fmla="*/ 138131 h 1759073"/>
              <a:gd name="connsiteX1" fmla="*/ 41923 w 2205786"/>
              <a:gd name="connsiteY1" fmla="*/ 1304793 h 1759073"/>
              <a:gd name="connsiteX2" fmla="*/ 754342 w 2205786"/>
              <a:gd name="connsiteY2" fmla="*/ 1759066 h 1759073"/>
              <a:gd name="connsiteX3" fmla="*/ 1353188 w 2205786"/>
              <a:gd name="connsiteY3" fmla="*/ 1315117 h 1759073"/>
              <a:gd name="connsiteX4" fmla="*/ 1848783 w 2205786"/>
              <a:gd name="connsiteY4" fmla="*/ 809220 h 1759073"/>
              <a:gd name="connsiteX5" fmla="*/ 2189505 w 2205786"/>
              <a:gd name="connsiteY5" fmla="*/ 344620 h 1759073"/>
              <a:gd name="connsiteX6" fmla="*/ 1322212 w 2205786"/>
              <a:gd name="connsiteY6" fmla="*/ 45212 h 1759073"/>
              <a:gd name="connsiteX7" fmla="*/ 217446 w 2205786"/>
              <a:gd name="connsiteY7" fmla="*/ 138131 h 1759073"/>
              <a:gd name="connsiteX0" fmla="*/ 217446 w 2664376"/>
              <a:gd name="connsiteY0" fmla="*/ 138131 h 1759073"/>
              <a:gd name="connsiteX1" fmla="*/ 41923 w 2664376"/>
              <a:gd name="connsiteY1" fmla="*/ 1304793 h 1759073"/>
              <a:gd name="connsiteX2" fmla="*/ 754342 w 2664376"/>
              <a:gd name="connsiteY2" fmla="*/ 1759066 h 1759073"/>
              <a:gd name="connsiteX3" fmla="*/ 1353188 w 2664376"/>
              <a:gd name="connsiteY3" fmla="*/ 1315117 h 1759073"/>
              <a:gd name="connsiteX4" fmla="*/ 2633477 w 2664376"/>
              <a:gd name="connsiteY4" fmla="*/ 974411 h 1759073"/>
              <a:gd name="connsiteX5" fmla="*/ 2189505 w 2664376"/>
              <a:gd name="connsiteY5" fmla="*/ 344620 h 1759073"/>
              <a:gd name="connsiteX6" fmla="*/ 1322212 w 2664376"/>
              <a:gd name="connsiteY6" fmla="*/ 45212 h 1759073"/>
              <a:gd name="connsiteX7" fmla="*/ 217446 w 2664376"/>
              <a:gd name="connsiteY7" fmla="*/ 138131 h 175907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71133"/>
              <a:gd name="connsiteX1" fmla="*/ 41923 w 2664376"/>
              <a:gd name="connsiteY1" fmla="*/ 1304793 h 1871133"/>
              <a:gd name="connsiteX2" fmla="*/ 754342 w 2664376"/>
              <a:gd name="connsiteY2" fmla="*/ 1759066 h 1871133"/>
              <a:gd name="connsiteX3" fmla="*/ 1859108 w 2664376"/>
              <a:gd name="connsiteY3" fmla="*/ 1790040 h 1871133"/>
              <a:gd name="connsiteX4" fmla="*/ 2633477 w 2664376"/>
              <a:gd name="connsiteY4" fmla="*/ 974411 h 1871133"/>
              <a:gd name="connsiteX5" fmla="*/ 2189505 w 2664376"/>
              <a:gd name="connsiteY5" fmla="*/ 344620 h 1871133"/>
              <a:gd name="connsiteX6" fmla="*/ 1322212 w 2664376"/>
              <a:gd name="connsiteY6" fmla="*/ 45212 h 1871133"/>
              <a:gd name="connsiteX7" fmla="*/ 217446 w 2664376"/>
              <a:gd name="connsiteY7" fmla="*/ 138131 h 1871133"/>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64376"/>
              <a:gd name="connsiteY0" fmla="*/ 138131 h 1826435"/>
              <a:gd name="connsiteX1" fmla="*/ 41923 w 2664376"/>
              <a:gd name="connsiteY1" fmla="*/ 1304793 h 1826435"/>
              <a:gd name="connsiteX2" fmla="*/ 754342 w 2664376"/>
              <a:gd name="connsiteY2" fmla="*/ 1759066 h 1826435"/>
              <a:gd name="connsiteX3" fmla="*/ 1859108 w 2664376"/>
              <a:gd name="connsiteY3" fmla="*/ 1790040 h 1826435"/>
              <a:gd name="connsiteX4" fmla="*/ 2633477 w 2664376"/>
              <a:gd name="connsiteY4" fmla="*/ 974411 h 1826435"/>
              <a:gd name="connsiteX5" fmla="*/ 2189505 w 2664376"/>
              <a:gd name="connsiteY5" fmla="*/ 344620 h 1826435"/>
              <a:gd name="connsiteX6" fmla="*/ 1322212 w 2664376"/>
              <a:gd name="connsiteY6" fmla="*/ 45212 h 1826435"/>
              <a:gd name="connsiteX7" fmla="*/ 217446 w 2664376"/>
              <a:gd name="connsiteY7" fmla="*/ 138131 h 1826435"/>
              <a:gd name="connsiteX0" fmla="*/ 217446 w 2640867"/>
              <a:gd name="connsiteY0" fmla="*/ 138131 h 1826435"/>
              <a:gd name="connsiteX1" fmla="*/ 41923 w 2640867"/>
              <a:gd name="connsiteY1" fmla="*/ 1304793 h 1826435"/>
              <a:gd name="connsiteX2" fmla="*/ 754342 w 2640867"/>
              <a:gd name="connsiteY2" fmla="*/ 1759066 h 1826435"/>
              <a:gd name="connsiteX3" fmla="*/ 1859108 w 2640867"/>
              <a:gd name="connsiteY3" fmla="*/ 1790040 h 1826435"/>
              <a:gd name="connsiteX4" fmla="*/ 2633477 w 2640867"/>
              <a:gd name="connsiteY4" fmla="*/ 974411 h 1826435"/>
              <a:gd name="connsiteX5" fmla="*/ 2189505 w 2640867"/>
              <a:gd name="connsiteY5" fmla="*/ 344620 h 1826435"/>
              <a:gd name="connsiteX6" fmla="*/ 1322212 w 2640867"/>
              <a:gd name="connsiteY6" fmla="*/ 45212 h 1826435"/>
              <a:gd name="connsiteX7" fmla="*/ 217446 w 2640867"/>
              <a:gd name="connsiteY7" fmla="*/ 138131 h 1826435"/>
              <a:gd name="connsiteX0" fmla="*/ 42183 w 3312246"/>
              <a:gd name="connsiteY0" fmla="*/ 42247 h 2391314"/>
              <a:gd name="connsiteX1" fmla="*/ 713302 w 3312246"/>
              <a:gd name="connsiteY1" fmla="*/ 1869672 h 2391314"/>
              <a:gd name="connsiteX2" fmla="*/ 1425721 w 3312246"/>
              <a:gd name="connsiteY2" fmla="*/ 2323945 h 2391314"/>
              <a:gd name="connsiteX3" fmla="*/ 2530487 w 3312246"/>
              <a:gd name="connsiteY3" fmla="*/ 2354919 h 2391314"/>
              <a:gd name="connsiteX4" fmla="*/ 3304856 w 3312246"/>
              <a:gd name="connsiteY4" fmla="*/ 1539290 h 2391314"/>
              <a:gd name="connsiteX5" fmla="*/ 2860884 w 3312246"/>
              <a:gd name="connsiteY5" fmla="*/ 909499 h 2391314"/>
              <a:gd name="connsiteX6" fmla="*/ 1993591 w 3312246"/>
              <a:gd name="connsiteY6" fmla="*/ 610091 h 2391314"/>
              <a:gd name="connsiteX7" fmla="*/ 42183 w 3312246"/>
              <a:gd name="connsiteY7" fmla="*/ 42247 h 2391314"/>
              <a:gd name="connsiteX0" fmla="*/ 42183 w 3312246"/>
              <a:gd name="connsiteY0" fmla="*/ 72300 h 2421367"/>
              <a:gd name="connsiteX1" fmla="*/ 713302 w 3312246"/>
              <a:gd name="connsiteY1" fmla="*/ 1899725 h 2421367"/>
              <a:gd name="connsiteX2" fmla="*/ 1425721 w 3312246"/>
              <a:gd name="connsiteY2" fmla="*/ 2353998 h 2421367"/>
              <a:gd name="connsiteX3" fmla="*/ 2530487 w 3312246"/>
              <a:gd name="connsiteY3" fmla="*/ 2384972 h 2421367"/>
              <a:gd name="connsiteX4" fmla="*/ 3304856 w 3312246"/>
              <a:gd name="connsiteY4" fmla="*/ 1569343 h 2421367"/>
              <a:gd name="connsiteX5" fmla="*/ 2860884 w 3312246"/>
              <a:gd name="connsiteY5" fmla="*/ 939552 h 2421367"/>
              <a:gd name="connsiteX6" fmla="*/ 1993591 w 3312246"/>
              <a:gd name="connsiteY6" fmla="*/ 640144 h 2421367"/>
              <a:gd name="connsiteX7" fmla="*/ 1374098 w 3312246"/>
              <a:gd name="connsiteY7" fmla="*/ 392358 h 2421367"/>
              <a:gd name="connsiteX8" fmla="*/ 42183 w 3312246"/>
              <a:gd name="connsiteY8" fmla="*/ 72300 h 2421367"/>
              <a:gd name="connsiteX0" fmla="*/ 17559 w 3287622"/>
              <a:gd name="connsiteY0" fmla="*/ 213587 h 2562654"/>
              <a:gd name="connsiteX1" fmla="*/ 688678 w 3287622"/>
              <a:gd name="connsiteY1" fmla="*/ 2041012 h 2562654"/>
              <a:gd name="connsiteX2" fmla="*/ 1401097 w 3287622"/>
              <a:gd name="connsiteY2" fmla="*/ 2495285 h 2562654"/>
              <a:gd name="connsiteX3" fmla="*/ 2505863 w 3287622"/>
              <a:gd name="connsiteY3" fmla="*/ 2526259 h 2562654"/>
              <a:gd name="connsiteX4" fmla="*/ 3280232 w 3287622"/>
              <a:gd name="connsiteY4" fmla="*/ 1710630 h 2562654"/>
              <a:gd name="connsiteX5" fmla="*/ 2836260 w 3287622"/>
              <a:gd name="connsiteY5" fmla="*/ 1080839 h 2562654"/>
              <a:gd name="connsiteX6" fmla="*/ 1968967 w 3287622"/>
              <a:gd name="connsiteY6" fmla="*/ 781431 h 2562654"/>
              <a:gd name="connsiteX7" fmla="*/ 1432074 w 3287622"/>
              <a:gd name="connsiteY7" fmla="*/ 100019 h 2562654"/>
              <a:gd name="connsiteX8" fmla="*/ 17559 w 3287622"/>
              <a:gd name="connsiteY8" fmla="*/ 213587 h 2562654"/>
              <a:gd name="connsiteX0" fmla="*/ 1611 w 3271674"/>
              <a:gd name="connsiteY0" fmla="*/ 342749 h 2691816"/>
              <a:gd name="connsiteX1" fmla="*/ 672730 w 3271674"/>
              <a:gd name="connsiteY1" fmla="*/ 2170174 h 2691816"/>
              <a:gd name="connsiteX2" fmla="*/ 1385149 w 3271674"/>
              <a:gd name="connsiteY2" fmla="*/ 2624447 h 2691816"/>
              <a:gd name="connsiteX3" fmla="*/ 2489915 w 3271674"/>
              <a:gd name="connsiteY3" fmla="*/ 2655421 h 2691816"/>
              <a:gd name="connsiteX4" fmla="*/ 3264284 w 3271674"/>
              <a:gd name="connsiteY4" fmla="*/ 1839792 h 2691816"/>
              <a:gd name="connsiteX5" fmla="*/ 2820312 w 3271674"/>
              <a:gd name="connsiteY5" fmla="*/ 1210001 h 2691816"/>
              <a:gd name="connsiteX6" fmla="*/ 1953019 w 3271674"/>
              <a:gd name="connsiteY6" fmla="*/ 910593 h 2691816"/>
              <a:gd name="connsiteX7" fmla="*/ 1416126 w 3271674"/>
              <a:gd name="connsiteY7" fmla="*/ 229181 h 2691816"/>
              <a:gd name="connsiteX8" fmla="*/ 868905 w 3271674"/>
              <a:gd name="connsiteY8" fmla="*/ 2045 h 2691816"/>
              <a:gd name="connsiteX9" fmla="*/ 1611 w 3271674"/>
              <a:gd name="connsiteY9" fmla="*/ 342749 h 2691816"/>
              <a:gd name="connsiteX0" fmla="*/ 339515 w 3609578"/>
              <a:gd name="connsiteY0" fmla="*/ 342749 h 2691816"/>
              <a:gd name="connsiteX1" fmla="*/ 29769 w 3609578"/>
              <a:gd name="connsiteY1" fmla="*/ 931243 h 2691816"/>
              <a:gd name="connsiteX2" fmla="*/ 1010634 w 3609578"/>
              <a:gd name="connsiteY2" fmla="*/ 2170174 h 2691816"/>
              <a:gd name="connsiteX3" fmla="*/ 1723053 w 3609578"/>
              <a:gd name="connsiteY3" fmla="*/ 2624447 h 2691816"/>
              <a:gd name="connsiteX4" fmla="*/ 2827819 w 3609578"/>
              <a:gd name="connsiteY4" fmla="*/ 2655421 h 2691816"/>
              <a:gd name="connsiteX5" fmla="*/ 3602188 w 3609578"/>
              <a:gd name="connsiteY5" fmla="*/ 1839792 h 2691816"/>
              <a:gd name="connsiteX6" fmla="*/ 3158216 w 3609578"/>
              <a:gd name="connsiteY6" fmla="*/ 1210001 h 2691816"/>
              <a:gd name="connsiteX7" fmla="*/ 2290923 w 3609578"/>
              <a:gd name="connsiteY7" fmla="*/ 910593 h 2691816"/>
              <a:gd name="connsiteX8" fmla="*/ 1754030 w 3609578"/>
              <a:gd name="connsiteY8" fmla="*/ 229181 h 2691816"/>
              <a:gd name="connsiteX9" fmla="*/ 1206809 w 3609578"/>
              <a:gd name="connsiteY9" fmla="*/ 2045 h 2691816"/>
              <a:gd name="connsiteX10" fmla="*/ 339515 w 3609578"/>
              <a:gd name="connsiteY10" fmla="*/ 342749 h 2691816"/>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33869 h 2723640"/>
              <a:gd name="connsiteX1" fmla="*/ 1062 w 3580871"/>
              <a:gd name="connsiteY1" fmla="*/ 963067 h 2723640"/>
              <a:gd name="connsiteX2" fmla="*/ 981927 w 3580871"/>
              <a:gd name="connsiteY2" fmla="*/ 2201998 h 2723640"/>
              <a:gd name="connsiteX3" fmla="*/ 1694346 w 3580871"/>
              <a:gd name="connsiteY3" fmla="*/ 2656271 h 2723640"/>
              <a:gd name="connsiteX4" fmla="*/ 2799112 w 3580871"/>
              <a:gd name="connsiteY4" fmla="*/ 2687245 h 2723640"/>
              <a:gd name="connsiteX5" fmla="*/ 3573481 w 3580871"/>
              <a:gd name="connsiteY5" fmla="*/ 1871616 h 2723640"/>
              <a:gd name="connsiteX6" fmla="*/ 3129509 w 3580871"/>
              <a:gd name="connsiteY6" fmla="*/ 1241825 h 2723640"/>
              <a:gd name="connsiteX7" fmla="*/ 2262216 w 3580871"/>
              <a:gd name="connsiteY7" fmla="*/ 942417 h 2723640"/>
              <a:gd name="connsiteX8" fmla="*/ 1725323 w 3580871"/>
              <a:gd name="connsiteY8" fmla="*/ 261005 h 2723640"/>
              <a:gd name="connsiteX9" fmla="*/ 1178102 w 3580871"/>
              <a:gd name="connsiteY9" fmla="*/ 33869 h 2723640"/>
              <a:gd name="connsiteX0" fmla="*/ 1178102 w 3580871"/>
              <a:gd name="connsiteY0" fmla="*/ 87 h 2689858"/>
              <a:gd name="connsiteX1" fmla="*/ 1062 w 3580871"/>
              <a:gd name="connsiteY1" fmla="*/ 929285 h 2689858"/>
              <a:gd name="connsiteX2" fmla="*/ 981927 w 3580871"/>
              <a:gd name="connsiteY2" fmla="*/ 2168216 h 2689858"/>
              <a:gd name="connsiteX3" fmla="*/ 1694346 w 3580871"/>
              <a:gd name="connsiteY3" fmla="*/ 2622489 h 2689858"/>
              <a:gd name="connsiteX4" fmla="*/ 2799112 w 3580871"/>
              <a:gd name="connsiteY4" fmla="*/ 2653463 h 2689858"/>
              <a:gd name="connsiteX5" fmla="*/ 3573481 w 3580871"/>
              <a:gd name="connsiteY5" fmla="*/ 1837834 h 2689858"/>
              <a:gd name="connsiteX6" fmla="*/ 3129509 w 3580871"/>
              <a:gd name="connsiteY6" fmla="*/ 1208043 h 2689858"/>
              <a:gd name="connsiteX7" fmla="*/ 2262216 w 3580871"/>
              <a:gd name="connsiteY7" fmla="*/ 908635 h 2689858"/>
              <a:gd name="connsiteX8" fmla="*/ 1725323 w 3580871"/>
              <a:gd name="connsiteY8" fmla="*/ 227223 h 2689858"/>
              <a:gd name="connsiteX9" fmla="*/ 1178102 w 3580871"/>
              <a:gd name="connsiteY9" fmla="*/ 87 h 2689858"/>
              <a:gd name="connsiteX0" fmla="*/ 1178102 w 3580871"/>
              <a:gd name="connsiteY0" fmla="*/ 0 h 2689771"/>
              <a:gd name="connsiteX1" fmla="*/ 1062 w 3580871"/>
              <a:gd name="connsiteY1" fmla="*/ 929198 h 2689771"/>
              <a:gd name="connsiteX2" fmla="*/ 981927 w 3580871"/>
              <a:gd name="connsiteY2" fmla="*/ 2168129 h 2689771"/>
              <a:gd name="connsiteX3" fmla="*/ 1694346 w 3580871"/>
              <a:gd name="connsiteY3" fmla="*/ 2622402 h 2689771"/>
              <a:gd name="connsiteX4" fmla="*/ 2799112 w 3580871"/>
              <a:gd name="connsiteY4" fmla="*/ 2653376 h 2689771"/>
              <a:gd name="connsiteX5" fmla="*/ 3573481 w 3580871"/>
              <a:gd name="connsiteY5" fmla="*/ 1837747 h 2689771"/>
              <a:gd name="connsiteX6" fmla="*/ 3129509 w 3580871"/>
              <a:gd name="connsiteY6" fmla="*/ 1207956 h 2689771"/>
              <a:gd name="connsiteX7" fmla="*/ 2262216 w 3580871"/>
              <a:gd name="connsiteY7" fmla="*/ 908548 h 2689771"/>
              <a:gd name="connsiteX8" fmla="*/ 1725323 w 3580871"/>
              <a:gd name="connsiteY8" fmla="*/ 227136 h 2689771"/>
              <a:gd name="connsiteX9" fmla="*/ 1178102 w 3580871"/>
              <a:gd name="connsiteY9" fmla="*/ 0 h 2689771"/>
              <a:gd name="connsiteX0" fmla="*/ 1201777 w 3604546"/>
              <a:gd name="connsiteY0" fmla="*/ 0 h 2689771"/>
              <a:gd name="connsiteX1" fmla="*/ 24737 w 3604546"/>
              <a:gd name="connsiteY1" fmla="*/ 929198 h 2689771"/>
              <a:gd name="connsiteX2" fmla="*/ 448059 w 3604546"/>
              <a:gd name="connsiteY2" fmla="*/ 1651908 h 2689771"/>
              <a:gd name="connsiteX3" fmla="*/ 1005602 w 3604546"/>
              <a:gd name="connsiteY3" fmla="*/ 2168129 h 2689771"/>
              <a:gd name="connsiteX4" fmla="*/ 1718021 w 3604546"/>
              <a:gd name="connsiteY4" fmla="*/ 2622402 h 2689771"/>
              <a:gd name="connsiteX5" fmla="*/ 2822787 w 3604546"/>
              <a:gd name="connsiteY5" fmla="*/ 2653376 h 2689771"/>
              <a:gd name="connsiteX6" fmla="*/ 3597156 w 3604546"/>
              <a:gd name="connsiteY6" fmla="*/ 1837747 h 2689771"/>
              <a:gd name="connsiteX7" fmla="*/ 3153184 w 3604546"/>
              <a:gd name="connsiteY7" fmla="*/ 1207956 h 2689771"/>
              <a:gd name="connsiteX8" fmla="*/ 2285891 w 3604546"/>
              <a:gd name="connsiteY8" fmla="*/ 908548 h 2689771"/>
              <a:gd name="connsiteX9" fmla="*/ 1748998 w 3604546"/>
              <a:gd name="connsiteY9" fmla="*/ 227136 h 2689771"/>
              <a:gd name="connsiteX10" fmla="*/ 1201777 w 3604546"/>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689771"/>
              <a:gd name="connsiteX1" fmla="*/ 55090 w 3634899"/>
              <a:gd name="connsiteY1" fmla="*/ 929198 h 2689771"/>
              <a:gd name="connsiteX2" fmla="*/ 199639 w 3634899"/>
              <a:gd name="connsiteY2" fmla="*/ 1693206 h 2689771"/>
              <a:gd name="connsiteX3" fmla="*/ 1035955 w 3634899"/>
              <a:gd name="connsiteY3" fmla="*/ 2168129 h 2689771"/>
              <a:gd name="connsiteX4" fmla="*/ 1748374 w 3634899"/>
              <a:gd name="connsiteY4" fmla="*/ 2622402 h 2689771"/>
              <a:gd name="connsiteX5" fmla="*/ 2853140 w 3634899"/>
              <a:gd name="connsiteY5" fmla="*/ 2653376 h 2689771"/>
              <a:gd name="connsiteX6" fmla="*/ 3627509 w 3634899"/>
              <a:gd name="connsiteY6" fmla="*/ 1837747 h 2689771"/>
              <a:gd name="connsiteX7" fmla="*/ 3183537 w 3634899"/>
              <a:gd name="connsiteY7" fmla="*/ 1207956 h 2689771"/>
              <a:gd name="connsiteX8" fmla="*/ 2316244 w 3634899"/>
              <a:gd name="connsiteY8" fmla="*/ 908548 h 2689771"/>
              <a:gd name="connsiteX9" fmla="*/ 1779351 w 3634899"/>
              <a:gd name="connsiteY9" fmla="*/ 227136 h 2689771"/>
              <a:gd name="connsiteX10" fmla="*/ 1232130 w 3634899"/>
              <a:gd name="connsiteY10" fmla="*/ 0 h 2689771"/>
              <a:gd name="connsiteX0" fmla="*/ 1232130 w 3634899"/>
              <a:gd name="connsiteY0" fmla="*/ 0 h 2723541"/>
              <a:gd name="connsiteX1" fmla="*/ 55090 w 3634899"/>
              <a:gd name="connsiteY1" fmla="*/ 929198 h 2723541"/>
              <a:gd name="connsiteX2" fmla="*/ 199639 w 3634899"/>
              <a:gd name="connsiteY2" fmla="*/ 1693206 h 2723541"/>
              <a:gd name="connsiteX3" fmla="*/ 282236 w 3634899"/>
              <a:gd name="connsiteY3" fmla="*/ 2663701 h 2723541"/>
              <a:gd name="connsiteX4" fmla="*/ 1748374 w 3634899"/>
              <a:gd name="connsiteY4" fmla="*/ 2622402 h 2723541"/>
              <a:gd name="connsiteX5" fmla="*/ 2853140 w 3634899"/>
              <a:gd name="connsiteY5" fmla="*/ 2653376 h 2723541"/>
              <a:gd name="connsiteX6" fmla="*/ 3627509 w 3634899"/>
              <a:gd name="connsiteY6" fmla="*/ 1837747 h 2723541"/>
              <a:gd name="connsiteX7" fmla="*/ 3183537 w 3634899"/>
              <a:gd name="connsiteY7" fmla="*/ 1207956 h 2723541"/>
              <a:gd name="connsiteX8" fmla="*/ 2316244 w 3634899"/>
              <a:gd name="connsiteY8" fmla="*/ 908548 h 2723541"/>
              <a:gd name="connsiteX9" fmla="*/ 1779351 w 3634899"/>
              <a:gd name="connsiteY9" fmla="*/ 227136 h 2723541"/>
              <a:gd name="connsiteX10" fmla="*/ 1232130 w 3634899"/>
              <a:gd name="connsiteY10" fmla="*/ 0 h 2723541"/>
              <a:gd name="connsiteX0" fmla="*/ 1232130 w 3634899"/>
              <a:gd name="connsiteY0" fmla="*/ 0 h 2768936"/>
              <a:gd name="connsiteX1" fmla="*/ 55090 w 3634899"/>
              <a:gd name="connsiteY1" fmla="*/ 929198 h 2768936"/>
              <a:gd name="connsiteX2" fmla="*/ 199639 w 3634899"/>
              <a:gd name="connsiteY2" fmla="*/ 1693206 h 2768936"/>
              <a:gd name="connsiteX3" fmla="*/ 282236 w 3634899"/>
              <a:gd name="connsiteY3" fmla="*/ 2663701 h 2768936"/>
              <a:gd name="connsiteX4" fmla="*/ 1748374 w 3634899"/>
              <a:gd name="connsiteY4" fmla="*/ 2622402 h 2768936"/>
              <a:gd name="connsiteX5" fmla="*/ 2853140 w 3634899"/>
              <a:gd name="connsiteY5" fmla="*/ 2653376 h 2768936"/>
              <a:gd name="connsiteX6" fmla="*/ 3627509 w 3634899"/>
              <a:gd name="connsiteY6" fmla="*/ 1837747 h 2768936"/>
              <a:gd name="connsiteX7" fmla="*/ 3183537 w 3634899"/>
              <a:gd name="connsiteY7" fmla="*/ 1207956 h 2768936"/>
              <a:gd name="connsiteX8" fmla="*/ 2316244 w 3634899"/>
              <a:gd name="connsiteY8" fmla="*/ 908548 h 2768936"/>
              <a:gd name="connsiteX9" fmla="*/ 1779351 w 3634899"/>
              <a:gd name="connsiteY9" fmla="*/ 227136 h 2768936"/>
              <a:gd name="connsiteX10" fmla="*/ 1232130 w 3634899"/>
              <a:gd name="connsiteY10" fmla="*/ 0 h 2768936"/>
              <a:gd name="connsiteX0" fmla="*/ 1232130 w 3634899"/>
              <a:gd name="connsiteY0" fmla="*/ 0 h 2768936"/>
              <a:gd name="connsiteX1" fmla="*/ 55090 w 3634899"/>
              <a:gd name="connsiteY1" fmla="*/ 929198 h 2768936"/>
              <a:gd name="connsiteX2" fmla="*/ 199639 w 3634899"/>
              <a:gd name="connsiteY2" fmla="*/ 1693206 h 2768936"/>
              <a:gd name="connsiteX3" fmla="*/ 282236 w 3634899"/>
              <a:gd name="connsiteY3" fmla="*/ 2663701 h 2768936"/>
              <a:gd name="connsiteX4" fmla="*/ 1748374 w 3634899"/>
              <a:gd name="connsiteY4" fmla="*/ 2622402 h 2768936"/>
              <a:gd name="connsiteX5" fmla="*/ 2853140 w 3634899"/>
              <a:gd name="connsiteY5" fmla="*/ 2653376 h 2768936"/>
              <a:gd name="connsiteX6" fmla="*/ 3627509 w 3634899"/>
              <a:gd name="connsiteY6" fmla="*/ 1837747 h 2768936"/>
              <a:gd name="connsiteX7" fmla="*/ 3183537 w 3634899"/>
              <a:gd name="connsiteY7" fmla="*/ 1207956 h 2768936"/>
              <a:gd name="connsiteX8" fmla="*/ 2316244 w 3634899"/>
              <a:gd name="connsiteY8" fmla="*/ 908548 h 2768936"/>
              <a:gd name="connsiteX9" fmla="*/ 1779351 w 3634899"/>
              <a:gd name="connsiteY9" fmla="*/ 227136 h 2768936"/>
              <a:gd name="connsiteX10" fmla="*/ 1232130 w 3634899"/>
              <a:gd name="connsiteY10" fmla="*/ 0 h 2768936"/>
              <a:gd name="connsiteX0" fmla="*/ 1215232 w 3618001"/>
              <a:gd name="connsiteY0" fmla="*/ 0 h 2768936"/>
              <a:gd name="connsiteX1" fmla="*/ 38192 w 3618001"/>
              <a:gd name="connsiteY1" fmla="*/ 929198 h 2768936"/>
              <a:gd name="connsiteX2" fmla="*/ 182741 w 3618001"/>
              <a:gd name="connsiteY2" fmla="*/ 1693206 h 2768936"/>
              <a:gd name="connsiteX3" fmla="*/ 265338 w 3618001"/>
              <a:gd name="connsiteY3" fmla="*/ 2663701 h 2768936"/>
              <a:gd name="connsiteX4" fmla="*/ 1731476 w 3618001"/>
              <a:gd name="connsiteY4" fmla="*/ 2622402 h 2768936"/>
              <a:gd name="connsiteX5" fmla="*/ 2836242 w 3618001"/>
              <a:gd name="connsiteY5" fmla="*/ 2653376 h 2768936"/>
              <a:gd name="connsiteX6" fmla="*/ 3610611 w 3618001"/>
              <a:gd name="connsiteY6" fmla="*/ 1837747 h 2768936"/>
              <a:gd name="connsiteX7" fmla="*/ 3166639 w 3618001"/>
              <a:gd name="connsiteY7" fmla="*/ 1207956 h 2768936"/>
              <a:gd name="connsiteX8" fmla="*/ 2299346 w 3618001"/>
              <a:gd name="connsiteY8" fmla="*/ 908548 h 2768936"/>
              <a:gd name="connsiteX9" fmla="*/ 1762453 w 3618001"/>
              <a:gd name="connsiteY9" fmla="*/ 227136 h 2768936"/>
              <a:gd name="connsiteX10" fmla="*/ 1215232 w 3618001"/>
              <a:gd name="connsiteY10" fmla="*/ 0 h 2768936"/>
              <a:gd name="connsiteX0" fmla="*/ 1211110 w 3613879"/>
              <a:gd name="connsiteY0" fmla="*/ 0 h 2768936"/>
              <a:gd name="connsiteX1" fmla="*/ 34070 w 3613879"/>
              <a:gd name="connsiteY1" fmla="*/ 929198 h 2768936"/>
              <a:gd name="connsiteX2" fmla="*/ 178619 w 3613879"/>
              <a:gd name="connsiteY2" fmla="*/ 1693206 h 2768936"/>
              <a:gd name="connsiteX3" fmla="*/ 261216 w 3613879"/>
              <a:gd name="connsiteY3" fmla="*/ 2663701 h 2768936"/>
              <a:gd name="connsiteX4" fmla="*/ 1727354 w 3613879"/>
              <a:gd name="connsiteY4" fmla="*/ 2622402 h 2768936"/>
              <a:gd name="connsiteX5" fmla="*/ 2832120 w 3613879"/>
              <a:gd name="connsiteY5" fmla="*/ 2653376 h 2768936"/>
              <a:gd name="connsiteX6" fmla="*/ 3606489 w 3613879"/>
              <a:gd name="connsiteY6" fmla="*/ 1837747 h 2768936"/>
              <a:gd name="connsiteX7" fmla="*/ 3162517 w 3613879"/>
              <a:gd name="connsiteY7" fmla="*/ 1207956 h 2768936"/>
              <a:gd name="connsiteX8" fmla="*/ 2295224 w 3613879"/>
              <a:gd name="connsiteY8" fmla="*/ 908548 h 2768936"/>
              <a:gd name="connsiteX9" fmla="*/ 1758331 w 3613879"/>
              <a:gd name="connsiteY9" fmla="*/ 227136 h 2768936"/>
              <a:gd name="connsiteX10" fmla="*/ 1211110 w 3613879"/>
              <a:gd name="connsiteY10" fmla="*/ 0 h 2768936"/>
              <a:gd name="connsiteX0" fmla="*/ 1211110 w 3613879"/>
              <a:gd name="connsiteY0" fmla="*/ 0 h 3448360"/>
              <a:gd name="connsiteX1" fmla="*/ 34070 w 3613879"/>
              <a:gd name="connsiteY1" fmla="*/ 929198 h 3448360"/>
              <a:gd name="connsiteX2" fmla="*/ 178619 w 3613879"/>
              <a:gd name="connsiteY2" fmla="*/ 1693206 h 3448360"/>
              <a:gd name="connsiteX3" fmla="*/ 261216 w 3613879"/>
              <a:gd name="connsiteY3" fmla="*/ 2663701 h 3448360"/>
              <a:gd name="connsiteX4" fmla="*/ 1830603 w 3613879"/>
              <a:gd name="connsiteY4" fmla="*/ 3448356 h 3448360"/>
              <a:gd name="connsiteX5" fmla="*/ 2832120 w 3613879"/>
              <a:gd name="connsiteY5" fmla="*/ 2653376 h 3448360"/>
              <a:gd name="connsiteX6" fmla="*/ 3606489 w 3613879"/>
              <a:gd name="connsiteY6" fmla="*/ 1837747 h 3448360"/>
              <a:gd name="connsiteX7" fmla="*/ 3162517 w 3613879"/>
              <a:gd name="connsiteY7" fmla="*/ 1207956 h 3448360"/>
              <a:gd name="connsiteX8" fmla="*/ 2295224 w 3613879"/>
              <a:gd name="connsiteY8" fmla="*/ 908548 h 3448360"/>
              <a:gd name="connsiteX9" fmla="*/ 1758331 w 3613879"/>
              <a:gd name="connsiteY9" fmla="*/ 227136 h 3448360"/>
              <a:gd name="connsiteX10" fmla="*/ 1211110 w 3613879"/>
              <a:gd name="connsiteY10" fmla="*/ 0 h 3448360"/>
              <a:gd name="connsiteX0" fmla="*/ 1211110 w 3649421"/>
              <a:gd name="connsiteY0" fmla="*/ 0 h 3461346"/>
              <a:gd name="connsiteX1" fmla="*/ 34070 w 3649421"/>
              <a:gd name="connsiteY1" fmla="*/ 929198 h 3461346"/>
              <a:gd name="connsiteX2" fmla="*/ 178619 w 3649421"/>
              <a:gd name="connsiteY2" fmla="*/ 1693206 h 3461346"/>
              <a:gd name="connsiteX3" fmla="*/ 261216 w 3649421"/>
              <a:gd name="connsiteY3" fmla="*/ 2663701 h 3461346"/>
              <a:gd name="connsiteX4" fmla="*/ 1830603 w 3649421"/>
              <a:gd name="connsiteY4" fmla="*/ 3448356 h 3461346"/>
              <a:gd name="connsiteX5" fmla="*/ 3430965 w 3649421"/>
              <a:gd name="connsiteY5" fmla="*/ 3056029 h 3461346"/>
              <a:gd name="connsiteX6" fmla="*/ 3606489 w 3649421"/>
              <a:gd name="connsiteY6" fmla="*/ 1837747 h 3461346"/>
              <a:gd name="connsiteX7" fmla="*/ 3162517 w 3649421"/>
              <a:gd name="connsiteY7" fmla="*/ 1207956 h 3461346"/>
              <a:gd name="connsiteX8" fmla="*/ 2295224 w 3649421"/>
              <a:gd name="connsiteY8" fmla="*/ 908548 h 3461346"/>
              <a:gd name="connsiteX9" fmla="*/ 1758331 w 3649421"/>
              <a:gd name="connsiteY9" fmla="*/ 227136 h 3461346"/>
              <a:gd name="connsiteX10" fmla="*/ 1211110 w 3649421"/>
              <a:gd name="connsiteY10" fmla="*/ 0 h 3461346"/>
              <a:gd name="connsiteX0" fmla="*/ 1211110 w 3623590"/>
              <a:gd name="connsiteY0" fmla="*/ 0 h 3458921"/>
              <a:gd name="connsiteX1" fmla="*/ 34070 w 3623590"/>
              <a:gd name="connsiteY1" fmla="*/ 929198 h 3458921"/>
              <a:gd name="connsiteX2" fmla="*/ 178619 w 3623590"/>
              <a:gd name="connsiteY2" fmla="*/ 1693206 h 3458921"/>
              <a:gd name="connsiteX3" fmla="*/ 261216 w 3623590"/>
              <a:gd name="connsiteY3" fmla="*/ 2663701 h 3458921"/>
              <a:gd name="connsiteX4" fmla="*/ 1830603 w 3623590"/>
              <a:gd name="connsiteY4" fmla="*/ 3448356 h 3458921"/>
              <a:gd name="connsiteX5" fmla="*/ 3430965 w 3623590"/>
              <a:gd name="connsiteY5" fmla="*/ 3056029 h 3458921"/>
              <a:gd name="connsiteX6" fmla="*/ 3606489 w 3623590"/>
              <a:gd name="connsiteY6" fmla="*/ 1837747 h 3458921"/>
              <a:gd name="connsiteX7" fmla="*/ 3162517 w 3623590"/>
              <a:gd name="connsiteY7" fmla="*/ 1207956 h 3458921"/>
              <a:gd name="connsiteX8" fmla="*/ 2295224 w 3623590"/>
              <a:gd name="connsiteY8" fmla="*/ 908548 h 3458921"/>
              <a:gd name="connsiteX9" fmla="*/ 1758331 w 3623590"/>
              <a:gd name="connsiteY9" fmla="*/ 227136 h 3458921"/>
              <a:gd name="connsiteX10" fmla="*/ 1211110 w 3623590"/>
              <a:gd name="connsiteY10" fmla="*/ 0 h 3458921"/>
              <a:gd name="connsiteX0" fmla="*/ 1211110 w 3618146"/>
              <a:gd name="connsiteY0" fmla="*/ 0 h 3484770"/>
              <a:gd name="connsiteX1" fmla="*/ 34070 w 3618146"/>
              <a:gd name="connsiteY1" fmla="*/ 929198 h 3484770"/>
              <a:gd name="connsiteX2" fmla="*/ 178619 w 3618146"/>
              <a:gd name="connsiteY2" fmla="*/ 1693206 h 3484770"/>
              <a:gd name="connsiteX3" fmla="*/ 261216 w 3618146"/>
              <a:gd name="connsiteY3" fmla="*/ 2663701 h 3484770"/>
              <a:gd name="connsiteX4" fmla="*/ 1830603 w 3618146"/>
              <a:gd name="connsiteY4" fmla="*/ 3448356 h 3484770"/>
              <a:gd name="connsiteX5" fmla="*/ 2821797 w 3618146"/>
              <a:gd name="connsiteY5" fmla="*/ 3324465 h 3484770"/>
              <a:gd name="connsiteX6" fmla="*/ 3430965 w 3618146"/>
              <a:gd name="connsiteY6" fmla="*/ 3056029 h 3484770"/>
              <a:gd name="connsiteX7" fmla="*/ 3606489 w 3618146"/>
              <a:gd name="connsiteY7" fmla="*/ 1837747 h 3484770"/>
              <a:gd name="connsiteX8" fmla="*/ 3162517 w 3618146"/>
              <a:gd name="connsiteY8" fmla="*/ 1207956 h 3484770"/>
              <a:gd name="connsiteX9" fmla="*/ 2295224 w 3618146"/>
              <a:gd name="connsiteY9" fmla="*/ 908548 h 3484770"/>
              <a:gd name="connsiteX10" fmla="*/ 1758331 w 3618146"/>
              <a:gd name="connsiteY10" fmla="*/ 227136 h 3484770"/>
              <a:gd name="connsiteX11" fmla="*/ 1211110 w 3618146"/>
              <a:gd name="connsiteY11" fmla="*/ 0 h 3484770"/>
              <a:gd name="connsiteX0" fmla="*/ 1211110 w 3616005"/>
              <a:gd name="connsiteY0" fmla="*/ 0 h 3571767"/>
              <a:gd name="connsiteX1" fmla="*/ 34070 w 3616005"/>
              <a:gd name="connsiteY1" fmla="*/ 929198 h 3571767"/>
              <a:gd name="connsiteX2" fmla="*/ 178619 w 3616005"/>
              <a:gd name="connsiteY2" fmla="*/ 1693206 h 3571767"/>
              <a:gd name="connsiteX3" fmla="*/ 261216 w 3616005"/>
              <a:gd name="connsiteY3" fmla="*/ 2663701 h 3571767"/>
              <a:gd name="connsiteX4" fmla="*/ 1830603 w 3616005"/>
              <a:gd name="connsiteY4" fmla="*/ 3448356 h 3571767"/>
              <a:gd name="connsiteX5" fmla="*/ 3017971 w 3616005"/>
              <a:gd name="connsiteY5" fmla="*/ 3530954 h 3571767"/>
              <a:gd name="connsiteX6" fmla="*/ 3430965 w 3616005"/>
              <a:gd name="connsiteY6" fmla="*/ 3056029 h 3571767"/>
              <a:gd name="connsiteX7" fmla="*/ 3606489 w 3616005"/>
              <a:gd name="connsiteY7" fmla="*/ 1837747 h 3571767"/>
              <a:gd name="connsiteX8" fmla="*/ 3162517 w 3616005"/>
              <a:gd name="connsiteY8" fmla="*/ 1207956 h 3571767"/>
              <a:gd name="connsiteX9" fmla="*/ 2295224 w 3616005"/>
              <a:gd name="connsiteY9" fmla="*/ 908548 h 3571767"/>
              <a:gd name="connsiteX10" fmla="*/ 1758331 w 3616005"/>
              <a:gd name="connsiteY10" fmla="*/ 227136 h 3571767"/>
              <a:gd name="connsiteX11" fmla="*/ 1211110 w 3616005"/>
              <a:gd name="connsiteY11" fmla="*/ 0 h 3571767"/>
              <a:gd name="connsiteX0" fmla="*/ 1211110 w 3616005"/>
              <a:gd name="connsiteY0" fmla="*/ 0 h 3571767"/>
              <a:gd name="connsiteX1" fmla="*/ 34070 w 3616005"/>
              <a:gd name="connsiteY1" fmla="*/ 929198 h 3571767"/>
              <a:gd name="connsiteX2" fmla="*/ 178619 w 3616005"/>
              <a:gd name="connsiteY2" fmla="*/ 1693206 h 3571767"/>
              <a:gd name="connsiteX3" fmla="*/ 261216 w 3616005"/>
              <a:gd name="connsiteY3" fmla="*/ 2663701 h 3571767"/>
              <a:gd name="connsiteX4" fmla="*/ 1830603 w 3616005"/>
              <a:gd name="connsiteY4" fmla="*/ 3448356 h 3571767"/>
              <a:gd name="connsiteX5" fmla="*/ 3017971 w 3616005"/>
              <a:gd name="connsiteY5" fmla="*/ 3530954 h 3571767"/>
              <a:gd name="connsiteX6" fmla="*/ 3430965 w 3616005"/>
              <a:gd name="connsiteY6" fmla="*/ 3056029 h 3571767"/>
              <a:gd name="connsiteX7" fmla="*/ 3606489 w 3616005"/>
              <a:gd name="connsiteY7" fmla="*/ 1837747 h 3571767"/>
              <a:gd name="connsiteX8" fmla="*/ 3162517 w 3616005"/>
              <a:gd name="connsiteY8" fmla="*/ 1207956 h 3571767"/>
              <a:gd name="connsiteX9" fmla="*/ 2295224 w 3616005"/>
              <a:gd name="connsiteY9" fmla="*/ 908548 h 3571767"/>
              <a:gd name="connsiteX10" fmla="*/ 1758331 w 3616005"/>
              <a:gd name="connsiteY10" fmla="*/ 227136 h 3571767"/>
              <a:gd name="connsiteX11" fmla="*/ 1211110 w 3616005"/>
              <a:gd name="connsiteY11" fmla="*/ 0 h 3571767"/>
              <a:gd name="connsiteX0" fmla="*/ 1211110 w 3616005"/>
              <a:gd name="connsiteY0" fmla="*/ 0 h 3589815"/>
              <a:gd name="connsiteX1" fmla="*/ 34070 w 3616005"/>
              <a:gd name="connsiteY1" fmla="*/ 929198 h 3589815"/>
              <a:gd name="connsiteX2" fmla="*/ 178619 w 3616005"/>
              <a:gd name="connsiteY2" fmla="*/ 1693206 h 3589815"/>
              <a:gd name="connsiteX3" fmla="*/ 261216 w 3616005"/>
              <a:gd name="connsiteY3" fmla="*/ 2663701 h 3589815"/>
              <a:gd name="connsiteX4" fmla="*/ 1830603 w 3616005"/>
              <a:gd name="connsiteY4" fmla="*/ 3448356 h 3589815"/>
              <a:gd name="connsiteX5" fmla="*/ 3017971 w 3616005"/>
              <a:gd name="connsiteY5" fmla="*/ 3530954 h 3589815"/>
              <a:gd name="connsiteX6" fmla="*/ 3430965 w 3616005"/>
              <a:gd name="connsiteY6" fmla="*/ 3056029 h 3589815"/>
              <a:gd name="connsiteX7" fmla="*/ 3606489 w 3616005"/>
              <a:gd name="connsiteY7" fmla="*/ 1837747 h 3589815"/>
              <a:gd name="connsiteX8" fmla="*/ 3162517 w 3616005"/>
              <a:gd name="connsiteY8" fmla="*/ 1207956 h 3589815"/>
              <a:gd name="connsiteX9" fmla="*/ 2295224 w 3616005"/>
              <a:gd name="connsiteY9" fmla="*/ 908548 h 3589815"/>
              <a:gd name="connsiteX10" fmla="*/ 1758331 w 3616005"/>
              <a:gd name="connsiteY10" fmla="*/ 227136 h 3589815"/>
              <a:gd name="connsiteX11" fmla="*/ 1211110 w 3616005"/>
              <a:gd name="connsiteY11" fmla="*/ 0 h 358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6005" h="3589815">
                <a:moveTo>
                  <a:pt x="1211110" y="0"/>
                </a:moveTo>
                <a:cubicBezTo>
                  <a:pt x="727559" y="3441"/>
                  <a:pt x="159690" y="653880"/>
                  <a:pt x="34070" y="929198"/>
                </a:cubicBezTo>
                <a:cubicBezTo>
                  <a:pt x="-91550" y="1204516"/>
                  <a:pt x="170014" y="1517690"/>
                  <a:pt x="178619" y="1693206"/>
                </a:cubicBezTo>
                <a:cubicBezTo>
                  <a:pt x="187224" y="1868722"/>
                  <a:pt x="-14115" y="2371176"/>
                  <a:pt x="261216" y="2663701"/>
                </a:cubicBezTo>
                <a:cubicBezTo>
                  <a:pt x="536547" y="2956226"/>
                  <a:pt x="1371144" y="3303814"/>
                  <a:pt x="1830603" y="3448356"/>
                </a:cubicBezTo>
                <a:cubicBezTo>
                  <a:pt x="2290062" y="3592898"/>
                  <a:pt x="2823518" y="3637640"/>
                  <a:pt x="3017971" y="3530954"/>
                </a:cubicBezTo>
                <a:cubicBezTo>
                  <a:pt x="3212424" y="3424268"/>
                  <a:pt x="3332879" y="3338230"/>
                  <a:pt x="3430965" y="3056029"/>
                </a:cubicBezTo>
                <a:cubicBezTo>
                  <a:pt x="3529051" y="2773828"/>
                  <a:pt x="3651230" y="2145759"/>
                  <a:pt x="3606489" y="1837747"/>
                </a:cubicBezTo>
                <a:cubicBezTo>
                  <a:pt x="3561748" y="1529735"/>
                  <a:pt x="3381061" y="1362823"/>
                  <a:pt x="3162517" y="1207956"/>
                </a:cubicBezTo>
                <a:cubicBezTo>
                  <a:pt x="2943973" y="1053090"/>
                  <a:pt x="2529255" y="1072018"/>
                  <a:pt x="2295224" y="908548"/>
                </a:cubicBezTo>
                <a:cubicBezTo>
                  <a:pt x="2061193" y="745078"/>
                  <a:pt x="1944179" y="357912"/>
                  <a:pt x="1758331" y="227136"/>
                </a:cubicBezTo>
                <a:cubicBezTo>
                  <a:pt x="1572483" y="96360"/>
                  <a:pt x="1488163" y="6884"/>
                  <a:pt x="1211110" y="0"/>
                </a:cubicBezTo>
                <a:close/>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Oval 37"/>
          <p:cNvSpPr/>
          <p:nvPr/>
        </p:nvSpPr>
        <p:spPr>
          <a:xfrm>
            <a:off x="4343400" y="3657600"/>
            <a:ext cx="228600" cy="228600"/>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9483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F4BE6-AC55-4F66-8A39-78B65989A38B}"/>
              </a:ext>
            </a:extLst>
          </p:cNvPr>
          <p:cNvSpPr>
            <a:spLocks noGrp="1"/>
          </p:cNvSpPr>
          <p:nvPr>
            <p:ph type="sldNum" sz="quarter" idx="12"/>
          </p:nvPr>
        </p:nvSpPr>
        <p:spPr/>
        <p:txBody>
          <a:bodyPr/>
          <a:lstStyle/>
          <a:p>
            <a:fld id="{1E81BDB4-5F3F-464A-A32A-75B544C87B3D}" type="slidenum">
              <a:rPr lang="en-US" smtClean="0"/>
              <a:pPr/>
              <a:t>220</a:t>
            </a:fld>
            <a:endParaRPr lang="en-US"/>
          </a:p>
        </p:txBody>
      </p:sp>
      <p:pic>
        <p:nvPicPr>
          <p:cNvPr id="2" name="Picture 1">
            <a:extLst>
              <a:ext uri="{FF2B5EF4-FFF2-40B4-BE49-F238E27FC236}">
                <a16:creationId xmlns:a16="http://schemas.microsoft.com/office/drawing/2014/main" id="{0FA01AF4-B2B5-4704-870C-5EBB9B8F57DF}"/>
              </a:ext>
            </a:extLst>
          </p:cNvPr>
          <p:cNvPicPr>
            <a:picLocks noChangeAspect="1"/>
          </p:cNvPicPr>
          <p:nvPr/>
        </p:nvPicPr>
        <p:blipFill>
          <a:blip r:embed="rId2"/>
          <a:stretch>
            <a:fillRect/>
          </a:stretch>
        </p:blipFill>
        <p:spPr>
          <a:xfrm>
            <a:off x="851090" y="1386003"/>
            <a:ext cx="7441821" cy="4085995"/>
          </a:xfrm>
          <a:prstGeom prst="rect">
            <a:avLst/>
          </a:prstGeom>
        </p:spPr>
      </p:pic>
    </p:spTree>
    <p:extLst>
      <p:ext uri="{BB962C8B-B14F-4D97-AF65-F5344CB8AC3E}">
        <p14:creationId xmlns:p14="http://schemas.microsoft.com/office/powerpoint/2010/main" val="16619774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F4BE6-AC55-4F66-8A39-78B65989A38B}"/>
              </a:ext>
            </a:extLst>
          </p:cNvPr>
          <p:cNvSpPr>
            <a:spLocks noGrp="1"/>
          </p:cNvSpPr>
          <p:nvPr>
            <p:ph type="sldNum" sz="quarter" idx="12"/>
          </p:nvPr>
        </p:nvSpPr>
        <p:spPr/>
        <p:txBody>
          <a:bodyPr/>
          <a:lstStyle/>
          <a:p>
            <a:fld id="{1E81BDB4-5F3F-464A-A32A-75B544C87B3D}" type="slidenum">
              <a:rPr lang="en-US" smtClean="0"/>
              <a:pPr/>
              <a:t>221</a:t>
            </a:fld>
            <a:endParaRPr lang="en-US"/>
          </a:p>
        </p:txBody>
      </p:sp>
      <p:pic>
        <p:nvPicPr>
          <p:cNvPr id="2" name="Picture 1">
            <a:extLst>
              <a:ext uri="{FF2B5EF4-FFF2-40B4-BE49-F238E27FC236}">
                <a16:creationId xmlns:a16="http://schemas.microsoft.com/office/drawing/2014/main" id="{C0535B8C-A8D2-4662-B6B3-730B408F642B}"/>
              </a:ext>
            </a:extLst>
          </p:cNvPr>
          <p:cNvPicPr>
            <a:picLocks noChangeAspect="1"/>
          </p:cNvPicPr>
          <p:nvPr/>
        </p:nvPicPr>
        <p:blipFill>
          <a:blip r:embed="rId2"/>
          <a:stretch>
            <a:fillRect/>
          </a:stretch>
        </p:blipFill>
        <p:spPr>
          <a:xfrm>
            <a:off x="815441" y="1338263"/>
            <a:ext cx="7513118" cy="4181475"/>
          </a:xfrm>
          <a:prstGeom prst="rect">
            <a:avLst/>
          </a:prstGeom>
        </p:spPr>
      </p:pic>
    </p:spTree>
    <p:extLst>
      <p:ext uri="{BB962C8B-B14F-4D97-AF65-F5344CB8AC3E}">
        <p14:creationId xmlns:p14="http://schemas.microsoft.com/office/powerpoint/2010/main" val="14772167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Practical issues to consider when using GA</a:t>
            </a:r>
          </a:p>
        </p:txBody>
      </p:sp>
      <p:pic>
        <p:nvPicPr>
          <p:cNvPr id="5" name="Content Placeholder 4"/>
          <p:cNvPicPr>
            <a:picLocks noGrp="1" noChangeAspect="1"/>
          </p:cNvPicPr>
          <p:nvPr>
            <p:ph idx="1"/>
          </p:nvPr>
        </p:nvPicPr>
        <p:blipFill>
          <a:blip r:embed="rId2"/>
          <a:stretch>
            <a:fillRect/>
          </a:stretch>
        </p:blipFill>
        <p:spPr>
          <a:xfrm>
            <a:off x="1252537" y="2157412"/>
            <a:ext cx="6638925" cy="2771775"/>
          </a:xfrm>
          <a:prstGeom prst="rect">
            <a:avLst/>
          </a:prstGeom>
        </p:spPr>
      </p:pic>
    </p:spTree>
    <p:extLst>
      <p:ext uri="{BB962C8B-B14F-4D97-AF65-F5344CB8AC3E}">
        <p14:creationId xmlns:p14="http://schemas.microsoft.com/office/powerpoint/2010/main" val="18826470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924800" cy="838200"/>
          </a:xfrm>
        </p:spPr>
        <p:txBody>
          <a:bodyPr/>
          <a:lstStyle/>
          <a:p>
            <a:r>
              <a:rPr lang="en-US" sz="2800" dirty="0"/>
              <a:t>Representation (encoding) affect solution quality</a:t>
            </a:r>
          </a:p>
        </p:txBody>
      </p:sp>
      <p:sp>
        <p:nvSpPr>
          <p:cNvPr id="3" name="Content Placeholder 2"/>
          <p:cNvSpPr>
            <a:spLocks noGrp="1"/>
          </p:cNvSpPr>
          <p:nvPr>
            <p:ph idx="1"/>
          </p:nvPr>
        </p:nvSpPr>
        <p:spPr>
          <a:xfrm>
            <a:off x="685800" y="914400"/>
            <a:ext cx="8229600" cy="5257800"/>
          </a:xfrm>
        </p:spPr>
        <p:txBody>
          <a:bodyPr/>
          <a:lstStyle/>
          <a:p>
            <a:r>
              <a:rPr lang="en-US" sz="2000" dirty="0"/>
              <a:t>Binary Representation (bit strings)</a:t>
            </a:r>
          </a:p>
          <a:p>
            <a:endParaRPr lang="en-US" sz="2000" dirty="0"/>
          </a:p>
          <a:p>
            <a:endParaRPr lang="en-US" sz="2000" dirty="0"/>
          </a:p>
          <a:p>
            <a:r>
              <a:rPr lang="en-US" sz="2000" dirty="0"/>
              <a:t>Real Valued Representation</a:t>
            </a:r>
          </a:p>
          <a:p>
            <a:endParaRPr lang="en-US" sz="2000" dirty="0"/>
          </a:p>
          <a:p>
            <a:endParaRPr lang="en-US" sz="2000" dirty="0"/>
          </a:p>
          <a:p>
            <a:r>
              <a:rPr lang="en-US" sz="2000" dirty="0"/>
              <a:t>Integer Representation</a:t>
            </a:r>
          </a:p>
          <a:p>
            <a:endParaRPr lang="en-US" sz="2000" dirty="0"/>
          </a:p>
          <a:p>
            <a:endParaRPr lang="en-US" sz="2000" dirty="0"/>
          </a:p>
          <a:p>
            <a:r>
              <a:rPr lang="en-US" sz="2000" dirty="0"/>
              <a:t>Permutation Representation (each solution is an ordering of elements)</a:t>
            </a:r>
          </a:p>
        </p:txBody>
      </p:sp>
      <p:pic>
        <p:nvPicPr>
          <p:cNvPr id="4" name="Picture 3"/>
          <p:cNvPicPr>
            <a:picLocks noChangeAspect="1"/>
          </p:cNvPicPr>
          <p:nvPr/>
        </p:nvPicPr>
        <p:blipFill>
          <a:blip r:embed="rId2"/>
          <a:stretch>
            <a:fillRect/>
          </a:stretch>
        </p:blipFill>
        <p:spPr>
          <a:xfrm>
            <a:off x="685800" y="1371600"/>
            <a:ext cx="4095750" cy="635434"/>
          </a:xfrm>
          <a:prstGeom prst="rect">
            <a:avLst/>
          </a:prstGeom>
        </p:spPr>
      </p:pic>
      <p:pic>
        <p:nvPicPr>
          <p:cNvPr id="5" name="Picture 4"/>
          <p:cNvPicPr>
            <a:picLocks noChangeAspect="1"/>
          </p:cNvPicPr>
          <p:nvPr/>
        </p:nvPicPr>
        <p:blipFill>
          <a:blip r:embed="rId3"/>
          <a:stretch>
            <a:fillRect/>
          </a:stretch>
        </p:blipFill>
        <p:spPr>
          <a:xfrm>
            <a:off x="609600" y="2434340"/>
            <a:ext cx="5343525" cy="671189"/>
          </a:xfrm>
          <a:prstGeom prst="rect">
            <a:avLst/>
          </a:prstGeom>
        </p:spPr>
      </p:pic>
      <p:pic>
        <p:nvPicPr>
          <p:cNvPr id="6" name="Picture 5"/>
          <p:cNvPicPr>
            <a:picLocks noChangeAspect="1"/>
          </p:cNvPicPr>
          <p:nvPr/>
        </p:nvPicPr>
        <p:blipFill>
          <a:blip r:embed="rId4"/>
          <a:stretch>
            <a:fillRect/>
          </a:stretch>
        </p:blipFill>
        <p:spPr>
          <a:xfrm>
            <a:off x="781050" y="3545793"/>
            <a:ext cx="3905250" cy="539805"/>
          </a:xfrm>
          <a:prstGeom prst="rect">
            <a:avLst/>
          </a:prstGeom>
        </p:spPr>
      </p:pic>
      <p:pic>
        <p:nvPicPr>
          <p:cNvPr id="8" name="Picture 7"/>
          <p:cNvPicPr>
            <a:picLocks noChangeAspect="1"/>
          </p:cNvPicPr>
          <p:nvPr/>
        </p:nvPicPr>
        <p:blipFill>
          <a:blip r:embed="rId5"/>
          <a:stretch>
            <a:fillRect/>
          </a:stretch>
        </p:blipFill>
        <p:spPr>
          <a:xfrm>
            <a:off x="685800" y="4648200"/>
            <a:ext cx="4048967" cy="616578"/>
          </a:xfrm>
          <a:prstGeom prst="rect">
            <a:avLst/>
          </a:prstGeom>
        </p:spPr>
      </p:pic>
    </p:spTree>
    <p:extLst>
      <p:ext uri="{BB962C8B-B14F-4D97-AF65-F5344CB8AC3E}">
        <p14:creationId xmlns:p14="http://schemas.microsoft.com/office/powerpoint/2010/main" val="379739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Revisiting Binary Representations</a:t>
            </a:r>
          </a:p>
        </p:txBody>
      </p:sp>
      <p:pic>
        <p:nvPicPr>
          <p:cNvPr id="9" name="Picture 8"/>
          <p:cNvPicPr>
            <a:picLocks noChangeAspect="1"/>
          </p:cNvPicPr>
          <p:nvPr/>
        </p:nvPicPr>
        <p:blipFill>
          <a:blip r:embed="rId2"/>
          <a:stretch>
            <a:fillRect/>
          </a:stretch>
        </p:blipFill>
        <p:spPr>
          <a:xfrm>
            <a:off x="875768" y="4517886"/>
            <a:ext cx="4616406" cy="901747"/>
          </a:xfrm>
          <a:prstGeom prst="rect">
            <a:avLst/>
          </a:prstGeom>
        </p:spPr>
      </p:pic>
      <p:sp>
        <p:nvSpPr>
          <p:cNvPr id="5" name="Rectangle 4"/>
          <p:cNvSpPr/>
          <p:nvPr/>
        </p:nvSpPr>
        <p:spPr>
          <a:xfrm>
            <a:off x="762000" y="2362200"/>
            <a:ext cx="7197179" cy="707886"/>
          </a:xfrm>
          <a:prstGeom prst="rect">
            <a:avLst/>
          </a:prstGeom>
        </p:spPr>
        <p:txBody>
          <a:bodyPr wrap="square">
            <a:spAutoFit/>
          </a:bodyPr>
          <a:lstStyle/>
          <a:p>
            <a:r>
              <a:rPr lang="en-US" sz="1600" b="0" dirty="0">
                <a:solidFill>
                  <a:srgbClr val="FF0000"/>
                </a:solidFill>
              </a:rPr>
              <a:t>0111 = 7 but  0011 = 3 !</a:t>
            </a:r>
          </a:p>
          <a:p>
            <a:r>
              <a:rPr lang="en-US" sz="1600" dirty="0">
                <a:solidFill>
                  <a:srgbClr val="00B050"/>
                </a:solidFill>
              </a:rPr>
              <a:t>A small change in one bit may have a massive effect on the solution.</a:t>
            </a:r>
          </a:p>
        </p:txBody>
      </p:sp>
      <p:pic>
        <p:nvPicPr>
          <p:cNvPr id="6" name="Picture 5"/>
          <p:cNvPicPr>
            <a:picLocks noChangeAspect="1"/>
          </p:cNvPicPr>
          <p:nvPr/>
        </p:nvPicPr>
        <p:blipFill>
          <a:blip r:embed="rId3"/>
          <a:stretch>
            <a:fillRect/>
          </a:stretch>
        </p:blipFill>
        <p:spPr>
          <a:xfrm>
            <a:off x="838200" y="1295400"/>
            <a:ext cx="3976687" cy="513121"/>
          </a:xfrm>
          <a:prstGeom prst="rect">
            <a:avLst/>
          </a:prstGeom>
        </p:spPr>
      </p:pic>
    </p:spTree>
    <p:extLst>
      <p:ext uri="{BB962C8B-B14F-4D97-AF65-F5344CB8AC3E}">
        <p14:creationId xmlns:p14="http://schemas.microsoft.com/office/powerpoint/2010/main" val="172732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534400" cy="838200"/>
          </a:xfrm>
        </p:spPr>
        <p:txBody>
          <a:bodyPr/>
          <a:lstStyle/>
          <a:p>
            <a:r>
              <a:rPr lang="en-US" sz="2400" dirty="0"/>
              <a:t>Gray coding (any two successive values differ in only one bit )</a:t>
            </a:r>
          </a:p>
        </p:txBody>
      </p:sp>
      <p:pic>
        <p:nvPicPr>
          <p:cNvPr id="3" name="Picture 2"/>
          <p:cNvPicPr>
            <a:picLocks noChangeAspect="1"/>
          </p:cNvPicPr>
          <p:nvPr/>
        </p:nvPicPr>
        <p:blipFill>
          <a:blip r:embed="rId2"/>
          <a:stretch>
            <a:fillRect/>
          </a:stretch>
        </p:blipFill>
        <p:spPr>
          <a:xfrm>
            <a:off x="3352800" y="951260"/>
            <a:ext cx="2529163" cy="4267200"/>
          </a:xfrm>
          <a:prstGeom prst="rect">
            <a:avLst/>
          </a:prstGeom>
        </p:spPr>
      </p:pic>
      <p:pic>
        <p:nvPicPr>
          <p:cNvPr id="4" name="Picture 3"/>
          <p:cNvPicPr>
            <a:picLocks noChangeAspect="1"/>
          </p:cNvPicPr>
          <p:nvPr/>
        </p:nvPicPr>
        <p:blipFill>
          <a:blip r:embed="rId3"/>
          <a:stretch>
            <a:fillRect/>
          </a:stretch>
        </p:blipFill>
        <p:spPr>
          <a:xfrm>
            <a:off x="152401" y="5486400"/>
            <a:ext cx="8991600" cy="702847"/>
          </a:xfrm>
          <a:prstGeom prst="rect">
            <a:avLst/>
          </a:prstGeom>
        </p:spPr>
      </p:pic>
    </p:spTree>
    <p:extLst>
      <p:ext uri="{BB962C8B-B14F-4D97-AF65-F5344CB8AC3E}">
        <p14:creationId xmlns:p14="http://schemas.microsoft.com/office/powerpoint/2010/main" val="186929838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077200" cy="838200"/>
          </a:xfrm>
        </p:spPr>
        <p:txBody>
          <a:bodyPr/>
          <a:lstStyle/>
          <a:p>
            <a:r>
              <a:rPr lang="en-US" sz="2400" dirty="0"/>
              <a:t>In-class practice</a:t>
            </a:r>
          </a:p>
        </p:txBody>
      </p:sp>
      <p:sp>
        <p:nvSpPr>
          <p:cNvPr id="4" name="Content Placeholder 3"/>
          <p:cNvSpPr>
            <a:spLocks noGrp="1"/>
          </p:cNvSpPr>
          <p:nvPr>
            <p:ph idx="1"/>
          </p:nvPr>
        </p:nvSpPr>
        <p:spPr>
          <a:xfrm>
            <a:off x="685800" y="914400"/>
            <a:ext cx="7772400" cy="2492990"/>
          </a:xfrm>
          <a:prstGeom prst="rect">
            <a:avLst/>
          </a:prstGeom>
        </p:spPr>
        <p:txBody>
          <a:bodyPr wrap="square">
            <a:spAutoFit/>
          </a:bodyPr>
          <a:lstStyle/>
          <a:p>
            <a:endParaRPr lang="en-US" sz="1600" b="0" dirty="0">
              <a:solidFill>
                <a:srgbClr val="FF0000"/>
              </a:solidFill>
            </a:endParaRPr>
          </a:p>
          <a:p>
            <a:r>
              <a:rPr lang="en-US" sz="2000" dirty="0">
                <a:solidFill>
                  <a:srgbClr val="FF0000"/>
                </a:solidFill>
              </a:rPr>
              <a:t>What is the grey coding for decimal numbers </a:t>
            </a:r>
            <a:r>
              <a:rPr lang="en-US" sz="2000" b="0" dirty="0">
                <a:solidFill>
                  <a:srgbClr val="FF0000"/>
                </a:solidFill>
              </a:rPr>
              <a:t>10 and 15, respectively?</a:t>
            </a:r>
          </a:p>
          <a:p>
            <a:endParaRPr lang="en-US" sz="1600" dirty="0">
              <a:solidFill>
                <a:srgbClr val="FF0000"/>
              </a:solidFill>
            </a:endParaRPr>
          </a:p>
          <a:p>
            <a:endParaRPr lang="en-US" sz="1600" dirty="0">
              <a:solidFill>
                <a:srgbClr val="FF0000"/>
              </a:solidFill>
            </a:endParaRPr>
          </a:p>
          <a:p>
            <a:endParaRPr lang="en-US" sz="1600" dirty="0">
              <a:solidFill>
                <a:srgbClr val="FF0000"/>
              </a:solidFill>
            </a:endParaRPr>
          </a:p>
          <a:p>
            <a:endParaRPr lang="en-US" sz="1600" dirty="0">
              <a:solidFill>
                <a:srgbClr val="FF0000"/>
              </a:solidFill>
            </a:endParaRPr>
          </a:p>
          <a:p>
            <a:endParaRPr lang="en-US" sz="1600" dirty="0">
              <a:solidFill>
                <a:srgbClr val="FF0000"/>
              </a:solidFill>
            </a:endParaRPr>
          </a:p>
        </p:txBody>
      </p:sp>
    </p:spTree>
    <p:extLst>
      <p:ext uri="{BB962C8B-B14F-4D97-AF65-F5344CB8AC3E}">
        <p14:creationId xmlns:p14="http://schemas.microsoft.com/office/powerpoint/2010/main" val="5877554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86700" cy="493169"/>
          </a:xfrm>
        </p:spPr>
        <p:txBody>
          <a:bodyPr>
            <a:normAutofit fontScale="90000"/>
          </a:bodyPr>
          <a:lstStyle/>
          <a:p>
            <a:r>
              <a:rPr lang="en-US" dirty="0"/>
              <a:t>Real-valued representation</a:t>
            </a:r>
          </a:p>
        </p:txBody>
      </p:sp>
      <p:sp>
        <p:nvSpPr>
          <p:cNvPr id="3" name="Content Placeholder 2"/>
          <p:cNvSpPr>
            <a:spLocks noGrp="1"/>
          </p:cNvSpPr>
          <p:nvPr>
            <p:ph idx="1"/>
          </p:nvPr>
        </p:nvSpPr>
        <p:spPr>
          <a:xfrm>
            <a:off x="609600" y="1066800"/>
            <a:ext cx="7886700" cy="3263504"/>
          </a:xfrm>
        </p:spPr>
        <p:txBody>
          <a:bodyPr/>
          <a:lstStyle/>
          <a:p>
            <a:r>
              <a:rPr lang="en-US" sz="2400" dirty="0"/>
              <a:t>Real-valued representation has no hamming cliffs issue</a:t>
            </a:r>
          </a:p>
          <a:p>
            <a:pPr lvl="1">
              <a:buFont typeface="Arial" panose="020B0604020202020204" pitchFamily="34" charset="0"/>
              <a:buChar char="•"/>
            </a:pPr>
            <a:r>
              <a:rPr lang="en-US" sz="1800" dirty="0">
                <a:solidFill>
                  <a:srgbClr val="00B050"/>
                </a:solidFill>
              </a:rPr>
              <a:t>Any binary arithmetic operator can be used as crossover</a:t>
            </a:r>
          </a:p>
          <a:p>
            <a:pPr lvl="1">
              <a:buFont typeface="Arial" panose="020B0604020202020204" pitchFamily="34" charset="0"/>
              <a:buChar char="•"/>
            </a:pPr>
            <a:r>
              <a:rPr lang="en-US" sz="1800" dirty="0"/>
              <a:t>For example,   “average”</a:t>
            </a:r>
          </a:p>
          <a:p>
            <a:pPr lvl="1"/>
            <a:endParaRPr lang="en-US" dirty="0"/>
          </a:p>
        </p:txBody>
      </p:sp>
      <p:pic>
        <p:nvPicPr>
          <p:cNvPr id="5" name="Picture 4"/>
          <p:cNvPicPr>
            <a:picLocks noChangeAspect="1"/>
          </p:cNvPicPr>
          <p:nvPr/>
        </p:nvPicPr>
        <p:blipFill>
          <a:blip r:embed="rId2"/>
          <a:stretch>
            <a:fillRect/>
          </a:stretch>
        </p:blipFill>
        <p:spPr>
          <a:xfrm>
            <a:off x="990600" y="2895600"/>
            <a:ext cx="7367587" cy="1117439"/>
          </a:xfrm>
          <a:prstGeom prst="rect">
            <a:avLst/>
          </a:prstGeom>
        </p:spPr>
      </p:pic>
    </p:spTree>
    <p:extLst>
      <p:ext uri="{BB962C8B-B14F-4D97-AF65-F5344CB8AC3E}">
        <p14:creationId xmlns:p14="http://schemas.microsoft.com/office/powerpoint/2010/main" val="922639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14400" y="1219200"/>
            <a:ext cx="6435353" cy="937153"/>
          </a:xfrm>
          <a:prstGeom prst="rect">
            <a:avLst/>
          </a:prstGeom>
        </p:spPr>
      </p:pic>
      <p:pic>
        <p:nvPicPr>
          <p:cNvPr id="7" name="Picture 6"/>
          <p:cNvPicPr>
            <a:picLocks noChangeAspect="1"/>
          </p:cNvPicPr>
          <p:nvPr/>
        </p:nvPicPr>
        <p:blipFill>
          <a:blip r:embed="rId3"/>
          <a:stretch>
            <a:fillRect/>
          </a:stretch>
        </p:blipFill>
        <p:spPr>
          <a:xfrm>
            <a:off x="990600" y="2895600"/>
            <a:ext cx="7036157" cy="2602415"/>
          </a:xfrm>
          <a:prstGeom prst="rect">
            <a:avLst/>
          </a:prstGeom>
        </p:spPr>
      </p:pic>
      <p:sp>
        <p:nvSpPr>
          <p:cNvPr id="5" name="Title 1"/>
          <p:cNvSpPr txBox="1">
            <a:spLocks/>
          </p:cNvSpPr>
          <p:nvPr/>
        </p:nvSpPr>
        <p:spPr bwMode="auto">
          <a:xfrm>
            <a:off x="628650" y="152400"/>
            <a:ext cx="7886700" cy="51121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0000" lnSpcReduction="20000"/>
          </a:bodyPr>
          <a:lstStyle>
            <a:lvl1pPr algn="l" rtl="0" eaLnBrk="1" fontAlgn="base" hangingPunct="1">
              <a:spcBef>
                <a:spcPct val="0"/>
              </a:spcBef>
              <a:spcAft>
                <a:spcPct val="0"/>
              </a:spcAft>
              <a:defRPr sz="3400">
                <a:solidFill>
                  <a:schemeClr val="tx2"/>
                </a:solidFill>
                <a:latin typeface="+mj-lt"/>
                <a:ea typeface="+mj-ea"/>
                <a:cs typeface="+mj-cs"/>
              </a:defRPr>
            </a:lvl1pPr>
            <a:lvl2pPr algn="l" rtl="0" eaLnBrk="1" fontAlgn="base" hangingPunct="1">
              <a:spcBef>
                <a:spcPct val="0"/>
              </a:spcBef>
              <a:spcAft>
                <a:spcPct val="0"/>
              </a:spcAft>
              <a:defRPr sz="3400">
                <a:solidFill>
                  <a:schemeClr val="tx2"/>
                </a:solidFill>
                <a:latin typeface="Arial" charset="0"/>
              </a:defRPr>
            </a:lvl2pPr>
            <a:lvl3pPr algn="l" rtl="0" eaLnBrk="1" fontAlgn="base" hangingPunct="1">
              <a:spcBef>
                <a:spcPct val="0"/>
              </a:spcBef>
              <a:spcAft>
                <a:spcPct val="0"/>
              </a:spcAft>
              <a:defRPr sz="3400">
                <a:solidFill>
                  <a:schemeClr val="tx2"/>
                </a:solidFill>
                <a:latin typeface="Arial" charset="0"/>
              </a:defRPr>
            </a:lvl3pPr>
            <a:lvl4pPr algn="l" rtl="0" eaLnBrk="1" fontAlgn="base" hangingPunct="1">
              <a:spcBef>
                <a:spcPct val="0"/>
              </a:spcBef>
              <a:spcAft>
                <a:spcPct val="0"/>
              </a:spcAft>
              <a:defRPr sz="3400">
                <a:solidFill>
                  <a:schemeClr val="tx2"/>
                </a:solidFill>
                <a:latin typeface="Arial" charset="0"/>
              </a:defRPr>
            </a:lvl4pPr>
            <a:lvl5pPr algn="l" rtl="0" eaLnBrk="1" fontAlgn="base" hangingPunct="1">
              <a:spcBef>
                <a:spcPct val="0"/>
              </a:spcBef>
              <a:spcAft>
                <a:spcPct val="0"/>
              </a:spcAft>
              <a:defRPr sz="3400">
                <a:solidFill>
                  <a:schemeClr val="tx2"/>
                </a:solidFill>
                <a:latin typeface="Arial" charset="0"/>
              </a:defRPr>
            </a:lvl5pPr>
            <a:lvl6pPr marL="457200" algn="l" rtl="0" eaLnBrk="1" fontAlgn="base" hangingPunct="1">
              <a:spcBef>
                <a:spcPct val="0"/>
              </a:spcBef>
              <a:spcAft>
                <a:spcPct val="0"/>
              </a:spcAft>
              <a:defRPr sz="3400">
                <a:solidFill>
                  <a:schemeClr val="tx2"/>
                </a:solidFill>
                <a:latin typeface="Arial" charset="0"/>
              </a:defRPr>
            </a:lvl6pPr>
            <a:lvl7pPr marL="914400" algn="l" rtl="0" eaLnBrk="1" fontAlgn="base" hangingPunct="1">
              <a:spcBef>
                <a:spcPct val="0"/>
              </a:spcBef>
              <a:spcAft>
                <a:spcPct val="0"/>
              </a:spcAft>
              <a:defRPr sz="3400">
                <a:solidFill>
                  <a:schemeClr val="tx2"/>
                </a:solidFill>
                <a:latin typeface="Arial" charset="0"/>
              </a:defRPr>
            </a:lvl7pPr>
            <a:lvl8pPr marL="1371600" algn="l" rtl="0" eaLnBrk="1" fontAlgn="base" hangingPunct="1">
              <a:spcBef>
                <a:spcPct val="0"/>
              </a:spcBef>
              <a:spcAft>
                <a:spcPct val="0"/>
              </a:spcAft>
              <a:defRPr sz="3400">
                <a:solidFill>
                  <a:schemeClr val="tx2"/>
                </a:solidFill>
                <a:latin typeface="Arial" charset="0"/>
              </a:defRPr>
            </a:lvl8pPr>
            <a:lvl9pPr marL="1828800" algn="l" rtl="0" eaLnBrk="1" fontAlgn="base" hangingPunct="1">
              <a:spcBef>
                <a:spcPct val="0"/>
              </a:spcBef>
              <a:spcAft>
                <a:spcPct val="0"/>
              </a:spcAft>
              <a:defRPr sz="3400">
                <a:solidFill>
                  <a:schemeClr val="tx2"/>
                </a:solidFill>
                <a:latin typeface="Arial" charset="0"/>
              </a:defRPr>
            </a:lvl9pPr>
          </a:lstStyle>
          <a:p>
            <a:r>
              <a:rPr lang="en-US" b="0" kern="0"/>
              <a:t>Real-valued representation</a:t>
            </a:r>
            <a:endParaRPr lang="en-US" b="0" kern="0" dirty="0"/>
          </a:p>
        </p:txBody>
      </p:sp>
    </p:spTree>
    <p:extLst>
      <p:ext uri="{BB962C8B-B14F-4D97-AF65-F5344CB8AC3E}">
        <p14:creationId xmlns:p14="http://schemas.microsoft.com/office/powerpoint/2010/main" val="279519495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GA troubleshooting</a:t>
            </a:r>
          </a:p>
        </p:txBody>
      </p:sp>
      <p:sp>
        <p:nvSpPr>
          <p:cNvPr id="9" name="Content Placeholder 8"/>
          <p:cNvSpPr>
            <a:spLocks noGrp="1"/>
          </p:cNvSpPr>
          <p:nvPr>
            <p:ph sz="half" idx="1"/>
          </p:nvPr>
        </p:nvSpPr>
        <p:spPr>
          <a:xfrm>
            <a:off x="685800" y="914400"/>
            <a:ext cx="7696200" cy="5257800"/>
          </a:xfrm>
        </p:spPr>
        <p:txBody>
          <a:bodyPr/>
          <a:lstStyle/>
          <a:p>
            <a:pPr marL="457200" indent="-457200">
              <a:buFont typeface="Arial" panose="020B0604020202020204" pitchFamily="34" charset="0"/>
              <a:buChar char="•"/>
            </a:pPr>
            <a:r>
              <a:rPr lang="en-US" sz="2000" dirty="0">
                <a:solidFill>
                  <a:srgbClr val="C00000"/>
                </a:solidFill>
              </a:rPr>
              <a:t>Individual representation </a:t>
            </a:r>
            <a:r>
              <a:rPr lang="en-US" sz="2000" dirty="0"/>
              <a:t>can largely affect the quality of the solution returned by GA.   So if you decide to use GA, you should </a:t>
            </a:r>
            <a:r>
              <a:rPr lang="en-US" sz="2000" dirty="0">
                <a:solidFill>
                  <a:srgbClr val="00B050"/>
                </a:solidFill>
              </a:rPr>
              <a:t>think about the best way to encode solutions </a:t>
            </a:r>
            <a:r>
              <a:rPr lang="en-US" sz="2000" dirty="0"/>
              <a:t>for a given problem.</a:t>
            </a:r>
          </a:p>
          <a:p>
            <a:pPr marL="0" indent="0"/>
            <a:endParaRPr lang="en-US" sz="2000" dirty="0"/>
          </a:p>
          <a:p>
            <a:pPr marL="457200" indent="-457200">
              <a:buFont typeface="Arial" panose="020B0604020202020204" pitchFamily="34" charset="0"/>
              <a:buChar char="•"/>
            </a:pPr>
            <a:r>
              <a:rPr lang="en-US" sz="2000" dirty="0"/>
              <a:t>Try a </a:t>
            </a:r>
            <a:r>
              <a:rPr lang="en-US" sz="2000" dirty="0">
                <a:solidFill>
                  <a:srgbClr val="C00000"/>
                </a:solidFill>
              </a:rPr>
              <a:t>few different crossover and mutate operators </a:t>
            </a:r>
            <a:r>
              <a:rPr lang="en-US" sz="2000" dirty="0"/>
              <a:t>for a given problem.  </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If your selected crossover and mutate operators may generate </a:t>
            </a:r>
            <a:r>
              <a:rPr lang="en-US" sz="2000" b="1" dirty="0">
                <a:solidFill>
                  <a:srgbClr val="FF0000"/>
                </a:solidFill>
              </a:rPr>
              <a:t>“invalid </a:t>
            </a:r>
            <a:r>
              <a:rPr lang="en-US" sz="2000" b="1" dirty="0" err="1">
                <a:solidFill>
                  <a:srgbClr val="FF0000"/>
                </a:solidFill>
              </a:rPr>
              <a:t>offsprings</a:t>
            </a:r>
            <a:r>
              <a:rPr lang="en-US" sz="2000" b="1" dirty="0">
                <a:solidFill>
                  <a:srgbClr val="FF0000"/>
                </a:solidFill>
              </a:rPr>
              <a:t>”</a:t>
            </a:r>
            <a:r>
              <a:rPr lang="en-US" sz="2000" dirty="0"/>
              <a:t>,  you may assign those “invalid </a:t>
            </a:r>
            <a:r>
              <a:rPr lang="en-US" sz="2000" dirty="0" err="1"/>
              <a:t>offsprings</a:t>
            </a:r>
            <a:r>
              <a:rPr lang="en-US" sz="2000" dirty="0"/>
              <a:t>” </a:t>
            </a:r>
            <a:r>
              <a:rPr lang="en-US" sz="2000" b="1" dirty="0">
                <a:solidFill>
                  <a:srgbClr val="C00000"/>
                </a:solidFill>
              </a:rPr>
              <a:t>a high penalty</a:t>
            </a:r>
            <a:r>
              <a:rPr lang="en-US" sz="2000" b="1" dirty="0"/>
              <a:t> </a:t>
            </a:r>
            <a:r>
              <a:rPr lang="en-US" sz="2000" b="1" dirty="0">
                <a:solidFill>
                  <a:srgbClr val="C00000"/>
                </a:solidFill>
              </a:rPr>
              <a:t>in the fitness function </a:t>
            </a:r>
            <a:r>
              <a:rPr lang="en-US" sz="2000" dirty="0"/>
              <a:t>so that they can be excluded from the next generation automatically. </a:t>
            </a:r>
          </a:p>
          <a:p>
            <a:pPr marL="400050" lvl="1" indent="0">
              <a:buNone/>
            </a:pPr>
            <a:endParaRPr lang="en-US" sz="2000" dirty="0"/>
          </a:p>
        </p:txBody>
      </p:sp>
    </p:spTree>
    <p:extLst>
      <p:ext uri="{BB962C8B-B14F-4D97-AF65-F5344CB8AC3E}">
        <p14:creationId xmlns:p14="http://schemas.microsoft.com/office/powerpoint/2010/main" val="230591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Basic idea</a:t>
            </a:r>
          </a:p>
        </p:txBody>
      </p:sp>
      <p:sp>
        <p:nvSpPr>
          <p:cNvPr id="3" name="Content Placeholder 2"/>
          <p:cNvSpPr>
            <a:spLocks noGrp="1"/>
          </p:cNvSpPr>
          <p:nvPr>
            <p:ph idx="1"/>
          </p:nvPr>
        </p:nvSpPr>
        <p:spPr>
          <a:xfrm>
            <a:off x="533400" y="914400"/>
            <a:ext cx="7924800" cy="5257800"/>
          </a:xfrm>
        </p:spPr>
        <p:txBody>
          <a:bodyPr/>
          <a:lstStyle/>
          <a:p>
            <a:r>
              <a:rPr lang="en-US" dirty="0"/>
              <a:t>    All search algorithms share the basic idea above; they vary according to </a:t>
            </a:r>
            <a:r>
              <a:rPr lang="en-US" u="sng" dirty="0">
                <a:solidFill>
                  <a:srgbClr val="C00000"/>
                </a:solidFill>
              </a:rPr>
              <a:t>which state we will pick from the frontier to expand next </a:t>
            </a:r>
            <a:r>
              <a:rPr lang="en-US" dirty="0"/>
              <a:t>(the so-called </a:t>
            </a:r>
            <a:r>
              <a:rPr lang="en-US" b="1" dirty="0">
                <a:solidFill>
                  <a:srgbClr val="CC0099"/>
                </a:solidFill>
              </a:rPr>
              <a:t>search strategy</a:t>
            </a:r>
            <a:r>
              <a:rPr lang="en-US" b="1" dirty="0"/>
              <a:t> </a:t>
            </a:r>
            <a:r>
              <a:rPr lang="en-US" dirty="0"/>
              <a:t>)</a:t>
            </a:r>
          </a:p>
        </p:txBody>
      </p:sp>
      <p:sp>
        <p:nvSpPr>
          <p:cNvPr id="6" name="Slide Number Placeholder 5"/>
          <p:cNvSpPr>
            <a:spLocks noGrp="1"/>
          </p:cNvSpPr>
          <p:nvPr>
            <p:ph type="sldNum" sz="quarter" idx="12"/>
          </p:nvPr>
        </p:nvSpPr>
        <p:spPr/>
        <p:txBody>
          <a:bodyPr/>
          <a:lstStyle/>
          <a:p>
            <a:pPr>
              <a:defRPr/>
            </a:pPr>
            <a:fld id="{80C49721-C3A1-4425-99EF-30C57743CC15}" type="slidenum">
              <a:rPr lang="en-US" smtClean="0"/>
              <a:pPr>
                <a:defRPr/>
              </a:pPr>
              <a:t>23</a:t>
            </a:fld>
            <a:endParaRPr lang="en-US"/>
          </a:p>
        </p:txBody>
      </p:sp>
    </p:spTree>
    <p:extLst>
      <p:ext uri="{BB962C8B-B14F-4D97-AF65-F5344CB8AC3E}">
        <p14:creationId xmlns:p14="http://schemas.microsoft.com/office/powerpoint/2010/main" val="30391749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Famous 8-queen problem </a:t>
            </a:r>
            <a:endParaRPr lang="en-US" dirty="0"/>
          </a:p>
        </p:txBody>
      </p:sp>
      <p:sp>
        <p:nvSpPr>
          <p:cNvPr id="6" name="Content Placeholder 5"/>
          <p:cNvSpPr>
            <a:spLocks noGrp="1"/>
          </p:cNvSpPr>
          <p:nvPr>
            <p:ph idx="1"/>
          </p:nvPr>
        </p:nvSpPr>
        <p:spPr/>
        <p:txBody>
          <a:bodyPr/>
          <a:lstStyle/>
          <a:p>
            <a:r>
              <a:rPr lang="en-US" sz="2400" dirty="0"/>
              <a:t>The </a:t>
            </a:r>
            <a:r>
              <a:rPr lang="en-US" sz="2400" i="1" dirty="0"/>
              <a:t>8 </a:t>
            </a:r>
            <a:r>
              <a:rPr lang="en-US" sz="2400" dirty="0"/>
              <a:t>queens puzzle is the problem of placing eight chess queens on an 8 × 8 chessboard so that no two queens attack each other</a:t>
            </a:r>
          </a:p>
        </p:txBody>
      </p:sp>
      <p:pic>
        <p:nvPicPr>
          <p:cNvPr id="7" name="Picture 6"/>
          <p:cNvPicPr>
            <a:picLocks noChangeAspect="1"/>
          </p:cNvPicPr>
          <p:nvPr/>
        </p:nvPicPr>
        <p:blipFill>
          <a:blip r:embed="rId2"/>
          <a:stretch>
            <a:fillRect/>
          </a:stretch>
        </p:blipFill>
        <p:spPr>
          <a:xfrm>
            <a:off x="2819400" y="2514600"/>
            <a:ext cx="3314700" cy="3514725"/>
          </a:xfrm>
          <a:prstGeom prst="rect">
            <a:avLst/>
          </a:prstGeom>
        </p:spPr>
      </p:pic>
    </p:spTree>
    <p:extLst>
      <p:ext uri="{BB962C8B-B14F-4D97-AF65-F5344CB8AC3E}">
        <p14:creationId xmlns:p14="http://schemas.microsoft.com/office/powerpoint/2010/main" val="39072382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Famous 8-queen problem </a:t>
            </a:r>
            <a:endParaRPr lang="en-US" dirty="0"/>
          </a:p>
        </p:txBody>
      </p:sp>
      <p:sp>
        <p:nvSpPr>
          <p:cNvPr id="3" name="Content Placeholder 2"/>
          <p:cNvSpPr>
            <a:spLocks noGrp="1"/>
          </p:cNvSpPr>
          <p:nvPr>
            <p:ph idx="1"/>
          </p:nvPr>
        </p:nvSpPr>
        <p:spPr/>
        <p:txBody>
          <a:bodyPr/>
          <a:lstStyle/>
          <a:p>
            <a:r>
              <a:rPr lang="en-US" sz="2400" dirty="0"/>
              <a:t>How should we encode each chessboard as a chromosome, i.e., what would be the </a:t>
            </a:r>
            <a:r>
              <a:rPr lang="en-US" sz="2400" b="1" dirty="0"/>
              <a:t>best way to create the numeric representation for each chessboard</a:t>
            </a:r>
            <a:r>
              <a:rPr lang="en-US" sz="2400" dirty="0"/>
              <a:t>? </a:t>
            </a:r>
          </a:p>
          <a:p>
            <a:endParaRPr lang="en-US" dirty="0"/>
          </a:p>
          <a:p>
            <a:r>
              <a:rPr lang="en-US" sz="2400" dirty="0"/>
              <a:t>You will work on that in Project 4</a:t>
            </a:r>
          </a:p>
        </p:txBody>
      </p:sp>
    </p:spTree>
    <p:extLst>
      <p:ext uri="{BB962C8B-B14F-4D97-AF65-F5344CB8AC3E}">
        <p14:creationId xmlns:p14="http://schemas.microsoft.com/office/powerpoint/2010/main" val="223618295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 versus NN</a:t>
            </a:r>
          </a:p>
        </p:txBody>
      </p:sp>
      <p:pic>
        <p:nvPicPr>
          <p:cNvPr id="4" name="Content Placeholder 3"/>
          <p:cNvPicPr>
            <a:picLocks noGrp="1" noChangeAspect="1"/>
          </p:cNvPicPr>
          <p:nvPr>
            <p:ph idx="1"/>
          </p:nvPr>
        </p:nvPicPr>
        <p:blipFill>
          <a:blip r:embed="rId2"/>
          <a:stretch>
            <a:fillRect/>
          </a:stretch>
        </p:blipFill>
        <p:spPr>
          <a:xfrm>
            <a:off x="2014537" y="2843212"/>
            <a:ext cx="5114925" cy="1400175"/>
          </a:xfrm>
          <a:prstGeom prst="rect">
            <a:avLst/>
          </a:prstGeom>
        </p:spPr>
      </p:pic>
    </p:spTree>
    <p:extLst>
      <p:ext uri="{BB962C8B-B14F-4D97-AF65-F5344CB8AC3E}">
        <p14:creationId xmlns:p14="http://schemas.microsoft.com/office/powerpoint/2010/main" val="7886067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Advantages of GAs</a:t>
            </a:r>
          </a:p>
        </p:txBody>
      </p:sp>
      <p:sp>
        <p:nvSpPr>
          <p:cNvPr id="5" name="Content Placeholder 4"/>
          <p:cNvSpPr>
            <a:spLocks noGrp="1"/>
          </p:cNvSpPr>
          <p:nvPr>
            <p:ph idx="1"/>
          </p:nvPr>
        </p:nvSpPr>
        <p:spPr/>
        <p:txBody>
          <a:bodyPr/>
          <a:lstStyle/>
          <a:p>
            <a:pPr>
              <a:buFont typeface="Arial" panose="020B0604020202020204" pitchFamily="34" charset="0"/>
              <a:buChar char="•"/>
            </a:pPr>
            <a:r>
              <a:rPr lang="en-US" sz="2000" dirty="0"/>
              <a:t>Does not require any derivative information (failure of gradient based methods).</a:t>
            </a:r>
          </a:p>
          <a:p>
            <a:pPr>
              <a:buFont typeface="Arial" panose="020B0604020202020204" pitchFamily="34" charset="0"/>
              <a:buChar char="•"/>
            </a:pPr>
            <a:r>
              <a:rPr lang="en-US" sz="2000" dirty="0"/>
              <a:t>Optimizes both continuous and discrete functions and also multi-objective problems.</a:t>
            </a:r>
          </a:p>
          <a:p>
            <a:pPr>
              <a:buFont typeface="Arial" panose="020B0604020202020204" pitchFamily="34" charset="0"/>
              <a:buChar char="•"/>
            </a:pPr>
            <a:r>
              <a:rPr lang="en-US" sz="2000" dirty="0"/>
              <a:t>Provide near-optimal solutions in a short amount of time</a:t>
            </a:r>
          </a:p>
          <a:p>
            <a:pPr>
              <a:buFont typeface="Arial" panose="020B0604020202020204" pitchFamily="34" charset="0"/>
              <a:buChar char="•"/>
            </a:pPr>
            <a:r>
              <a:rPr lang="en-US" sz="2000" dirty="0"/>
              <a:t>Provides a list of “good” solutions and not just a single solution.</a:t>
            </a:r>
          </a:p>
          <a:p>
            <a:pPr>
              <a:buFont typeface="Arial" panose="020B0604020202020204" pitchFamily="34" charset="0"/>
              <a:buChar char="•"/>
            </a:pPr>
            <a:r>
              <a:rPr lang="en-US" sz="2000" dirty="0"/>
              <a:t>Useful when the search space is very large and there are a large number of parameters involved.</a:t>
            </a:r>
          </a:p>
          <a:p>
            <a:endParaRPr lang="en-US" dirty="0"/>
          </a:p>
        </p:txBody>
      </p:sp>
    </p:spTree>
    <p:extLst>
      <p:ext uri="{BB962C8B-B14F-4D97-AF65-F5344CB8AC3E}">
        <p14:creationId xmlns:p14="http://schemas.microsoft.com/office/powerpoint/2010/main" val="237218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 calcmode="lin" valueType="num">
                                      <p:cBhvr additive="base">
                                        <p:cTn id="32"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GAs</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000" dirty="0"/>
              <a:t>GAs are not suited for all problems where derivative information is available.</a:t>
            </a:r>
          </a:p>
          <a:p>
            <a:pPr marL="457200" indent="-457200">
              <a:buFont typeface="Arial" panose="020B0604020202020204" pitchFamily="34" charset="0"/>
              <a:buChar char="•"/>
            </a:pPr>
            <a:r>
              <a:rPr lang="en-US" sz="2000" dirty="0"/>
              <a:t>Fitness value is calculated repeatedly which might be computationally expensive for some problems.</a:t>
            </a:r>
          </a:p>
          <a:p>
            <a:pPr marL="457200" indent="-457200">
              <a:buFont typeface="Arial" panose="020B0604020202020204" pitchFamily="34" charset="0"/>
              <a:buChar char="•"/>
            </a:pPr>
            <a:r>
              <a:rPr lang="en-US" sz="2000" dirty="0"/>
              <a:t>Being stochastic, there are no guarantees on the optimality or the quality of the solution.</a:t>
            </a:r>
          </a:p>
          <a:p>
            <a:endParaRPr lang="en-US" dirty="0"/>
          </a:p>
        </p:txBody>
      </p:sp>
    </p:spTree>
    <p:extLst>
      <p:ext uri="{BB962C8B-B14F-4D97-AF65-F5344CB8AC3E}">
        <p14:creationId xmlns:p14="http://schemas.microsoft.com/office/powerpoint/2010/main" val="178885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 implementation</a:t>
            </a:r>
          </a:p>
        </p:txBody>
      </p:sp>
      <p:pic>
        <p:nvPicPr>
          <p:cNvPr id="4" name="Content Placeholder 3"/>
          <p:cNvPicPr>
            <a:picLocks noGrp="1" noChangeAspect="1"/>
          </p:cNvPicPr>
          <p:nvPr>
            <p:ph idx="1"/>
          </p:nvPr>
        </p:nvPicPr>
        <p:blipFill>
          <a:blip r:embed="rId2"/>
          <a:stretch>
            <a:fillRect/>
          </a:stretch>
        </p:blipFill>
        <p:spPr>
          <a:xfrm>
            <a:off x="685800" y="2036465"/>
            <a:ext cx="7772400" cy="3013670"/>
          </a:xfrm>
          <a:prstGeom prst="rect">
            <a:avLst/>
          </a:prstGeom>
        </p:spPr>
      </p:pic>
      <p:sp>
        <p:nvSpPr>
          <p:cNvPr id="5" name="Rectangle 4"/>
          <p:cNvSpPr/>
          <p:nvPr/>
        </p:nvSpPr>
        <p:spPr>
          <a:xfrm>
            <a:off x="685800" y="1198433"/>
            <a:ext cx="2403222" cy="276999"/>
          </a:xfrm>
          <a:prstGeom prst="rect">
            <a:avLst/>
          </a:prstGeom>
        </p:spPr>
        <p:txBody>
          <a:bodyPr wrap="none">
            <a:spAutoFit/>
          </a:bodyPr>
          <a:lstStyle/>
          <a:p>
            <a:r>
              <a:rPr lang="en-US" dirty="0">
                <a:hlinkClick r:id="rId3"/>
              </a:rPr>
              <a:t>https://github.com/DEAP/deap</a:t>
            </a:r>
            <a:endParaRPr lang="en-US" dirty="0"/>
          </a:p>
        </p:txBody>
      </p:sp>
    </p:spTree>
    <p:extLst>
      <p:ext uri="{BB962C8B-B14F-4D97-AF65-F5344CB8AC3E}">
        <p14:creationId xmlns:p14="http://schemas.microsoft.com/office/powerpoint/2010/main" val="17702711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DEAP installation</a:t>
            </a:r>
          </a:p>
        </p:txBody>
      </p:sp>
      <p:pic>
        <p:nvPicPr>
          <p:cNvPr id="8" name="Content Placeholder 7"/>
          <p:cNvPicPr>
            <a:picLocks noGrp="1" noChangeAspect="1"/>
          </p:cNvPicPr>
          <p:nvPr>
            <p:ph sz="half" idx="2"/>
          </p:nvPr>
        </p:nvPicPr>
        <p:blipFill>
          <a:blip r:embed="rId2"/>
          <a:stretch>
            <a:fillRect/>
          </a:stretch>
        </p:blipFill>
        <p:spPr>
          <a:xfrm>
            <a:off x="4648200" y="2172905"/>
            <a:ext cx="3810000" cy="2740790"/>
          </a:xfrm>
          <a:prstGeom prst="rect">
            <a:avLst/>
          </a:prstGeom>
        </p:spPr>
      </p:pic>
      <p:pic>
        <p:nvPicPr>
          <p:cNvPr id="4" name="Content Placeholder 3"/>
          <p:cNvPicPr>
            <a:picLocks noGrp="1" noChangeAspect="1"/>
          </p:cNvPicPr>
          <p:nvPr>
            <p:ph sz="half" idx="1"/>
          </p:nvPr>
        </p:nvPicPr>
        <p:blipFill>
          <a:blip r:embed="rId3"/>
          <a:stretch>
            <a:fillRect/>
          </a:stretch>
        </p:blipFill>
        <p:spPr>
          <a:xfrm>
            <a:off x="685800" y="1115961"/>
            <a:ext cx="3810000" cy="4854677"/>
          </a:xfrm>
          <a:prstGeom prst="rect">
            <a:avLst/>
          </a:prstGeom>
        </p:spPr>
      </p:pic>
    </p:spTree>
    <p:extLst>
      <p:ext uri="{BB962C8B-B14F-4D97-AF65-F5344CB8AC3E}">
        <p14:creationId xmlns:p14="http://schemas.microsoft.com/office/powerpoint/2010/main" val="18422942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Bioinspired Robotics: Smarter, Softer, Safer</a:t>
            </a:r>
            <a:endParaRPr lang="en-US" dirty="0"/>
          </a:p>
        </p:txBody>
      </p:sp>
      <p:pic>
        <p:nvPicPr>
          <p:cNvPr id="4" name="Content Placeholder 3"/>
          <p:cNvPicPr>
            <a:picLocks noGrp="1" noChangeAspect="1"/>
          </p:cNvPicPr>
          <p:nvPr>
            <p:ph idx="1"/>
          </p:nvPr>
        </p:nvPicPr>
        <p:blipFill>
          <a:blip r:embed="rId2"/>
          <a:stretch>
            <a:fillRect/>
          </a:stretch>
        </p:blipFill>
        <p:spPr>
          <a:xfrm>
            <a:off x="685800" y="1529149"/>
            <a:ext cx="7772400" cy="4028302"/>
          </a:xfrm>
          <a:prstGeom prst="rect">
            <a:avLst/>
          </a:prstGeom>
        </p:spPr>
      </p:pic>
      <p:sp>
        <p:nvSpPr>
          <p:cNvPr id="5" name="Rectangle 4"/>
          <p:cNvSpPr/>
          <p:nvPr/>
        </p:nvSpPr>
        <p:spPr>
          <a:xfrm>
            <a:off x="533400" y="6033700"/>
            <a:ext cx="4492961" cy="276999"/>
          </a:xfrm>
          <a:prstGeom prst="rect">
            <a:avLst/>
          </a:prstGeom>
        </p:spPr>
        <p:txBody>
          <a:bodyPr wrap="none">
            <a:spAutoFit/>
          </a:bodyPr>
          <a:lstStyle/>
          <a:p>
            <a:r>
              <a:rPr lang="en-US" dirty="0">
                <a:solidFill>
                  <a:schemeClr val="tx1"/>
                </a:solidFill>
              </a:rPr>
              <a:t>https://www.youtube.com/watch?v=RuLAn3XpYAU&amp;t=184s</a:t>
            </a:r>
          </a:p>
        </p:txBody>
      </p:sp>
    </p:spTree>
    <p:extLst>
      <p:ext uri="{BB962C8B-B14F-4D97-AF65-F5344CB8AC3E}">
        <p14:creationId xmlns:p14="http://schemas.microsoft.com/office/powerpoint/2010/main" val="373281665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30303"/>
                </a:solidFill>
                <a:latin typeface="Roboto"/>
              </a:rPr>
              <a:t>Biomimicry design</a:t>
            </a:r>
            <a:endParaRPr lang="en-US" dirty="0"/>
          </a:p>
        </p:txBody>
      </p:sp>
      <p:pic>
        <p:nvPicPr>
          <p:cNvPr id="5" name="Content Placeholder 4"/>
          <p:cNvPicPr>
            <a:picLocks noGrp="1" noChangeAspect="1"/>
          </p:cNvPicPr>
          <p:nvPr>
            <p:ph idx="1"/>
          </p:nvPr>
        </p:nvPicPr>
        <p:blipFill>
          <a:blip r:embed="rId2"/>
          <a:stretch>
            <a:fillRect/>
          </a:stretch>
        </p:blipFill>
        <p:spPr>
          <a:xfrm>
            <a:off x="685800" y="1805700"/>
            <a:ext cx="7772400" cy="4014533"/>
          </a:xfrm>
          <a:prstGeom prst="rect">
            <a:avLst/>
          </a:prstGeom>
        </p:spPr>
      </p:pic>
      <p:sp>
        <p:nvSpPr>
          <p:cNvPr id="4" name="Rectangle 3"/>
          <p:cNvSpPr/>
          <p:nvPr/>
        </p:nvSpPr>
        <p:spPr>
          <a:xfrm>
            <a:off x="609600" y="6172199"/>
            <a:ext cx="3728007" cy="276999"/>
          </a:xfrm>
          <a:prstGeom prst="rect">
            <a:avLst/>
          </a:prstGeom>
        </p:spPr>
        <p:txBody>
          <a:bodyPr wrap="none">
            <a:spAutoFit/>
          </a:bodyPr>
          <a:lstStyle/>
          <a:p>
            <a:r>
              <a:rPr lang="en-US" dirty="0">
                <a:solidFill>
                  <a:schemeClr val="tx1"/>
                </a:solidFill>
              </a:rPr>
              <a:t>https://www.youtube.com/watch?v=iMtXqTmfta0</a:t>
            </a:r>
          </a:p>
        </p:txBody>
      </p:sp>
      <p:sp>
        <p:nvSpPr>
          <p:cNvPr id="6" name="Rectangle 5"/>
          <p:cNvSpPr/>
          <p:nvPr/>
        </p:nvSpPr>
        <p:spPr>
          <a:xfrm>
            <a:off x="618392" y="1159995"/>
            <a:ext cx="6482865" cy="400110"/>
          </a:xfrm>
          <a:prstGeom prst="rect">
            <a:avLst/>
          </a:prstGeom>
        </p:spPr>
        <p:txBody>
          <a:bodyPr wrap="none">
            <a:spAutoFit/>
          </a:bodyPr>
          <a:lstStyle/>
          <a:p>
            <a:r>
              <a:rPr lang="en-US" sz="2000" b="0" dirty="0">
                <a:solidFill>
                  <a:schemeClr val="tx1"/>
                </a:solidFill>
              </a:rPr>
              <a:t>The world is poorly designed. But copying nature helps.</a:t>
            </a:r>
          </a:p>
        </p:txBody>
      </p:sp>
    </p:spTree>
    <p:extLst>
      <p:ext uri="{BB962C8B-B14F-4D97-AF65-F5344CB8AC3E}">
        <p14:creationId xmlns:p14="http://schemas.microsoft.com/office/powerpoint/2010/main" val="28445678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00200"/>
            <a:ext cx="7772400" cy="1470025"/>
          </a:xfrm>
        </p:spPr>
        <p:txBody>
          <a:bodyPr/>
          <a:lstStyle/>
          <a:p>
            <a:r>
              <a:rPr lang="en-US" dirty="0"/>
              <a:t>Lecture 11 </a:t>
            </a:r>
            <a:br>
              <a:rPr lang="en-US" b="1" dirty="0"/>
            </a:br>
            <a:r>
              <a:rPr lang="en-US" dirty="0"/>
              <a:t>Bayes</a:t>
            </a:r>
            <a:r>
              <a:rPr lang="en-US" altLang="zh-CN" dirty="0"/>
              <a:t>ian Inference</a:t>
            </a:r>
            <a:endParaRPr lang="en-US" dirty="0"/>
          </a:p>
        </p:txBody>
      </p:sp>
      <p:sp>
        <p:nvSpPr>
          <p:cNvPr id="3" name="Subtitle 2"/>
          <p:cNvSpPr>
            <a:spLocks noGrp="1"/>
          </p:cNvSpPr>
          <p:nvPr>
            <p:ph type="subTitle" idx="1"/>
          </p:nvPr>
        </p:nvSpPr>
        <p:spPr>
          <a:xfrm>
            <a:off x="1222745" y="3600450"/>
            <a:ext cx="6400800" cy="1752600"/>
          </a:xfrm>
        </p:spPr>
        <p:txBody>
          <a:bodyPr/>
          <a:lstStyle/>
          <a:p>
            <a:r>
              <a:rPr lang="en-US" b="1" dirty="0">
                <a:ea typeface="inherit"/>
                <a:cs typeface="inherit"/>
              </a:rPr>
              <a:t>CS 180 – Intelligent Systems</a:t>
            </a:r>
            <a:endParaRPr lang="en-US" dirty="0"/>
          </a:p>
          <a:p>
            <a:endParaRPr lang="en-US" dirty="0"/>
          </a:p>
        </p:txBody>
      </p:sp>
      <p:sp>
        <p:nvSpPr>
          <p:cNvPr id="4" name="Rectangle 3"/>
          <p:cNvSpPr/>
          <p:nvPr/>
        </p:nvSpPr>
        <p:spPr>
          <a:xfrm>
            <a:off x="2057400" y="5348022"/>
            <a:ext cx="4572000" cy="1107996"/>
          </a:xfrm>
          <a:prstGeom prst="rect">
            <a:avLst/>
          </a:prstGeom>
        </p:spPr>
        <p:txBody>
          <a:bodyPr>
            <a:spAutoFit/>
          </a:bodyPr>
          <a:lstStyle/>
          <a:p>
            <a:pPr algn="ctr"/>
            <a:endParaRPr lang="en-US" b="1" dirty="0">
              <a:solidFill>
                <a:schemeClr val="tx1"/>
              </a:solidFill>
            </a:endParaRPr>
          </a:p>
          <a:p>
            <a:pPr algn="ctr"/>
            <a:r>
              <a:rPr lang="en-US" b="1" dirty="0">
                <a:solidFill>
                  <a:schemeClr val="tx1"/>
                </a:solidFill>
              </a:rPr>
              <a:t>Dr. Victor Chen</a:t>
            </a:r>
          </a:p>
          <a:p>
            <a:pPr algn="ctr"/>
            <a:r>
              <a:rPr lang="en-US" dirty="0">
                <a:solidFill>
                  <a:schemeClr val="tx1"/>
                </a:solidFill>
              </a:rPr>
              <a:t>Fall 2022</a:t>
            </a:r>
            <a:endParaRPr lang="en-US" b="1" dirty="0">
              <a:solidFill>
                <a:schemeClr val="tx1"/>
              </a:solidFill>
            </a:endParaRPr>
          </a:p>
          <a:p>
            <a:pPr algn="ctr"/>
            <a:endParaRPr lang="en-US" b="1" dirty="0">
              <a:solidFill>
                <a:schemeClr val="tx1"/>
              </a:solidFill>
            </a:endParaRPr>
          </a:p>
        </p:txBody>
      </p:sp>
    </p:spTree>
    <p:extLst>
      <p:ext uri="{BB962C8B-B14F-4D97-AF65-F5344CB8AC3E}">
        <p14:creationId xmlns:p14="http://schemas.microsoft.com/office/powerpoint/2010/main" val="429565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76200"/>
            <a:ext cx="8153400" cy="838200"/>
          </a:xfrm>
        </p:spPr>
        <p:txBody>
          <a:bodyPr/>
          <a:lstStyle/>
          <a:p>
            <a:r>
              <a:rPr lang="en-US" sz="3200" dirty="0"/>
              <a:t>Pseudocode of All Search Algorithm</a:t>
            </a:r>
          </a:p>
        </p:txBody>
      </p:sp>
      <p:sp>
        <p:nvSpPr>
          <p:cNvPr id="20483" name="Rectangle 3"/>
          <p:cNvSpPr>
            <a:spLocks noGrp="1" noChangeArrowheads="1"/>
          </p:cNvSpPr>
          <p:nvPr>
            <p:ph idx="1"/>
          </p:nvPr>
        </p:nvSpPr>
        <p:spPr>
          <a:xfrm>
            <a:off x="457200" y="1722437"/>
            <a:ext cx="8229600" cy="4525963"/>
          </a:xfrm>
        </p:spPr>
        <p:txBody>
          <a:bodyPr>
            <a:normAutofit/>
          </a:bodyPr>
          <a:lstStyle/>
          <a:p>
            <a:r>
              <a:rPr lang="en-US" sz="2400" dirty="0"/>
              <a:t>1. Initialize</a:t>
            </a:r>
            <a:r>
              <a:rPr lang="en-US" sz="2400" b="1" dirty="0"/>
              <a:t> </a:t>
            </a:r>
            <a:r>
              <a:rPr lang="en-US" sz="2400" dirty="0"/>
              <a:t>the </a:t>
            </a:r>
            <a:r>
              <a:rPr lang="en-US" sz="2400" b="1" dirty="0">
                <a:solidFill>
                  <a:srgbClr val="CC0099"/>
                </a:solidFill>
              </a:rPr>
              <a:t>frontier </a:t>
            </a:r>
            <a:r>
              <a:rPr lang="en-US" sz="2400" dirty="0"/>
              <a:t>using the </a:t>
            </a:r>
            <a:r>
              <a:rPr lang="en-US" sz="2400" b="1" dirty="0">
                <a:solidFill>
                  <a:srgbClr val="CC0099"/>
                </a:solidFill>
              </a:rPr>
              <a:t>initial state</a:t>
            </a:r>
          </a:p>
          <a:p>
            <a:r>
              <a:rPr lang="en-US" sz="2400" dirty="0"/>
              <a:t>2. While the frontier != empty</a:t>
            </a:r>
          </a:p>
          <a:p>
            <a:pPr lvl="1"/>
            <a:r>
              <a:rPr lang="en-US" sz="2400" dirty="0"/>
              <a:t>Choose a frontier node according to </a:t>
            </a:r>
            <a:r>
              <a:rPr lang="en-US" sz="2400" b="1" dirty="0">
                <a:solidFill>
                  <a:srgbClr val="CC0099"/>
                </a:solidFill>
              </a:rPr>
              <a:t>search strategy</a:t>
            </a:r>
            <a:r>
              <a:rPr lang="en-US" sz="2400" b="1" dirty="0"/>
              <a:t> </a:t>
            </a:r>
            <a:r>
              <a:rPr lang="en-US" sz="2400" dirty="0"/>
              <a:t>and take it off the frontier</a:t>
            </a:r>
          </a:p>
          <a:p>
            <a:pPr lvl="1"/>
            <a:r>
              <a:rPr lang="en-US" sz="2400" dirty="0"/>
              <a:t>If the node is </a:t>
            </a:r>
            <a:r>
              <a:rPr lang="en-US" sz="2400" b="1" dirty="0">
                <a:solidFill>
                  <a:srgbClr val="CC0099"/>
                </a:solidFill>
              </a:rPr>
              <a:t>goal state</a:t>
            </a:r>
            <a:r>
              <a:rPr lang="en-US" sz="2400" dirty="0"/>
              <a:t>, return solution</a:t>
            </a:r>
          </a:p>
          <a:p>
            <a:pPr lvl="1"/>
            <a:r>
              <a:rPr lang="en-US" sz="2400" dirty="0"/>
              <a:t>Else </a:t>
            </a:r>
            <a:r>
              <a:rPr lang="en-US" sz="2400" b="1" dirty="0">
                <a:solidFill>
                  <a:srgbClr val="CC0099"/>
                </a:solidFill>
              </a:rPr>
              <a:t>expand the node </a:t>
            </a:r>
            <a:r>
              <a:rPr lang="en-US" sz="2400" dirty="0"/>
              <a:t>and add its successor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on Probability Theory</a:t>
            </a:r>
          </a:p>
        </p:txBody>
      </p:sp>
      <p:pic>
        <p:nvPicPr>
          <p:cNvPr id="4" name="Picture 1"/>
          <p:cNvPicPr>
            <a:picLocks noGrp="1" noChangeAspect="1" noChangeArrowheads="1"/>
          </p:cNvPicPr>
          <p:nvPr>
            <p:ph idx="1"/>
          </p:nvPr>
        </p:nvPicPr>
        <p:blipFill>
          <a:blip r:embed="rId2" cstate="print"/>
          <a:srcRect/>
          <a:stretch>
            <a:fillRect/>
          </a:stretch>
        </p:blipFill>
        <p:spPr bwMode="auto">
          <a:xfrm>
            <a:off x="2819400" y="2438400"/>
            <a:ext cx="3629025" cy="2592161"/>
          </a:xfrm>
          <a:prstGeom prst="rect">
            <a:avLst/>
          </a:prstGeom>
          <a:noFill/>
          <a:ln w="9525">
            <a:noFill/>
            <a:miter lim="800000"/>
            <a:headEnd/>
            <a:tailEnd/>
          </a:ln>
        </p:spPr>
      </p:pic>
    </p:spTree>
    <p:extLst>
      <p:ext uri="{BB962C8B-B14F-4D97-AF65-F5344CB8AC3E}">
        <p14:creationId xmlns:p14="http://schemas.microsoft.com/office/powerpoint/2010/main" val="37413097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411162"/>
          </a:xfrm>
        </p:spPr>
        <p:txBody>
          <a:bodyPr>
            <a:normAutofit fontScale="90000"/>
          </a:bodyPr>
          <a:lstStyle/>
          <a:p>
            <a:r>
              <a:rPr lang="en-US" dirty="0"/>
              <a:t>Random variables</a:t>
            </a:r>
          </a:p>
        </p:txBody>
      </p:sp>
      <p:sp>
        <p:nvSpPr>
          <p:cNvPr id="3" name="Content Placeholder 2"/>
          <p:cNvSpPr>
            <a:spLocks noGrp="1"/>
          </p:cNvSpPr>
          <p:nvPr>
            <p:ph idx="1"/>
          </p:nvPr>
        </p:nvSpPr>
        <p:spPr>
          <a:xfrm>
            <a:off x="457200" y="1112837"/>
            <a:ext cx="8229600" cy="5211763"/>
          </a:xfrm>
        </p:spPr>
        <p:txBody>
          <a:bodyPr>
            <a:normAutofit lnSpcReduction="10000"/>
          </a:bodyPr>
          <a:lstStyle/>
          <a:p>
            <a:pPr>
              <a:buFont typeface="Arial" panose="020B0604020202020204" pitchFamily="34" charset="0"/>
              <a:buChar char="•"/>
            </a:pPr>
            <a:r>
              <a:rPr lang="en-US" sz="2400" dirty="0"/>
              <a:t>We use </a:t>
            </a:r>
            <a:r>
              <a:rPr lang="en-US" sz="2400" b="1" i="1" dirty="0">
                <a:solidFill>
                  <a:srgbClr val="C00000"/>
                </a:solidFill>
              </a:rPr>
              <a:t>random variables </a:t>
            </a:r>
            <a:r>
              <a:rPr lang="en-US" sz="2400" dirty="0"/>
              <a:t>to describe uncertain state</a:t>
            </a:r>
            <a:r>
              <a:rPr lang="en-US" sz="2400" b="1" i="1" dirty="0">
                <a:solidFill>
                  <a:srgbClr val="C00000"/>
                </a:solidFill>
              </a:rPr>
              <a:t>. Random variables </a:t>
            </a:r>
            <a:r>
              <a:rPr lang="en-US" sz="2400" dirty="0"/>
              <a:t>take on values in a </a:t>
            </a:r>
            <a:r>
              <a:rPr lang="en-US" sz="2400" i="1" dirty="0"/>
              <a:t>domain.</a:t>
            </a:r>
          </a:p>
          <a:p>
            <a:pPr>
              <a:buFont typeface="Arial" panose="020B0604020202020204" pitchFamily="34" charset="0"/>
              <a:buChar char="•"/>
            </a:pPr>
            <a:endParaRPr lang="en-US" sz="2000" b="1" dirty="0">
              <a:solidFill>
                <a:srgbClr val="C00000"/>
              </a:solidFill>
            </a:endParaRPr>
          </a:p>
          <a:p>
            <a:pPr lvl="1"/>
            <a:r>
              <a:rPr lang="en-US" sz="2000" b="1" dirty="0">
                <a:solidFill>
                  <a:srgbClr val="0066FF"/>
                </a:solidFill>
              </a:rPr>
              <a:t>R</a:t>
            </a:r>
            <a:r>
              <a:rPr lang="en-US" sz="2000" dirty="0">
                <a:solidFill>
                  <a:srgbClr val="0066FF"/>
                </a:solidFill>
              </a:rPr>
              <a:t>: </a:t>
            </a:r>
            <a:r>
              <a:rPr lang="en-US" sz="2000" i="1" dirty="0">
                <a:solidFill>
                  <a:srgbClr val="0066FF"/>
                </a:solidFill>
              </a:rPr>
              <a:t>Is it raining?</a:t>
            </a:r>
          </a:p>
          <a:p>
            <a:pPr lvl="1"/>
            <a:r>
              <a:rPr lang="en-US" b="1" dirty="0">
                <a:solidFill>
                  <a:srgbClr val="0066FF"/>
                </a:solidFill>
              </a:rPr>
              <a:t>R</a:t>
            </a:r>
            <a:r>
              <a:rPr lang="en-US" dirty="0">
                <a:solidFill>
                  <a:srgbClr val="0066FF"/>
                </a:solidFill>
              </a:rPr>
              <a:t> </a:t>
            </a:r>
            <a:r>
              <a:rPr lang="en-US" dirty="0"/>
              <a:t>in</a:t>
            </a:r>
            <a:r>
              <a:rPr lang="en-US" dirty="0">
                <a:solidFill>
                  <a:srgbClr val="0066FF"/>
                </a:solidFill>
              </a:rPr>
              <a:t> {True, False}</a:t>
            </a:r>
          </a:p>
          <a:p>
            <a:pPr marL="457200" lvl="1" indent="0">
              <a:buNone/>
            </a:pPr>
            <a:endParaRPr lang="en-US" sz="2000" i="1" dirty="0">
              <a:solidFill>
                <a:srgbClr val="0066FF"/>
              </a:solidFill>
            </a:endParaRPr>
          </a:p>
          <a:p>
            <a:pPr lvl="1"/>
            <a:r>
              <a:rPr lang="en-US" sz="2000" b="1" dirty="0">
                <a:solidFill>
                  <a:srgbClr val="0066FF"/>
                </a:solidFill>
              </a:rPr>
              <a:t>W</a:t>
            </a:r>
            <a:r>
              <a:rPr lang="en-US" sz="2000" dirty="0">
                <a:solidFill>
                  <a:srgbClr val="0066FF"/>
                </a:solidFill>
              </a:rPr>
              <a:t>:</a:t>
            </a:r>
            <a:r>
              <a:rPr lang="en-US" sz="2000" i="1" dirty="0">
                <a:solidFill>
                  <a:srgbClr val="0066FF"/>
                </a:solidFill>
              </a:rPr>
              <a:t> What’s the weather?</a:t>
            </a:r>
          </a:p>
          <a:p>
            <a:pPr lvl="1"/>
            <a:r>
              <a:rPr lang="en-US" b="1" dirty="0">
                <a:solidFill>
                  <a:srgbClr val="0066FF"/>
                </a:solidFill>
              </a:rPr>
              <a:t>W</a:t>
            </a:r>
            <a:r>
              <a:rPr lang="en-US" dirty="0">
                <a:solidFill>
                  <a:srgbClr val="0066FF"/>
                </a:solidFill>
              </a:rPr>
              <a:t> </a:t>
            </a:r>
            <a:r>
              <a:rPr lang="en-US" dirty="0"/>
              <a:t>in</a:t>
            </a:r>
            <a:r>
              <a:rPr lang="en-US" dirty="0">
                <a:solidFill>
                  <a:srgbClr val="0066FF"/>
                </a:solidFill>
              </a:rPr>
              <a:t> {Sunny, Cloudy, Rainy, Snow}</a:t>
            </a:r>
          </a:p>
          <a:p>
            <a:pPr marL="457200" lvl="1" indent="0">
              <a:buNone/>
            </a:pPr>
            <a:endParaRPr lang="en-US" sz="2000" i="1" dirty="0">
              <a:solidFill>
                <a:srgbClr val="0066FF"/>
              </a:solidFill>
            </a:endParaRPr>
          </a:p>
          <a:p>
            <a:pPr lvl="1"/>
            <a:r>
              <a:rPr lang="en-US" sz="2000" b="1" dirty="0">
                <a:solidFill>
                  <a:srgbClr val="0066FF"/>
                </a:solidFill>
              </a:rPr>
              <a:t>D</a:t>
            </a:r>
            <a:r>
              <a:rPr lang="en-US" sz="2000" dirty="0">
                <a:solidFill>
                  <a:srgbClr val="0066FF"/>
                </a:solidFill>
              </a:rPr>
              <a:t>: </a:t>
            </a:r>
            <a:r>
              <a:rPr lang="en-US" sz="2000" i="1" dirty="0">
                <a:solidFill>
                  <a:srgbClr val="0066FF"/>
                </a:solidFill>
              </a:rPr>
              <a:t>What is the outcome of rolling two dice?</a:t>
            </a:r>
          </a:p>
          <a:p>
            <a:pPr lvl="1"/>
            <a:r>
              <a:rPr lang="en-US" b="1" dirty="0">
                <a:solidFill>
                  <a:srgbClr val="0066FF"/>
                </a:solidFill>
                <a:sym typeface="Symbol"/>
              </a:rPr>
              <a:t>D</a:t>
            </a:r>
            <a:r>
              <a:rPr lang="en-US" dirty="0">
                <a:solidFill>
                  <a:srgbClr val="0066FF"/>
                </a:solidFill>
                <a:sym typeface="Symbol"/>
              </a:rPr>
              <a:t> </a:t>
            </a:r>
            <a:r>
              <a:rPr lang="en-US" dirty="0">
                <a:sym typeface="Symbol"/>
              </a:rPr>
              <a:t>in</a:t>
            </a:r>
            <a:r>
              <a:rPr lang="en-US" dirty="0">
                <a:solidFill>
                  <a:srgbClr val="0066FF"/>
                </a:solidFill>
                <a:sym typeface="Symbol"/>
              </a:rPr>
              <a:t> {(1,1), (1,2), … (6,6)}</a:t>
            </a:r>
          </a:p>
          <a:p>
            <a:pPr lvl="1"/>
            <a:endParaRPr lang="en-US" sz="2000" i="1" dirty="0">
              <a:solidFill>
                <a:srgbClr val="0066FF"/>
              </a:solidFill>
            </a:endParaRPr>
          </a:p>
          <a:p>
            <a:pPr lvl="1"/>
            <a:r>
              <a:rPr lang="en-US" sz="2000" b="1" dirty="0">
                <a:solidFill>
                  <a:srgbClr val="0066FF"/>
                </a:solidFill>
              </a:rPr>
              <a:t>S</a:t>
            </a:r>
            <a:r>
              <a:rPr lang="en-US" sz="2000" dirty="0">
                <a:solidFill>
                  <a:srgbClr val="0066FF"/>
                </a:solidFill>
              </a:rPr>
              <a:t>: </a:t>
            </a:r>
            <a:r>
              <a:rPr lang="en-US" sz="2000" i="1" dirty="0">
                <a:solidFill>
                  <a:srgbClr val="0066FF"/>
                </a:solidFill>
              </a:rPr>
              <a:t>What is the speed of my car (in MPH)?</a:t>
            </a:r>
          </a:p>
          <a:p>
            <a:pPr lvl="1"/>
            <a:r>
              <a:rPr lang="en-US" sz="2000" b="1" dirty="0">
                <a:solidFill>
                  <a:srgbClr val="0066FF"/>
                </a:solidFill>
              </a:rPr>
              <a:t>S</a:t>
            </a:r>
            <a:r>
              <a:rPr lang="en-US" sz="2000" dirty="0">
                <a:solidFill>
                  <a:srgbClr val="0066FF"/>
                </a:solidFill>
              </a:rPr>
              <a:t> </a:t>
            </a:r>
            <a:r>
              <a:rPr lang="en-US" sz="2000" dirty="0"/>
              <a:t>in </a:t>
            </a:r>
            <a:r>
              <a:rPr lang="en-US" sz="2000" dirty="0">
                <a:solidFill>
                  <a:srgbClr val="0066FF"/>
                </a:solidFill>
              </a:rPr>
              <a:t>[0, </a:t>
            </a:r>
            <a:r>
              <a:rPr lang="en-US" sz="2000" dirty="0">
                <a:solidFill>
                  <a:srgbClr val="0066FF"/>
                </a:solidFill>
                <a:sym typeface="Symbol"/>
              </a:rPr>
              <a:t>200]</a:t>
            </a:r>
          </a:p>
          <a:p>
            <a:pPr>
              <a:buNone/>
            </a:pPr>
            <a:endParaRPr lang="en-US" sz="2400" dirty="0"/>
          </a:p>
        </p:txBody>
      </p:sp>
    </p:spTree>
    <p:extLst>
      <p:ext uri="{BB962C8B-B14F-4D97-AF65-F5344CB8AC3E}">
        <p14:creationId xmlns:p14="http://schemas.microsoft.com/office/powerpoint/2010/main" val="403705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Events</a:t>
            </a:r>
          </a:p>
        </p:txBody>
      </p:sp>
      <p:sp>
        <p:nvSpPr>
          <p:cNvPr id="10243" name="Rectangle 3"/>
          <p:cNvSpPr>
            <a:spLocks noGrp="1" noChangeArrowheads="1"/>
          </p:cNvSpPr>
          <p:nvPr>
            <p:ph idx="1"/>
          </p:nvPr>
        </p:nvSpPr>
        <p:spPr/>
        <p:txBody>
          <a:bodyPr/>
          <a:lstStyle/>
          <a:p>
            <a:r>
              <a:rPr lang="en-US" sz="2400" b="1" i="1" dirty="0">
                <a:solidFill>
                  <a:srgbClr val="C00000"/>
                </a:solidFill>
              </a:rPr>
              <a:t>Event:</a:t>
            </a:r>
            <a:r>
              <a:rPr lang="en-US" sz="2400" dirty="0"/>
              <a:t> a complete assignment of </a:t>
            </a:r>
            <a:r>
              <a:rPr lang="en-US" sz="2400" i="1" dirty="0"/>
              <a:t>values</a:t>
            </a:r>
            <a:r>
              <a:rPr lang="en-US" sz="2400" dirty="0"/>
              <a:t> to all random variables</a:t>
            </a:r>
          </a:p>
          <a:p>
            <a:pPr marL="457200" lvl="1" indent="0">
              <a:buNone/>
            </a:pPr>
            <a:endParaRPr lang="en-US" sz="2000" dirty="0"/>
          </a:p>
          <a:p>
            <a:r>
              <a:rPr lang="en-US" sz="2400" dirty="0"/>
              <a:t>E.g., if two Boolean variables </a:t>
            </a:r>
            <a:r>
              <a:rPr lang="en-US" sz="2400" i="1" dirty="0"/>
              <a:t>Cavity</a:t>
            </a:r>
            <a:r>
              <a:rPr lang="en-US" sz="2400" dirty="0"/>
              <a:t> and </a:t>
            </a:r>
            <a:r>
              <a:rPr lang="en-US" sz="2400" i="1" dirty="0"/>
              <a:t>Toothache</a:t>
            </a:r>
            <a:r>
              <a:rPr lang="en-US" sz="2400" dirty="0"/>
              <a:t>, </a:t>
            </a:r>
          </a:p>
          <a:p>
            <a:endParaRPr lang="en-US" sz="2400" dirty="0"/>
          </a:p>
          <a:p>
            <a:r>
              <a:rPr lang="en-US" sz="2400" dirty="0"/>
              <a:t>Then there are four distinct events:</a:t>
            </a:r>
            <a:br>
              <a:rPr lang="en-US" sz="2400" dirty="0"/>
            </a:br>
            <a:r>
              <a:rPr lang="en-US" sz="2400" dirty="0"/>
              <a:t>		</a:t>
            </a:r>
          </a:p>
          <a:p>
            <a:r>
              <a:rPr lang="en-US" sz="2400" i="1" dirty="0">
                <a:solidFill>
                  <a:srgbClr val="0066FF"/>
                </a:solidFill>
              </a:rPr>
              <a:t>                      </a:t>
            </a:r>
            <a:r>
              <a:rPr lang="en-US" sz="2000" i="1" dirty="0">
                <a:solidFill>
                  <a:srgbClr val="0066FF"/>
                </a:solidFill>
              </a:rPr>
              <a:t>Cavity = false </a:t>
            </a:r>
            <a:r>
              <a:rPr lang="en-US" sz="2000" dirty="0">
                <a:solidFill>
                  <a:srgbClr val="0066FF"/>
                </a:solidFill>
                <a:sym typeface="Symbol" pitchFamily="18" charset="2"/>
              </a:rPr>
              <a:t></a:t>
            </a:r>
            <a:r>
              <a:rPr lang="en-US" sz="2000" i="1" dirty="0">
                <a:solidFill>
                  <a:srgbClr val="0066FF"/>
                </a:solidFill>
              </a:rPr>
              <a:t>Toothache = false</a:t>
            </a:r>
            <a:br>
              <a:rPr lang="en-US" sz="2000" i="1" dirty="0">
                <a:solidFill>
                  <a:srgbClr val="0066FF"/>
                </a:solidFill>
              </a:rPr>
            </a:br>
            <a:r>
              <a:rPr lang="en-US" sz="2000" i="1" dirty="0">
                <a:solidFill>
                  <a:srgbClr val="0066FF"/>
                </a:solidFill>
              </a:rPr>
              <a:t>		Cavity = false </a:t>
            </a:r>
            <a:r>
              <a:rPr lang="en-US" sz="2000" dirty="0">
                <a:solidFill>
                  <a:srgbClr val="0066FF"/>
                </a:solidFill>
                <a:sym typeface="Symbol" pitchFamily="18" charset="2"/>
              </a:rPr>
              <a:t></a:t>
            </a:r>
            <a:r>
              <a:rPr lang="en-US" sz="2000" i="1" dirty="0">
                <a:solidFill>
                  <a:srgbClr val="0066FF"/>
                </a:solidFill>
              </a:rPr>
              <a:t> Toothache = true</a:t>
            </a:r>
            <a:br>
              <a:rPr lang="en-US" sz="2000" i="1" dirty="0">
                <a:solidFill>
                  <a:srgbClr val="0066FF"/>
                </a:solidFill>
              </a:rPr>
            </a:br>
            <a:r>
              <a:rPr lang="en-US" sz="2000" i="1" dirty="0">
                <a:solidFill>
                  <a:srgbClr val="0066FF"/>
                </a:solidFill>
              </a:rPr>
              <a:t>		Cavity = true </a:t>
            </a:r>
            <a:r>
              <a:rPr lang="en-US" sz="2000" dirty="0">
                <a:solidFill>
                  <a:srgbClr val="0066FF"/>
                </a:solidFill>
                <a:sym typeface="Symbol" pitchFamily="18" charset="2"/>
              </a:rPr>
              <a:t></a:t>
            </a:r>
            <a:r>
              <a:rPr lang="en-US" sz="2000" i="1" dirty="0">
                <a:solidFill>
                  <a:srgbClr val="0066FF"/>
                </a:solidFill>
              </a:rPr>
              <a:t> Toothache = false</a:t>
            </a:r>
            <a:br>
              <a:rPr lang="en-US" sz="2000" i="1" dirty="0">
                <a:solidFill>
                  <a:srgbClr val="0066FF"/>
                </a:solidFill>
              </a:rPr>
            </a:br>
            <a:r>
              <a:rPr lang="en-US" sz="2000" i="1" dirty="0">
                <a:solidFill>
                  <a:srgbClr val="0066FF"/>
                </a:solidFill>
              </a:rPr>
              <a:t>		Cavity = true </a:t>
            </a:r>
            <a:r>
              <a:rPr lang="en-US" sz="2000" dirty="0">
                <a:solidFill>
                  <a:srgbClr val="0066FF"/>
                </a:solidFill>
                <a:sym typeface="Symbol" pitchFamily="18" charset="2"/>
              </a:rPr>
              <a:t></a:t>
            </a:r>
            <a:r>
              <a:rPr lang="en-US" sz="2000" i="1" dirty="0">
                <a:solidFill>
                  <a:srgbClr val="0066FF"/>
                </a:solidFill>
              </a:rPr>
              <a:t> Toothache = true</a:t>
            </a:r>
            <a:br>
              <a:rPr lang="en-US" sz="2400" i="1" dirty="0">
                <a:solidFill>
                  <a:srgbClr val="0066FF"/>
                </a:solidFill>
              </a:rPr>
            </a:br>
            <a:endParaRPr lang="en-US" sz="2400" i="1" dirty="0">
              <a:solidFill>
                <a:srgbClr val="0066FF"/>
              </a:solidFill>
            </a:endParaRPr>
          </a:p>
        </p:txBody>
      </p:sp>
    </p:spTree>
    <p:extLst>
      <p:ext uri="{BB962C8B-B14F-4D97-AF65-F5344CB8AC3E}">
        <p14:creationId xmlns:p14="http://schemas.microsoft.com/office/powerpoint/2010/main" val="25997363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probability</a:t>
            </a:r>
          </a:p>
        </p:txBody>
      </p:sp>
      <p:sp>
        <p:nvSpPr>
          <p:cNvPr id="3" name="Content Placeholder 2"/>
          <p:cNvSpPr>
            <a:spLocks noGrp="1"/>
          </p:cNvSpPr>
          <p:nvPr>
            <p:ph idx="1"/>
          </p:nvPr>
        </p:nvSpPr>
        <p:spPr>
          <a:xfrm>
            <a:off x="533400" y="1524000"/>
            <a:ext cx="8382000" cy="4648200"/>
          </a:xfrm>
        </p:spPr>
        <p:txBody>
          <a:bodyPr/>
          <a:lstStyle/>
          <a:p>
            <a:r>
              <a:rPr lang="en-US" sz="2800" dirty="0"/>
              <a:t>A </a:t>
            </a:r>
            <a:r>
              <a:rPr lang="en-US" sz="2800" b="1" i="1" dirty="0">
                <a:solidFill>
                  <a:srgbClr val="C00000"/>
                </a:solidFill>
              </a:rPr>
              <a:t>joint probability </a:t>
            </a:r>
            <a:r>
              <a:rPr lang="en-US" dirty="0">
                <a:solidFill>
                  <a:srgbClr val="0066FF"/>
                </a:solidFill>
              </a:rPr>
              <a:t>P(X</a:t>
            </a:r>
            <a:r>
              <a:rPr lang="en-US" baseline="-25000" dirty="0">
                <a:solidFill>
                  <a:srgbClr val="0066FF"/>
                </a:solidFill>
              </a:rPr>
              <a:t>1 </a:t>
            </a:r>
            <a:r>
              <a:rPr lang="en-US" dirty="0">
                <a:solidFill>
                  <a:srgbClr val="0066FF"/>
                </a:solidFill>
              </a:rPr>
              <a:t>= x</a:t>
            </a:r>
            <a:r>
              <a:rPr lang="en-US" baseline="-25000" dirty="0">
                <a:solidFill>
                  <a:srgbClr val="0066FF"/>
                </a:solidFill>
              </a:rPr>
              <a:t>1</a:t>
            </a:r>
            <a:r>
              <a:rPr lang="en-US" dirty="0">
                <a:solidFill>
                  <a:srgbClr val="0066FF"/>
                </a:solidFill>
              </a:rPr>
              <a:t>, X</a:t>
            </a:r>
            <a:r>
              <a:rPr lang="en-US" baseline="-25000" dirty="0">
                <a:solidFill>
                  <a:srgbClr val="0066FF"/>
                </a:solidFill>
              </a:rPr>
              <a:t>2 </a:t>
            </a:r>
            <a:r>
              <a:rPr lang="en-US" dirty="0">
                <a:solidFill>
                  <a:srgbClr val="0066FF"/>
                </a:solidFill>
              </a:rPr>
              <a:t>= x</a:t>
            </a:r>
            <a:r>
              <a:rPr lang="en-US" baseline="-25000" dirty="0">
                <a:solidFill>
                  <a:srgbClr val="0066FF"/>
                </a:solidFill>
              </a:rPr>
              <a:t>2</a:t>
            </a:r>
            <a:r>
              <a:rPr lang="en-US" dirty="0">
                <a:solidFill>
                  <a:srgbClr val="0066FF"/>
                </a:solidFill>
              </a:rPr>
              <a:t>, …, </a:t>
            </a:r>
            <a:r>
              <a:rPr lang="en-US" dirty="0" err="1">
                <a:solidFill>
                  <a:srgbClr val="0066FF"/>
                </a:solidFill>
              </a:rPr>
              <a:t>X</a:t>
            </a:r>
            <a:r>
              <a:rPr lang="en-US" baseline="-25000" dirty="0" err="1">
                <a:solidFill>
                  <a:srgbClr val="0066FF"/>
                </a:solidFill>
              </a:rPr>
              <a:t>n</a:t>
            </a:r>
            <a:r>
              <a:rPr lang="en-US" baseline="-25000" dirty="0">
                <a:solidFill>
                  <a:srgbClr val="0066FF"/>
                </a:solidFill>
              </a:rPr>
              <a:t> </a:t>
            </a:r>
            <a:r>
              <a:rPr lang="en-US" dirty="0">
                <a:solidFill>
                  <a:srgbClr val="0066FF"/>
                </a:solidFill>
              </a:rPr>
              <a:t>= </a:t>
            </a:r>
            <a:r>
              <a:rPr lang="en-US" dirty="0" err="1">
                <a:solidFill>
                  <a:srgbClr val="0066FF"/>
                </a:solidFill>
              </a:rPr>
              <a:t>x</a:t>
            </a:r>
            <a:r>
              <a:rPr lang="en-US" baseline="-25000" dirty="0" err="1">
                <a:solidFill>
                  <a:srgbClr val="0066FF"/>
                </a:solidFill>
              </a:rPr>
              <a:t>n</a:t>
            </a:r>
            <a:r>
              <a:rPr lang="en-US" dirty="0">
                <a:solidFill>
                  <a:srgbClr val="0066FF"/>
                </a:solidFill>
              </a:rPr>
              <a:t>) </a:t>
            </a:r>
            <a:r>
              <a:rPr lang="en-US" dirty="0"/>
              <a:t>refers to the </a:t>
            </a:r>
            <a:r>
              <a:rPr lang="en-US" sz="2800" dirty="0"/>
              <a:t>probability of an event.</a:t>
            </a:r>
          </a:p>
          <a:p>
            <a:br>
              <a:rPr lang="en-US" sz="2800" dirty="0"/>
            </a:br>
            <a:br>
              <a:rPr lang="en-US" sz="2800" dirty="0"/>
            </a:br>
            <a:br>
              <a:rPr lang="en-US" sz="2800" dirty="0"/>
            </a:br>
            <a:br>
              <a:rPr lang="en-US" sz="2800" dirty="0"/>
            </a:br>
            <a:br>
              <a:rPr lang="en-US" sz="2800" dirty="0"/>
            </a:br>
            <a:endParaRPr lang="en-US" sz="2800" dirty="0"/>
          </a:p>
          <a:p>
            <a:r>
              <a:rPr lang="en-US" sz="2400" dirty="0"/>
              <a:t>     The joint probabilities of all the events </a:t>
            </a:r>
            <a:r>
              <a:rPr lang="en-US" sz="2400" b="1" u="sng" dirty="0"/>
              <a:t>must sum to 1</a:t>
            </a:r>
          </a:p>
        </p:txBody>
      </p:sp>
      <p:graphicFrame>
        <p:nvGraphicFramePr>
          <p:cNvPr id="5" name="Table 4"/>
          <p:cNvGraphicFramePr>
            <a:graphicFrameLocks noGrp="1"/>
          </p:cNvGraphicFramePr>
          <p:nvPr/>
        </p:nvGraphicFramePr>
        <p:xfrm>
          <a:off x="1524000" y="2610529"/>
          <a:ext cx="6096000" cy="1854200"/>
        </p:xfrm>
        <a:graphic>
          <a:graphicData uri="http://schemas.openxmlformats.org/drawingml/2006/table">
            <a:tbl>
              <a:tblPr firstRow="1" bandRow="1">
                <a:tableStyleId>{F5AB1C69-6EDB-4FF4-983F-18BD219EF322}</a:tableStyleId>
              </a:tblPr>
              <a:tblGrid>
                <a:gridCol w="44196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a:txBody>
                    <a:bodyPr/>
                    <a:lstStyle/>
                    <a:p>
                      <a:r>
                        <a:rPr lang="en-US" dirty="0">
                          <a:solidFill>
                            <a:schemeClr val="tx1"/>
                          </a:solidFill>
                        </a:rPr>
                        <a:t>Atomic events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Cavity = false </a:t>
                      </a:r>
                      <a:r>
                        <a:rPr lang="en-US" sz="1800" dirty="0">
                          <a:solidFill>
                            <a:srgbClr val="0066FF"/>
                          </a:solidFill>
                          <a:sym typeface="Symbol" pitchFamily="18" charset="2"/>
                        </a:rPr>
                        <a:t></a:t>
                      </a:r>
                      <a:r>
                        <a:rPr lang="en-US" sz="1800" i="1" dirty="0">
                          <a:solidFill>
                            <a:srgbClr val="0066FF"/>
                          </a:solidFill>
                        </a:rPr>
                        <a:t>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Cavity = false </a:t>
                      </a:r>
                      <a:r>
                        <a:rPr lang="en-US" sz="1800" dirty="0">
                          <a:solidFill>
                            <a:srgbClr val="0066FF"/>
                          </a:solidFill>
                          <a:sym typeface="Symbol" pitchFamily="18" charset="2"/>
                        </a:rPr>
                        <a:t></a:t>
                      </a:r>
                      <a:r>
                        <a:rPr lang="en-US" sz="1800" i="1" dirty="0">
                          <a:solidFill>
                            <a:srgbClr val="0066FF"/>
                          </a:solidFill>
                        </a:rPr>
                        <a:t> Toothache = true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1800" i="1" dirty="0">
                          <a:solidFill>
                            <a:srgbClr val="0066FF"/>
                          </a:solidFill>
                        </a:rPr>
                        <a:t>Cavity = true </a:t>
                      </a:r>
                      <a:r>
                        <a:rPr lang="en-US" sz="1800" dirty="0">
                          <a:solidFill>
                            <a:srgbClr val="0066FF"/>
                          </a:solidFill>
                          <a:sym typeface="Symbol" pitchFamily="18" charset="2"/>
                        </a:rPr>
                        <a:t></a:t>
                      </a:r>
                      <a:r>
                        <a:rPr lang="en-US" sz="1800" i="1" dirty="0">
                          <a:solidFill>
                            <a:srgbClr val="0066FF"/>
                          </a:solidFill>
                        </a:rPr>
                        <a:t> 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sz="1800" i="1" dirty="0">
                          <a:solidFill>
                            <a:srgbClr val="0066FF"/>
                          </a:solidFill>
                        </a:rPr>
                        <a:t>Cavity = true </a:t>
                      </a:r>
                      <a:r>
                        <a:rPr lang="en-US" sz="1800" dirty="0">
                          <a:solidFill>
                            <a:srgbClr val="0066FF"/>
                          </a:solidFill>
                          <a:sym typeface="Symbol" pitchFamily="18" charset="2"/>
                        </a:rPr>
                        <a:t></a:t>
                      </a:r>
                      <a:r>
                        <a:rPr lang="en-US" sz="1800" i="1" dirty="0">
                          <a:solidFill>
                            <a:srgbClr val="0066FF"/>
                          </a:solidFill>
                        </a:rPr>
                        <a:t> Toothache = true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566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(prior) probability</a:t>
            </a:r>
          </a:p>
        </p:txBody>
      </p:sp>
      <p:sp>
        <p:nvSpPr>
          <p:cNvPr id="3" name="Content Placeholder 2"/>
          <p:cNvSpPr>
            <a:spLocks noGrp="1"/>
          </p:cNvSpPr>
          <p:nvPr>
            <p:ph idx="1"/>
          </p:nvPr>
        </p:nvSpPr>
        <p:spPr>
          <a:xfrm>
            <a:off x="152400" y="1828800"/>
            <a:ext cx="8915400" cy="3916363"/>
          </a:xfrm>
        </p:spPr>
        <p:txBody>
          <a:bodyPr/>
          <a:lstStyle/>
          <a:p>
            <a:r>
              <a:rPr lang="en-US" sz="2400" dirty="0"/>
              <a:t>If you sum the joints of all events where </a:t>
            </a:r>
            <a:r>
              <a:rPr lang="en-US" sz="2400" dirty="0">
                <a:solidFill>
                  <a:srgbClr val="0066FF"/>
                </a:solidFill>
              </a:rPr>
              <a:t>X = x</a:t>
            </a:r>
            <a:r>
              <a:rPr lang="en-US" sz="2400" dirty="0"/>
              <a:t>, you get the </a:t>
            </a:r>
            <a:r>
              <a:rPr lang="en-US" sz="2400" b="1" i="1" dirty="0">
                <a:solidFill>
                  <a:srgbClr val="C00000"/>
                </a:solidFill>
              </a:rPr>
              <a:t>marginal (prior) probability </a:t>
            </a:r>
            <a:r>
              <a:rPr lang="en-US" sz="2400" dirty="0">
                <a:solidFill>
                  <a:srgbClr val="0066FF"/>
                </a:solidFill>
              </a:rPr>
              <a:t>P(X = x)</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 </a:t>
            </a:r>
          </a:p>
          <a:p>
            <a:endParaRPr lang="en-US" sz="2400" dirty="0"/>
          </a:p>
          <a:p>
            <a:endParaRPr lang="en-US" sz="2800" baseline="-25000" dirty="0"/>
          </a:p>
          <a:p>
            <a:pPr marL="0" indent="0">
              <a:buNone/>
            </a:pPr>
            <a:endParaRPr lang="en-US" sz="2800" dirty="0"/>
          </a:p>
        </p:txBody>
      </p:sp>
      <p:graphicFrame>
        <p:nvGraphicFramePr>
          <p:cNvPr id="4" name="Object 3"/>
          <p:cNvGraphicFramePr>
            <a:graphicFrameLocks noChangeAspect="1"/>
          </p:cNvGraphicFramePr>
          <p:nvPr/>
        </p:nvGraphicFramePr>
        <p:xfrm>
          <a:off x="838200" y="2971800"/>
          <a:ext cx="7329487" cy="1431925"/>
        </p:xfrm>
        <a:graphic>
          <a:graphicData uri="http://schemas.openxmlformats.org/presentationml/2006/ole">
            <mc:AlternateContent xmlns:mc="http://schemas.openxmlformats.org/markup-compatibility/2006">
              <mc:Choice xmlns:v="urn:schemas-microsoft-com:vml" Requires="v">
                <p:oleObj name="Equation" r:id="rId3" imgW="3377880" imgH="660240" progId="Equation.3">
                  <p:embed/>
                </p:oleObj>
              </mc:Choice>
              <mc:Fallback>
                <p:oleObj name="Equation" r:id="rId3" imgW="3377880" imgH="660240"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971800"/>
                        <a:ext cx="7329487" cy="14319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8260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Derive marginal from joint</a:t>
            </a:r>
          </a:p>
        </p:txBody>
      </p:sp>
      <p:sp>
        <p:nvSpPr>
          <p:cNvPr id="3" name="Content Placeholder 2"/>
          <p:cNvSpPr>
            <a:spLocks noGrp="1"/>
          </p:cNvSpPr>
          <p:nvPr>
            <p:ph idx="1"/>
          </p:nvPr>
        </p:nvSpPr>
        <p:spPr>
          <a:xfrm>
            <a:off x="381000" y="1295400"/>
            <a:ext cx="8382000" cy="4525963"/>
          </a:xfrm>
        </p:spPr>
        <p:txBody>
          <a:bodyPr/>
          <a:lstStyle/>
          <a:p>
            <a:br>
              <a:rPr lang="en-US" sz="2800" dirty="0"/>
            </a:br>
            <a:br>
              <a:rPr lang="en-US" sz="2800" dirty="0"/>
            </a:br>
            <a:endParaRPr lang="en-US" sz="2800" dirty="0"/>
          </a:p>
          <a:p>
            <a:endParaRPr lang="en-US" sz="2800" baseline="-25000" dirty="0"/>
          </a:p>
          <a:p>
            <a:endParaRPr lang="en-US" sz="2800" baseline="-25000" dirty="0"/>
          </a:p>
          <a:p>
            <a:pPr>
              <a:buNone/>
            </a:pPr>
            <a:endParaRPr lang="en-US" sz="2800" baseline="-25000" dirty="0"/>
          </a:p>
        </p:txBody>
      </p:sp>
      <p:graphicFrame>
        <p:nvGraphicFramePr>
          <p:cNvPr id="5" name="Table 4"/>
          <p:cNvGraphicFramePr>
            <a:graphicFrameLocks noGrp="1"/>
          </p:cNvGraphicFramePr>
          <p:nvPr/>
        </p:nvGraphicFramePr>
        <p:xfrm>
          <a:off x="1600200" y="1600200"/>
          <a:ext cx="6096000" cy="1854200"/>
        </p:xfrm>
        <a:graphic>
          <a:graphicData uri="http://schemas.openxmlformats.org/drawingml/2006/table">
            <a:tbl>
              <a:tblPr firstRow="1" bandRow="1">
                <a:tableStyleId>{F5AB1C69-6EDB-4FF4-983F-18BD219EF322}</a:tableStyleId>
              </a:tblPr>
              <a:tblGrid>
                <a:gridCol w="44196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a:txBody>
                    <a:bodyPr/>
                    <a:lstStyle/>
                    <a:p>
                      <a:r>
                        <a:rPr lang="en-US" dirty="0">
                          <a:solidFill>
                            <a:schemeClr val="tx1"/>
                          </a:solidFill>
                        </a:rPr>
                        <a:t>P(Cavity,</a:t>
                      </a:r>
                      <a:r>
                        <a:rPr lang="en-US" baseline="0" dirty="0">
                          <a:solidFill>
                            <a:schemeClr val="tx1"/>
                          </a:solidFill>
                        </a:rPr>
                        <a:t> Toothache)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Cavity = false </a:t>
                      </a:r>
                      <a:r>
                        <a:rPr lang="en-US" sz="1800" dirty="0">
                          <a:solidFill>
                            <a:srgbClr val="0066FF"/>
                          </a:solidFill>
                          <a:sym typeface="Symbol" pitchFamily="18" charset="2"/>
                        </a:rPr>
                        <a:t></a:t>
                      </a:r>
                      <a:r>
                        <a:rPr lang="en-US" sz="1800" i="1" dirty="0">
                          <a:solidFill>
                            <a:srgbClr val="0066FF"/>
                          </a:solidFill>
                        </a:rPr>
                        <a:t>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Cavity = false </a:t>
                      </a:r>
                      <a:r>
                        <a:rPr lang="en-US" sz="1800" dirty="0">
                          <a:solidFill>
                            <a:srgbClr val="0066FF"/>
                          </a:solidFill>
                          <a:sym typeface="Symbol" pitchFamily="18" charset="2"/>
                        </a:rPr>
                        <a:t></a:t>
                      </a:r>
                      <a:r>
                        <a:rPr lang="en-US" sz="1800" i="1" dirty="0">
                          <a:solidFill>
                            <a:srgbClr val="0066FF"/>
                          </a:solidFill>
                        </a:rPr>
                        <a:t> Toothache = true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1800" i="1" dirty="0">
                          <a:solidFill>
                            <a:srgbClr val="0066FF"/>
                          </a:solidFill>
                        </a:rPr>
                        <a:t>Cavity = true </a:t>
                      </a:r>
                      <a:r>
                        <a:rPr lang="en-US" sz="1800" dirty="0">
                          <a:solidFill>
                            <a:srgbClr val="0066FF"/>
                          </a:solidFill>
                          <a:sym typeface="Symbol" pitchFamily="18" charset="2"/>
                        </a:rPr>
                        <a:t></a:t>
                      </a:r>
                      <a:r>
                        <a:rPr lang="en-US" sz="1800" i="1" dirty="0">
                          <a:solidFill>
                            <a:srgbClr val="0066FF"/>
                          </a:solidFill>
                        </a:rPr>
                        <a:t> 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sz="1800" i="1" dirty="0">
                          <a:solidFill>
                            <a:srgbClr val="0066FF"/>
                          </a:solidFill>
                        </a:rPr>
                        <a:t>Cavity = true </a:t>
                      </a:r>
                      <a:r>
                        <a:rPr lang="en-US" sz="1800" dirty="0">
                          <a:solidFill>
                            <a:srgbClr val="0066FF"/>
                          </a:solidFill>
                          <a:sym typeface="Symbol" pitchFamily="18" charset="2"/>
                        </a:rPr>
                        <a:t></a:t>
                      </a:r>
                      <a:r>
                        <a:rPr lang="en-US" sz="1800" i="1" dirty="0">
                          <a:solidFill>
                            <a:srgbClr val="0066FF"/>
                          </a:solidFill>
                        </a:rPr>
                        <a:t> Toothache = true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1219200" y="4267200"/>
          <a:ext cx="3124200" cy="1112520"/>
        </p:xfrm>
        <a:graphic>
          <a:graphicData uri="http://schemas.openxmlformats.org/drawingml/2006/table">
            <a:tbl>
              <a:tblPr firstRow="1" bandRow="1">
                <a:tableStyleId>{F5AB1C69-6EDB-4FF4-983F-18BD219EF322}</a:tableStyleId>
              </a:tblPr>
              <a:tblGrid>
                <a:gridCol w="1981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70840">
                <a:tc>
                  <a:txBody>
                    <a:bodyPr/>
                    <a:lstStyle/>
                    <a:p>
                      <a:r>
                        <a:rPr lang="en-US" dirty="0">
                          <a:solidFill>
                            <a:schemeClr val="tx1"/>
                          </a:solidFill>
                        </a:rPr>
                        <a:t>P(Cavity</a:t>
                      </a:r>
                      <a:r>
                        <a:rPr lang="en-US" baseline="0"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Cavity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Cavity = true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4755589" y="4254795"/>
          <a:ext cx="3657600" cy="1112520"/>
        </p:xfrm>
        <a:graphic>
          <a:graphicData uri="http://schemas.openxmlformats.org/drawingml/2006/table">
            <a:tbl>
              <a:tblPr firstRow="1" bandRow="1">
                <a:tableStyleId>{F5AB1C69-6EDB-4FF4-983F-18BD219EF322}</a:tableStyleId>
              </a:tblPr>
              <a:tblGrid>
                <a:gridCol w="2319454">
                  <a:extLst>
                    <a:ext uri="{9D8B030D-6E8A-4147-A177-3AD203B41FA5}">
                      <a16:colId xmlns:a16="http://schemas.microsoft.com/office/drawing/2014/main" val="20000"/>
                    </a:ext>
                  </a:extLst>
                </a:gridCol>
                <a:gridCol w="1338146">
                  <a:extLst>
                    <a:ext uri="{9D8B030D-6E8A-4147-A177-3AD203B41FA5}">
                      <a16:colId xmlns:a16="http://schemas.microsoft.com/office/drawing/2014/main" val="20001"/>
                    </a:ext>
                  </a:extLst>
                </a:gridCol>
              </a:tblGrid>
              <a:tr h="370840">
                <a:tc>
                  <a:txBody>
                    <a:bodyPr/>
                    <a:lstStyle/>
                    <a:p>
                      <a:r>
                        <a:rPr lang="en-US" dirty="0">
                          <a:solidFill>
                            <a:schemeClr val="tx1"/>
                          </a:solidFill>
                        </a:rPr>
                        <a:t>P(Toothache</a:t>
                      </a:r>
                      <a:r>
                        <a:rPr lang="en-US" baseline="0"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err="1">
                          <a:solidFill>
                            <a:srgbClr val="0066FF"/>
                          </a:solidFill>
                        </a:rPr>
                        <a:t>Toochache</a:t>
                      </a:r>
                      <a:r>
                        <a:rPr lang="en-US" sz="1800" i="1" dirty="0">
                          <a:solidFill>
                            <a:srgbClr val="0066FF"/>
                          </a:solidFill>
                        </a:rPr>
                        <a:t> = true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91027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Derive marginal from joint</a:t>
            </a:r>
          </a:p>
        </p:txBody>
      </p:sp>
      <p:sp>
        <p:nvSpPr>
          <p:cNvPr id="3" name="Content Placeholder 2"/>
          <p:cNvSpPr>
            <a:spLocks noGrp="1"/>
          </p:cNvSpPr>
          <p:nvPr>
            <p:ph idx="1"/>
          </p:nvPr>
        </p:nvSpPr>
        <p:spPr>
          <a:xfrm>
            <a:off x="381000" y="1295400"/>
            <a:ext cx="8382000" cy="4525963"/>
          </a:xfrm>
        </p:spPr>
        <p:txBody>
          <a:bodyPr/>
          <a:lstStyle/>
          <a:p>
            <a:br>
              <a:rPr lang="en-US" sz="2800" dirty="0"/>
            </a:br>
            <a:br>
              <a:rPr lang="en-US" sz="2800" dirty="0"/>
            </a:br>
            <a:endParaRPr lang="en-US" sz="2800" dirty="0"/>
          </a:p>
          <a:p>
            <a:endParaRPr lang="en-US" sz="2800" baseline="-25000" dirty="0"/>
          </a:p>
          <a:p>
            <a:endParaRPr lang="en-US" sz="2800" baseline="-25000" dirty="0"/>
          </a:p>
          <a:p>
            <a:pPr>
              <a:buNone/>
            </a:pPr>
            <a:endParaRPr lang="en-US" sz="2800" baseline="-25000" dirty="0"/>
          </a:p>
        </p:txBody>
      </p:sp>
      <p:graphicFrame>
        <p:nvGraphicFramePr>
          <p:cNvPr id="5" name="Table 4"/>
          <p:cNvGraphicFramePr>
            <a:graphicFrameLocks noGrp="1"/>
          </p:cNvGraphicFramePr>
          <p:nvPr/>
        </p:nvGraphicFramePr>
        <p:xfrm>
          <a:off x="1600200" y="1600200"/>
          <a:ext cx="6096000" cy="1854200"/>
        </p:xfrm>
        <a:graphic>
          <a:graphicData uri="http://schemas.openxmlformats.org/drawingml/2006/table">
            <a:tbl>
              <a:tblPr firstRow="1" bandRow="1">
                <a:tableStyleId>{F5AB1C69-6EDB-4FF4-983F-18BD219EF322}</a:tableStyleId>
              </a:tblPr>
              <a:tblGrid>
                <a:gridCol w="44196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a:txBody>
                    <a:bodyPr/>
                    <a:lstStyle/>
                    <a:p>
                      <a:r>
                        <a:rPr lang="en-US" dirty="0">
                          <a:solidFill>
                            <a:schemeClr val="tx1"/>
                          </a:solidFill>
                        </a:rPr>
                        <a:t>P(Cavity,</a:t>
                      </a:r>
                      <a:r>
                        <a:rPr lang="en-US" baseline="0" dirty="0">
                          <a:solidFill>
                            <a:schemeClr val="tx1"/>
                          </a:solidFill>
                        </a:rPr>
                        <a:t> Toothache)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Cavity = false </a:t>
                      </a:r>
                      <a:r>
                        <a:rPr lang="en-US" sz="1800" dirty="0">
                          <a:solidFill>
                            <a:srgbClr val="0066FF"/>
                          </a:solidFill>
                          <a:sym typeface="Symbol" pitchFamily="18" charset="2"/>
                        </a:rPr>
                        <a:t></a:t>
                      </a:r>
                      <a:r>
                        <a:rPr lang="en-US" sz="1800" i="1" dirty="0">
                          <a:solidFill>
                            <a:srgbClr val="0066FF"/>
                          </a:solidFill>
                        </a:rPr>
                        <a:t>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Cavity = false </a:t>
                      </a:r>
                      <a:r>
                        <a:rPr lang="en-US" sz="1800" dirty="0">
                          <a:solidFill>
                            <a:srgbClr val="0066FF"/>
                          </a:solidFill>
                          <a:sym typeface="Symbol" pitchFamily="18" charset="2"/>
                        </a:rPr>
                        <a:t></a:t>
                      </a:r>
                      <a:r>
                        <a:rPr lang="en-US" sz="1800" i="1" dirty="0">
                          <a:solidFill>
                            <a:srgbClr val="0066FF"/>
                          </a:solidFill>
                        </a:rPr>
                        <a:t> Toothache = true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1800" i="1" dirty="0">
                          <a:solidFill>
                            <a:srgbClr val="0066FF"/>
                          </a:solidFill>
                        </a:rPr>
                        <a:t>Cavity = true </a:t>
                      </a:r>
                      <a:r>
                        <a:rPr lang="en-US" sz="1800" dirty="0">
                          <a:solidFill>
                            <a:srgbClr val="0066FF"/>
                          </a:solidFill>
                          <a:sym typeface="Symbol" pitchFamily="18" charset="2"/>
                        </a:rPr>
                        <a:t></a:t>
                      </a:r>
                      <a:r>
                        <a:rPr lang="en-US" sz="1800" i="1" dirty="0">
                          <a:solidFill>
                            <a:srgbClr val="0066FF"/>
                          </a:solidFill>
                        </a:rPr>
                        <a:t> 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sz="1800" i="1" dirty="0">
                          <a:solidFill>
                            <a:srgbClr val="0066FF"/>
                          </a:solidFill>
                        </a:rPr>
                        <a:t>Cavity = true </a:t>
                      </a:r>
                      <a:r>
                        <a:rPr lang="en-US" sz="1800" dirty="0">
                          <a:solidFill>
                            <a:srgbClr val="0066FF"/>
                          </a:solidFill>
                          <a:sym typeface="Symbol" pitchFamily="18" charset="2"/>
                        </a:rPr>
                        <a:t></a:t>
                      </a:r>
                      <a:r>
                        <a:rPr lang="en-US" sz="1800" i="1" dirty="0">
                          <a:solidFill>
                            <a:srgbClr val="0066FF"/>
                          </a:solidFill>
                        </a:rPr>
                        <a:t> Toothache = true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1219200" y="4267200"/>
          <a:ext cx="3124200" cy="1112520"/>
        </p:xfrm>
        <a:graphic>
          <a:graphicData uri="http://schemas.openxmlformats.org/drawingml/2006/table">
            <a:tbl>
              <a:tblPr firstRow="1" bandRow="1">
                <a:tableStyleId>{F5AB1C69-6EDB-4FF4-983F-18BD219EF322}</a:tableStyleId>
              </a:tblPr>
              <a:tblGrid>
                <a:gridCol w="1981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70840">
                <a:tc>
                  <a:txBody>
                    <a:bodyPr/>
                    <a:lstStyle/>
                    <a:p>
                      <a:r>
                        <a:rPr lang="en-US" dirty="0">
                          <a:solidFill>
                            <a:schemeClr val="tx1"/>
                          </a:solidFill>
                        </a:rPr>
                        <a:t>P(Cavity</a:t>
                      </a:r>
                      <a:r>
                        <a:rPr lang="en-US" baseline="0"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Cavity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rgbClr val="FF0000"/>
                          </a:solidFill>
                        </a:rPr>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Cavity = true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rgbClr val="FF0000"/>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4755589" y="4254795"/>
          <a:ext cx="3657600" cy="1112520"/>
        </p:xfrm>
        <a:graphic>
          <a:graphicData uri="http://schemas.openxmlformats.org/drawingml/2006/table">
            <a:tbl>
              <a:tblPr firstRow="1" bandRow="1">
                <a:tableStyleId>{F5AB1C69-6EDB-4FF4-983F-18BD219EF322}</a:tableStyleId>
              </a:tblPr>
              <a:tblGrid>
                <a:gridCol w="2319454">
                  <a:extLst>
                    <a:ext uri="{9D8B030D-6E8A-4147-A177-3AD203B41FA5}">
                      <a16:colId xmlns:a16="http://schemas.microsoft.com/office/drawing/2014/main" val="20000"/>
                    </a:ext>
                  </a:extLst>
                </a:gridCol>
                <a:gridCol w="1338146">
                  <a:extLst>
                    <a:ext uri="{9D8B030D-6E8A-4147-A177-3AD203B41FA5}">
                      <a16:colId xmlns:a16="http://schemas.microsoft.com/office/drawing/2014/main" val="20001"/>
                    </a:ext>
                  </a:extLst>
                </a:gridCol>
              </a:tblGrid>
              <a:tr h="370840">
                <a:tc>
                  <a:txBody>
                    <a:bodyPr/>
                    <a:lstStyle/>
                    <a:p>
                      <a:r>
                        <a:rPr lang="en-US" dirty="0">
                          <a:solidFill>
                            <a:schemeClr val="tx1"/>
                          </a:solidFill>
                        </a:rPr>
                        <a:t>P(Toothache</a:t>
                      </a:r>
                      <a:r>
                        <a:rPr lang="en-US" baseline="0"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rgbClr val="FF0000"/>
                          </a:solidFill>
                        </a:rPr>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err="1">
                          <a:solidFill>
                            <a:srgbClr val="0066FF"/>
                          </a:solidFill>
                        </a:rPr>
                        <a:t>Toochache</a:t>
                      </a:r>
                      <a:r>
                        <a:rPr lang="en-US" sz="1800" i="1" dirty="0">
                          <a:solidFill>
                            <a:srgbClr val="0066FF"/>
                          </a:solidFill>
                        </a:rPr>
                        <a:t> = true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rgbClr val="FF0000"/>
                          </a:solidFill>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112343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84845" y="106857"/>
            <a:ext cx="8229600" cy="609600"/>
          </a:xfrm>
        </p:spPr>
        <p:txBody>
          <a:bodyPr>
            <a:normAutofit/>
          </a:bodyPr>
          <a:lstStyle/>
          <a:p>
            <a:r>
              <a:rPr lang="en-US" dirty="0"/>
              <a:t>Conditional probability (likelihood)</a:t>
            </a:r>
          </a:p>
        </p:txBody>
      </p:sp>
      <p:sp>
        <p:nvSpPr>
          <p:cNvPr id="13315" name="Rectangle 3"/>
          <p:cNvSpPr>
            <a:spLocks noGrp="1" noChangeArrowheads="1"/>
          </p:cNvSpPr>
          <p:nvPr>
            <p:ph idx="1"/>
          </p:nvPr>
        </p:nvSpPr>
        <p:spPr>
          <a:xfrm>
            <a:off x="228600" y="1295400"/>
            <a:ext cx="8458200" cy="4525963"/>
          </a:xfrm>
        </p:spPr>
        <p:txBody>
          <a:bodyPr/>
          <a:lstStyle/>
          <a:p>
            <a:endParaRPr lang="en-US" sz="2400" dirty="0"/>
          </a:p>
          <a:p>
            <a:endParaRPr lang="en-US" sz="2400" dirty="0"/>
          </a:p>
          <a:p>
            <a:r>
              <a:rPr lang="en-US" sz="2400" dirty="0"/>
              <a:t>For any two events A and B,  </a:t>
            </a:r>
          </a:p>
        </p:txBody>
      </p:sp>
      <p:graphicFrame>
        <p:nvGraphicFramePr>
          <p:cNvPr id="6" name="Object 5"/>
          <p:cNvGraphicFramePr>
            <a:graphicFrameLocks noChangeAspect="1"/>
          </p:cNvGraphicFramePr>
          <p:nvPr/>
        </p:nvGraphicFramePr>
        <p:xfrm>
          <a:off x="4599645" y="1943100"/>
          <a:ext cx="4211638" cy="914400"/>
        </p:xfrm>
        <a:graphic>
          <a:graphicData uri="http://schemas.openxmlformats.org/presentationml/2006/ole">
            <mc:AlternateContent xmlns:mc="http://schemas.openxmlformats.org/markup-compatibility/2006">
              <mc:Choice xmlns:v="urn:schemas-microsoft-com:vml" Requires="v">
                <p:oleObj name="Equation" r:id="rId3" imgW="1930320" imgH="419040" progId="Equation.3">
                  <p:embed/>
                </p:oleObj>
              </mc:Choice>
              <mc:Fallback>
                <p:oleObj name="Equation" r:id="rId3" imgW="1930320" imgH="41904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9645" y="1943100"/>
                        <a:ext cx="4211638" cy="914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3" name="Group 2"/>
          <p:cNvGrpSpPr/>
          <p:nvPr/>
        </p:nvGrpSpPr>
        <p:grpSpPr>
          <a:xfrm>
            <a:off x="2418500" y="3733800"/>
            <a:ext cx="4257936" cy="2819400"/>
            <a:chOff x="2418500" y="3733800"/>
            <a:chExt cx="4257936" cy="2819400"/>
          </a:xfrm>
        </p:grpSpPr>
        <p:sp>
          <p:nvSpPr>
            <p:cNvPr id="8" name="Oval 7"/>
            <p:cNvSpPr/>
            <p:nvPr/>
          </p:nvSpPr>
          <p:spPr>
            <a:xfrm>
              <a:off x="2895600" y="4572000"/>
              <a:ext cx="1981200" cy="19812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962400" y="4572000"/>
              <a:ext cx="1981200" cy="1981200"/>
            </a:xfrm>
            <a:prstGeom prst="ellipse">
              <a:avLst/>
            </a:prstGeom>
            <a:solidFill>
              <a:srgbClr val="0066FF">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418500" y="4495800"/>
              <a:ext cx="817853" cy="461665"/>
            </a:xfrm>
            <a:prstGeom prst="rect">
              <a:avLst/>
            </a:prstGeom>
            <a:noFill/>
          </p:spPr>
          <p:txBody>
            <a:bodyPr wrap="none" rtlCol="0">
              <a:spAutoFit/>
            </a:bodyPr>
            <a:lstStyle/>
            <a:p>
              <a:r>
                <a:rPr lang="en-US" sz="2400" dirty="0">
                  <a:solidFill>
                    <a:srgbClr val="FF0000"/>
                  </a:solidFill>
                </a:rPr>
                <a:t>P(A)</a:t>
              </a:r>
            </a:p>
          </p:txBody>
        </p:sp>
        <p:sp>
          <p:nvSpPr>
            <p:cNvPr id="11" name="TextBox 10"/>
            <p:cNvSpPr txBox="1"/>
            <p:nvPr/>
          </p:nvSpPr>
          <p:spPr>
            <a:xfrm>
              <a:off x="5858583" y="4495800"/>
              <a:ext cx="817853" cy="461665"/>
            </a:xfrm>
            <a:prstGeom prst="rect">
              <a:avLst/>
            </a:prstGeom>
            <a:noFill/>
          </p:spPr>
          <p:txBody>
            <a:bodyPr wrap="none" rtlCol="0">
              <a:spAutoFit/>
            </a:bodyPr>
            <a:lstStyle/>
            <a:p>
              <a:r>
                <a:rPr lang="en-US" sz="2400" dirty="0">
                  <a:solidFill>
                    <a:srgbClr val="FF0000"/>
                  </a:solidFill>
                </a:rPr>
                <a:t>P(B)</a:t>
              </a:r>
            </a:p>
          </p:txBody>
        </p:sp>
        <p:sp>
          <p:nvSpPr>
            <p:cNvPr id="12" name="TextBox 11"/>
            <p:cNvSpPr txBox="1"/>
            <p:nvPr/>
          </p:nvSpPr>
          <p:spPr>
            <a:xfrm>
              <a:off x="3865778" y="3733800"/>
              <a:ext cx="1385124" cy="461665"/>
            </a:xfrm>
            <a:prstGeom prst="rect">
              <a:avLst/>
            </a:prstGeom>
            <a:noFill/>
          </p:spPr>
          <p:txBody>
            <a:bodyPr wrap="none" rtlCol="0">
              <a:spAutoFit/>
            </a:bodyPr>
            <a:lstStyle/>
            <a:p>
              <a:r>
                <a:rPr lang="en-US" sz="2400" dirty="0">
                  <a:solidFill>
                    <a:srgbClr val="FF0000"/>
                  </a:solidFill>
                </a:rPr>
                <a:t>P(A </a:t>
              </a:r>
              <a:r>
                <a:rPr lang="en-US" sz="2400" dirty="0">
                  <a:solidFill>
                    <a:srgbClr val="FF0000"/>
                  </a:solidFill>
                  <a:sym typeface="Symbol"/>
                </a:rPr>
                <a:t> B</a:t>
              </a:r>
              <a:r>
                <a:rPr lang="en-US" sz="2400" dirty="0">
                  <a:solidFill>
                    <a:srgbClr val="FF0000"/>
                  </a:solidFill>
                </a:rPr>
                <a:t>)</a:t>
              </a:r>
            </a:p>
          </p:txBody>
        </p:sp>
        <p:cxnSp>
          <p:nvCxnSpPr>
            <p:cNvPr id="14" name="Straight Arrow Connector 13"/>
            <p:cNvCxnSpPr>
              <a:stCxn id="12" idx="2"/>
            </p:cNvCxnSpPr>
            <p:nvPr/>
          </p:nvCxnSpPr>
          <p:spPr>
            <a:xfrm flipH="1">
              <a:off x="4267203" y="4195465"/>
              <a:ext cx="291137" cy="144333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6019800" y="1828800"/>
            <a:ext cx="28956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98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71"/>
            <a:ext cx="8229600" cy="792162"/>
          </a:xfrm>
        </p:spPr>
        <p:txBody>
          <a:bodyPr>
            <a:normAutofit/>
          </a:bodyPr>
          <a:lstStyle/>
          <a:p>
            <a:r>
              <a:rPr lang="en-US" altLang="zh-CN" dirty="0"/>
              <a:t>Derive conditional from joint </a:t>
            </a:r>
            <a:endParaRPr lang="en-US" dirty="0"/>
          </a:p>
        </p:txBody>
      </p:sp>
      <p:sp>
        <p:nvSpPr>
          <p:cNvPr id="3" name="Content Placeholder 2"/>
          <p:cNvSpPr>
            <a:spLocks noGrp="1"/>
          </p:cNvSpPr>
          <p:nvPr>
            <p:ph idx="1"/>
          </p:nvPr>
        </p:nvSpPr>
        <p:spPr>
          <a:xfrm>
            <a:off x="457200" y="4724400"/>
            <a:ext cx="8229600" cy="1401763"/>
          </a:xfrm>
        </p:spPr>
        <p:txBody>
          <a:bodyPr>
            <a:normAutofit fontScale="77500" lnSpcReduction="20000"/>
          </a:bodyPr>
          <a:lstStyle/>
          <a:p>
            <a:r>
              <a:rPr lang="en-US" sz="2400" dirty="0"/>
              <a:t>What is </a:t>
            </a:r>
            <a:r>
              <a:rPr lang="en-US" sz="2400" dirty="0">
                <a:solidFill>
                  <a:srgbClr val="0066FF"/>
                </a:solidFill>
              </a:rPr>
              <a:t>P(</a:t>
            </a:r>
            <a:r>
              <a:rPr lang="en-US" sz="2400" i="1" dirty="0">
                <a:solidFill>
                  <a:srgbClr val="0066FF"/>
                </a:solidFill>
              </a:rPr>
              <a:t>Cavity = true</a:t>
            </a:r>
            <a:r>
              <a:rPr lang="en-US" sz="2400" dirty="0">
                <a:solidFill>
                  <a:srgbClr val="0066FF"/>
                </a:solidFill>
              </a:rPr>
              <a:t> | </a:t>
            </a:r>
            <a:r>
              <a:rPr lang="en-US" sz="2400" i="1" dirty="0">
                <a:solidFill>
                  <a:srgbClr val="0066FF"/>
                </a:solidFill>
              </a:rPr>
              <a:t>Toothache = false</a:t>
            </a:r>
            <a:r>
              <a:rPr lang="en-US" sz="2400" dirty="0">
                <a:solidFill>
                  <a:srgbClr val="0066FF"/>
                </a:solidFill>
              </a:rPr>
              <a:t>)</a:t>
            </a:r>
            <a:r>
              <a:rPr lang="en-US" sz="2400" dirty="0"/>
              <a:t>?</a:t>
            </a:r>
          </a:p>
          <a:p>
            <a:pPr lvl="1">
              <a:buNone/>
            </a:pPr>
            <a:r>
              <a:rPr lang="en-US" sz="2000" i="1" dirty="0">
                <a:solidFill>
                  <a:srgbClr val="0066FF"/>
                </a:solidFill>
              </a:rPr>
              <a:t>P(Cavity = true </a:t>
            </a:r>
            <a:r>
              <a:rPr lang="en-US" sz="2000" dirty="0">
                <a:solidFill>
                  <a:srgbClr val="0066FF"/>
                </a:solidFill>
                <a:sym typeface="Symbol" pitchFamily="18" charset="2"/>
              </a:rPr>
              <a:t></a:t>
            </a:r>
            <a:r>
              <a:rPr lang="en-US" sz="2000" i="1" dirty="0">
                <a:solidFill>
                  <a:srgbClr val="0066FF"/>
                </a:solidFill>
              </a:rPr>
              <a:t> Toothache = false)/P(Toothache = false)</a:t>
            </a:r>
            <a:r>
              <a:rPr lang="en-US" sz="2000" dirty="0"/>
              <a:t> = 0.05 / 0.85 = 0.059</a:t>
            </a:r>
          </a:p>
          <a:p>
            <a:pPr lvl="1">
              <a:buNone/>
            </a:pPr>
            <a:endParaRPr lang="en-US" sz="2000" dirty="0"/>
          </a:p>
          <a:p>
            <a:r>
              <a:rPr lang="en-US" sz="2400" dirty="0"/>
              <a:t>What is </a:t>
            </a:r>
            <a:r>
              <a:rPr lang="en-US" sz="2400" dirty="0">
                <a:solidFill>
                  <a:srgbClr val="0066FF"/>
                </a:solidFill>
              </a:rPr>
              <a:t>P(</a:t>
            </a:r>
            <a:r>
              <a:rPr lang="en-US" sz="2400" i="1" dirty="0">
                <a:solidFill>
                  <a:srgbClr val="0066FF"/>
                </a:solidFill>
              </a:rPr>
              <a:t>Cavity = false</a:t>
            </a:r>
            <a:r>
              <a:rPr lang="en-US" sz="2400" dirty="0">
                <a:solidFill>
                  <a:srgbClr val="0066FF"/>
                </a:solidFill>
              </a:rPr>
              <a:t> | </a:t>
            </a:r>
            <a:r>
              <a:rPr lang="en-US" sz="2400" i="1" dirty="0">
                <a:solidFill>
                  <a:srgbClr val="0066FF"/>
                </a:solidFill>
              </a:rPr>
              <a:t>Toothache = true</a:t>
            </a:r>
            <a:r>
              <a:rPr lang="en-US" sz="2400" dirty="0">
                <a:solidFill>
                  <a:srgbClr val="0066FF"/>
                </a:solidFill>
              </a:rPr>
              <a:t>)</a:t>
            </a:r>
            <a:r>
              <a:rPr lang="en-US" sz="2400" dirty="0"/>
              <a:t>?</a:t>
            </a:r>
          </a:p>
          <a:p>
            <a:pPr lvl="1">
              <a:buNone/>
            </a:pPr>
            <a:r>
              <a:rPr lang="en-US" sz="2000" i="1" dirty="0">
                <a:solidFill>
                  <a:srgbClr val="0066FF"/>
                </a:solidFill>
              </a:rPr>
              <a:t>P(Cavity = false </a:t>
            </a:r>
            <a:r>
              <a:rPr lang="en-US" sz="2000" dirty="0">
                <a:solidFill>
                  <a:srgbClr val="0066FF"/>
                </a:solidFill>
                <a:sym typeface="Symbol" pitchFamily="18" charset="2"/>
              </a:rPr>
              <a:t></a:t>
            </a:r>
            <a:r>
              <a:rPr lang="en-US" sz="2000" i="1" dirty="0">
                <a:solidFill>
                  <a:srgbClr val="0066FF"/>
                </a:solidFill>
              </a:rPr>
              <a:t> Toothache = true)/P(Toothache = true) </a:t>
            </a:r>
            <a:r>
              <a:rPr lang="en-US" sz="2000" dirty="0"/>
              <a:t> = 0.1 / 0.15 = 0.667</a:t>
            </a:r>
          </a:p>
          <a:p>
            <a:pPr lvl="1">
              <a:buNone/>
            </a:pPr>
            <a:endParaRPr lang="en-US" sz="2000" dirty="0"/>
          </a:p>
        </p:txBody>
      </p:sp>
      <p:graphicFrame>
        <p:nvGraphicFramePr>
          <p:cNvPr id="4" name="Table 3"/>
          <p:cNvGraphicFramePr>
            <a:graphicFrameLocks noGrp="1"/>
          </p:cNvGraphicFramePr>
          <p:nvPr/>
        </p:nvGraphicFramePr>
        <p:xfrm>
          <a:off x="1524000" y="1219200"/>
          <a:ext cx="6096000" cy="1854200"/>
        </p:xfrm>
        <a:graphic>
          <a:graphicData uri="http://schemas.openxmlformats.org/drawingml/2006/table">
            <a:tbl>
              <a:tblPr firstRow="1" bandRow="1">
                <a:tableStyleId>{F5AB1C69-6EDB-4FF4-983F-18BD219EF322}</a:tableStyleId>
              </a:tblPr>
              <a:tblGrid>
                <a:gridCol w="44196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a:txBody>
                    <a:bodyPr/>
                    <a:lstStyle/>
                    <a:p>
                      <a:r>
                        <a:rPr lang="en-US" dirty="0">
                          <a:solidFill>
                            <a:schemeClr val="tx1"/>
                          </a:solidFill>
                        </a:rPr>
                        <a:t>P(Cavity,</a:t>
                      </a:r>
                      <a:r>
                        <a:rPr lang="en-US" baseline="0" dirty="0">
                          <a:solidFill>
                            <a:schemeClr val="tx1"/>
                          </a:solidFill>
                        </a:rPr>
                        <a:t> Toothache)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Cavity = false </a:t>
                      </a:r>
                      <a:r>
                        <a:rPr lang="en-US" sz="1800" dirty="0">
                          <a:solidFill>
                            <a:srgbClr val="0066FF"/>
                          </a:solidFill>
                          <a:sym typeface="Symbol" pitchFamily="18" charset="2"/>
                        </a:rPr>
                        <a:t></a:t>
                      </a:r>
                      <a:r>
                        <a:rPr lang="en-US" sz="1800" i="1" dirty="0">
                          <a:solidFill>
                            <a:srgbClr val="0066FF"/>
                          </a:solidFill>
                        </a:rPr>
                        <a:t>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Cavity = false </a:t>
                      </a:r>
                      <a:r>
                        <a:rPr lang="en-US" sz="1800" dirty="0">
                          <a:solidFill>
                            <a:srgbClr val="0066FF"/>
                          </a:solidFill>
                          <a:sym typeface="Symbol" pitchFamily="18" charset="2"/>
                        </a:rPr>
                        <a:t></a:t>
                      </a:r>
                      <a:r>
                        <a:rPr lang="en-US" sz="1800" i="1" dirty="0">
                          <a:solidFill>
                            <a:srgbClr val="0066FF"/>
                          </a:solidFill>
                        </a:rPr>
                        <a:t> Toothache = true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1800" i="1" dirty="0">
                          <a:solidFill>
                            <a:srgbClr val="0066FF"/>
                          </a:solidFill>
                        </a:rPr>
                        <a:t>Cavity = true </a:t>
                      </a:r>
                      <a:r>
                        <a:rPr lang="en-US" sz="1800" dirty="0">
                          <a:solidFill>
                            <a:srgbClr val="0066FF"/>
                          </a:solidFill>
                          <a:sym typeface="Symbol" pitchFamily="18" charset="2"/>
                        </a:rPr>
                        <a:t></a:t>
                      </a:r>
                      <a:r>
                        <a:rPr lang="en-US" sz="1800" i="1" dirty="0">
                          <a:solidFill>
                            <a:srgbClr val="0066FF"/>
                          </a:solidFill>
                        </a:rPr>
                        <a:t> 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sz="1800" i="1" dirty="0">
                          <a:solidFill>
                            <a:srgbClr val="0066FF"/>
                          </a:solidFill>
                        </a:rPr>
                        <a:t>Cavity = true </a:t>
                      </a:r>
                      <a:r>
                        <a:rPr lang="en-US" sz="1800" dirty="0">
                          <a:solidFill>
                            <a:srgbClr val="0066FF"/>
                          </a:solidFill>
                          <a:sym typeface="Symbol" pitchFamily="18" charset="2"/>
                        </a:rPr>
                        <a:t></a:t>
                      </a:r>
                      <a:r>
                        <a:rPr lang="en-US" sz="1800" i="1" dirty="0">
                          <a:solidFill>
                            <a:srgbClr val="0066FF"/>
                          </a:solidFill>
                        </a:rPr>
                        <a:t> Toothache = true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1066800" y="3276600"/>
          <a:ext cx="3124200" cy="1112520"/>
        </p:xfrm>
        <a:graphic>
          <a:graphicData uri="http://schemas.openxmlformats.org/drawingml/2006/table">
            <a:tbl>
              <a:tblPr firstRow="1" bandRow="1">
                <a:tableStyleId>{F5AB1C69-6EDB-4FF4-983F-18BD219EF322}</a:tableStyleId>
              </a:tblPr>
              <a:tblGrid>
                <a:gridCol w="1981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70840">
                <a:tc>
                  <a:txBody>
                    <a:bodyPr/>
                    <a:lstStyle/>
                    <a:p>
                      <a:r>
                        <a:rPr lang="en-US" dirty="0">
                          <a:solidFill>
                            <a:schemeClr val="tx1"/>
                          </a:solidFill>
                        </a:rPr>
                        <a:t>P(Cavity</a:t>
                      </a:r>
                      <a:r>
                        <a:rPr lang="en-US" baseline="0"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Cavity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Cavity = true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4648200" y="3276600"/>
          <a:ext cx="3657600" cy="1112520"/>
        </p:xfrm>
        <a:graphic>
          <a:graphicData uri="http://schemas.openxmlformats.org/drawingml/2006/table">
            <a:tbl>
              <a:tblPr firstRow="1" bandRow="1">
                <a:tableStyleId>{F5AB1C69-6EDB-4FF4-983F-18BD219EF322}</a:tableStyleId>
              </a:tblPr>
              <a:tblGrid>
                <a:gridCol w="2319454">
                  <a:extLst>
                    <a:ext uri="{9D8B030D-6E8A-4147-A177-3AD203B41FA5}">
                      <a16:colId xmlns:a16="http://schemas.microsoft.com/office/drawing/2014/main" val="20000"/>
                    </a:ext>
                  </a:extLst>
                </a:gridCol>
                <a:gridCol w="1338146">
                  <a:extLst>
                    <a:ext uri="{9D8B030D-6E8A-4147-A177-3AD203B41FA5}">
                      <a16:colId xmlns:a16="http://schemas.microsoft.com/office/drawing/2014/main" val="20001"/>
                    </a:ext>
                  </a:extLst>
                </a:gridCol>
              </a:tblGrid>
              <a:tr h="370840">
                <a:tc>
                  <a:txBody>
                    <a:bodyPr/>
                    <a:lstStyle/>
                    <a:p>
                      <a:r>
                        <a:rPr lang="en-US" dirty="0">
                          <a:solidFill>
                            <a:schemeClr val="tx1"/>
                          </a:solidFill>
                        </a:rPr>
                        <a:t>P(Toothache</a:t>
                      </a:r>
                      <a:r>
                        <a:rPr lang="en-US" baseline="0"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Toothache = true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92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600200" y="1447800"/>
          <a:ext cx="6096000" cy="1854200"/>
        </p:xfrm>
        <a:graphic>
          <a:graphicData uri="http://schemas.openxmlformats.org/drawingml/2006/table">
            <a:tbl>
              <a:tblPr firstRow="1" bandRow="1">
                <a:tableStyleId>{F5AB1C69-6EDB-4FF4-983F-18BD219EF322}</a:tableStyleId>
              </a:tblPr>
              <a:tblGrid>
                <a:gridCol w="44196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a:txBody>
                    <a:bodyPr/>
                    <a:lstStyle/>
                    <a:p>
                      <a:r>
                        <a:rPr lang="en-US" dirty="0">
                          <a:solidFill>
                            <a:schemeClr val="tx1"/>
                          </a:solidFill>
                        </a:rPr>
                        <a:t>P(Cavity,</a:t>
                      </a:r>
                      <a:r>
                        <a:rPr lang="en-US" baseline="0" dirty="0">
                          <a:solidFill>
                            <a:schemeClr val="tx1"/>
                          </a:solidFill>
                        </a:rPr>
                        <a:t> Toothache)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Cavity = false </a:t>
                      </a:r>
                      <a:r>
                        <a:rPr lang="en-US" sz="1800" dirty="0">
                          <a:solidFill>
                            <a:srgbClr val="0066FF"/>
                          </a:solidFill>
                          <a:sym typeface="Symbol" pitchFamily="18" charset="2"/>
                        </a:rPr>
                        <a:t></a:t>
                      </a:r>
                      <a:r>
                        <a:rPr lang="en-US" sz="1800" i="1" dirty="0">
                          <a:solidFill>
                            <a:srgbClr val="0066FF"/>
                          </a:solidFill>
                        </a:rPr>
                        <a:t>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Cavity = false </a:t>
                      </a:r>
                      <a:r>
                        <a:rPr lang="en-US" sz="1800" dirty="0">
                          <a:solidFill>
                            <a:srgbClr val="0066FF"/>
                          </a:solidFill>
                          <a:sym typeface="Symbol" pitchFamily="18" charset="2"/>
                        </a:rPr>
                        <a:t></a:t>
                      </a:r>
                      <a:r>
                        <a:rPr lang="en-US" sz="1800" i="1" dirty="0">
                          <a:solidFill>
                            <a:srgbClr val="0066FF"/>
                          </a:solidFill>
                        </a:rPr>
                        <a:t> Toothache = true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1800" i="1" dirty="0">
                          <a:solidFill>
                            <a:srgbClr val="0066FF"/>
                          </a:solidFill>
                        </a:rPr>
                        <a:t>Cavity = true </a:t>
                      </a:r>
                      <a:r>
                        <a:rPr lang="en-US" sz="1800" dirty="0">
                          <a:solidFill>
                            <a:srgbClr val="0066FF"/>
                          </a:solidFill>
                          <a:sym typeface="Symbol" pitchFamily="18" charset="2"/>
                        </a:rPr>
                        <a:t></a:t>
                      </a:r>
                      <a:r>
                        <a:rPr lang="en-US" sz="1800" i="1" dirty="0">
                          <a:solidFill>
                            <a:srgbClr val="0066FF"/>
                          </a:solidFill>
                        </a:rPr>
                        <a:t> Toothache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sz="1800" i="1" dirty="0">
                          <a:solidFill>
                            <a:srgbClr val="0066FF"/>
                          </a:solidFill>
                        </a:rPr>
                        <a:t>Cavity = true </a:t>
                      </a:r>
                      <a:r>
                        <a:rPr lang="en-US" sz="1800" dirty="0">
                          <a:solidFill>
                            <a:srgbClr val="0066FF"/>
                          </a:solidFill>
                          <a:sym typeface="Symbol" pitchFamily="18" charset="2"/>
                        </a:rPr>
                        <a:t></a:t>
                      </a:r>
                      <a:r>
                        <a:rPr lang="en-US" sz="1800" i="1" dirty="0">
                          <a:solidFill>
                            <a:srgbClr val="0066FF"/>
                          </a:solidFill>
                        </a:rPr>
                        <a:t> Toothache = true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304800" y="4038600"/>
          <a:ext cx="4114800" cy="1112520"/>
        </p:xfrm>
        <a:graphic>
          <a:graphicData uri="http://schemas.openxmlformats.org/drawingml/2006/table">
            <a:tbl>
              <a:tblPr firstRow="1" bandRow="1">
                <a:tableStyleId>{F5AB1C69-6EDB-4FF4-983F-18BD219EF322}</a:tableStyleId>
              </a:tblPr>
              <a:tblGrid>
                <a:gridCol w="3349256">
                  <a:extLst>
                    <a:ext uri="{9D8B030D-6E8A-4147-A177-3AD203B41FA5}">
                      <a16:colId xmlns:a16="http://schemas.microsoft.com/office/drawing/2014/main" val="20000"/>
                    </a:ext>
                  </a:extLst>
                </a:gridCol>
                <a:gridCol w="765544">
                  <a:extLst>
                    <a:ext uri="{9D8B030D-6E8A-4147-A177-3AD203B41FA5}">
                      <a16:colId xmlns:a16="http://schemas.microsoft.com/office/drawing/2014/main" val="20001"/>
                    </a:ext>
                  </a:extLst>
                </a:gridCol>
              </a:tblGrid>
              <a:tr h="370840">
                <a:tc>
                  <a:txBody>
                    <a:bodyPr/>
                    <a:lstStyle/>
                    <a:p>
                      <a:r>
                        <a:rPr lang="en-US" dirty="0">
                          <a:solidFill>
                            <a:schemeClr val="tx1"/>
                          </a:solidFill>
                        </a:rPr>
                        <a:t>P(Cavity | Toothache = true</a:t>
                      </a:r>
                      <a:r>
                        <a:rPr lang="en-US" baseline="0"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Cavity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0.667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Cavity = true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0.333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4724400" y="4038600"/>
          <a:ext cx="4114800" cy="1112520"/>
        </p:xfrm>
        <a:graphic>
          <a:graphicData uri="http://schemas.openxmlformats.org/drawingml/2006/table">
            <a:tbl>
              <a:tblPr firstRow="1" bandRow="1">
                <a:tableStyleId>{F5AB1C69-6EDB-4FF4-983F-18BD219EF322}</a:tableStyleId>
              </a:tblPr>
              <a:tblGrid>
                <a:gridCol w="3349256">
                  <a:extLst>
                    <a:ext uri="{9D8B030D-6E8A-4147-A177-3AD203B41FA5}">
                      <a16:colId xmlns:a16="http://schemas.microsoft.com/office/drawing/2014/main" val="20000"/>
                    </a:ext>
                  </a:extLst>
                </a:gridCol>
                <a:gridCol w="765544">
                  <a:extLst>
                    <a:ext uri="{9D8B030D-6E8A-4147-A177-3AD203B41FA5}">
                      <a16:colId xmlns:a16="http://schemas.microsoft.com/office/drawing/2014/main" val="20001"/>
                    </a:ext>
                  </a:extLst>
                </a:gridCol>
              </a:tblGrid>
              <a:tr h="370840">
                <a:tc>
                  <a:txBody>
                    <a:bodyPr/>
                    <a:lstStyle/>
                    <a:p>
                      <a:r>
                        <a:rPr lang="en-US" dirty="0">
                          <a:solidFill>
                            <a:schemeClr val="tx1"/>
                          </a:solidFill>
                        </a:rPr>
                        <a:t>P(Cavity| Toothache = false</a:t>
                      </a:r>
                      <a:r>
                        <a:rPr lang="en-US" baseline="0"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Cavity =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0.941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Cavity = true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0.059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304800" y="5410200"/>
          <a:ext cx="4114800" cy="1112520"/>
        </p:xfrm>
        <a:graphic>
          <a:graphicData uri="http://schemas.openxmlformats.org/drawingml/2006/table">
            <a:tbl>
              <a:tblPr firstRow="1" bandRow="1">
                <a:tableStyleId>{F5AB1C69-6EDB-4FF4-983F-18BD219EF322}</a:tableStyleId>
              </a:tblPr>
              <a:tblGrid>
                <a:gridCol w="3349256">
                  <a:extLst>
                    <a:ext uri="{9D8B030D-6E8A-4147-A177-3AD203B41FA5}">
                      <a16:colId xmlns:a16="http://schemas.microsoft.com/office/drawing/2014/main" val="20000"/>
                    </a:ext>
                  </a:extLst>
                </a:gridCol>
                <a:gridCol w="765544">
                  <a:extLst>
                    <a:ext uri="{9D8B030D-6E8A-4147-A177-3AD203B41FA5}">
                      <a16:colId xmlns:a16="http://schemas.microsoft.com/office/drawing/2014/main" val="20001"/>
                    </a:ext>
                  </a:extLst>
                </a:gridCol>
              </a:tblGrid>
              <a:tr h="370840">
                <a:tc>
                  <a:txBody>
                    <a:bodyPr/>
                    <a:lstStyle/>
                    <a:p>
                      <a:r>
                        <a:rPr lang="en-US" dirty="0">
                          <a:solidFill>
                            <a:schemeClr val="tx1"/>
                          </a:solidFill>
                        </a:rPr>
                        <a:t>P(Toothache | Cavity = true</a:t>
                      </a:r>
                      <a:r>
                        <a:rPr lang="en-US" baseline="0"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Toothache=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Toothache = true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nvGraphicFramePr>
        <p:xfrm>
          <a:off x="4724400" y="5410200"/>
          <a:ext cx="4114800" cy="1112520"/>
        </p:xfrm>
        <a:graphic>
          <a:graphicData uri="http://schemas.openxmlformats.org/drawingml/2006/table">
            <a:tbl>
              <a:tblPr firstRow="1" bandRow="1">
                <a:tableStyleId>{F5AB1C69-6EDB-4FF4-983F-18BD219EF322}</a:tableStyleId>
              </a:tblPr>
              <a:tblGrid>
                <a:gridCol w="3349256">
                  <a:extLst>
                    <a:ext uri="{9D8B030D-6E8A-4147-A177-3AD203B41FA5}">
                      <a16:colId xmlns:a16="http://schemas.microsoft.com/office/drawing/2014/main" val="20000"/>
                    </a:ext>
                  </a:extLst>
                </a:gridCol>
                <a:gridCol w="765544">
                  <a:extLst>
                    <a:ext uri="{9D8B030D-6E8A-4147-A177-3AD203B41FA5}">
                      <a16:colId xmlns:a16="http://schemas.microsoft.com/office/drawing/2014/main" val="20001"/>
                    </a:ext>
                  </a:extLst>
                </a:gridCol>
              </a:tblGrid>
              <a:tr h="370840">
                <a:tc>
                  <a:txBody>
                    <a:bodyPr/>
                    <a:lstStyle/>
                    <a:p>
                      <a:r>
                        <a:rPr lang="en-US" dirty="0">
                          <a:solidFill>
                            <a:schemeClr val="tx1"/>
                          </a:solidFill>
                        </a:rPr>
                        <a:t>P(Toothache | Cavity = false</a:t>
                      </a:r>
                      <a:r>
                        <a:rPr lang="en-US" baseline="0"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i="1" dirty="0">
                          <a:solidFill>
                            <a:srgbClr val="0066FF"/>
                          </a:solidFill>
                        </a:rPr>
                        <a:t>Toothache= false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dirty="0">
                          <a:solidFill>
                            <a:schemeClr val="tx1"/>
                          </a:solidFill>
                        </a:rPr>
                        <a:t>0.889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r>
                        <a:rPr lang="en-US" sz="1800" i="1" dirty="0">
                          <a:solidFill>
                            <a:srgbClr val="0066FF"/>
                          </a:solidFill>
                        </a:rPr>
                        <a:t>Toothache = true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a:solidFill>
                            <a:schemeClr val="tx1"/>
                          </a:solidFill>
                        </a:rPr>
                        <a:t>0.111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Title 1"/>
          <p:cNvSpPr>
            <a:spLocks noGrp="1"/>
          </p:cNvSpPr>
          <p:nvPr>
            <p:ph type="title"/>
          </p:nvPr>
        </p:nvSpPr>
        <p:spPr>
          <a:xfrm>
            <a:off x="533400" y="132316"/>
            <a:ext cx="8229600" cy="655320"/>
          </a:xfrm>
        </p:spPr>
        <p:txBody>
          <a:bodyPr>
            <a:normAutofit/>
          </a:bodyPr>
          <a:lstStyle/>
          <a:p>
            <a:r>
              <a:rPr lang="en-US" altLang="zh-CN" dirty="0"/>
              <a:t>Derive conditional from joint </a:t>
            </a:r>
            <a:endParaRPr lang="en-US" dirty="0"/>
          </a:p>
        </p:txBody>
      </p:sp>
    </p:spTree>
    <p:extLst>
      <p:ext uri="{BB962C8B-B14F-4D97-AF65-F5344CB8AC3E}">
        <p14:creationId xmlns:p14="http://schemas.microsoft.com/office/powerpoint/2010/main" val="3879162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0"/>
            <a:ext cx="8229600" cy="1143000"/>
          </a:xfrm>
        </p:spPr>
        <p:txBody>
          <a:bodyPr/>
          <a:lstStyle/>
          <a:p>
            <a:r>
              <a:rPr lang="en-US" dirty="0"/>
              <a:t>Visualization by Search tree </a:t>
            </a:r>
          </a:p>
        </p:txBody>
      </p:sp>
      <p:sp>
        <p:nvSpPr>
          <p:cNvPr id="20483" name="Rectangle 3"/>
          <p:cNvSpPr>
            <a:spLocks noGrp="1" noChangeArrowheads="1"/>
          </p:cNvSpPr>
          <p:nvPr>
            <p:ph idx="1"/>
          </p:nvPr>
        </p:nvSpPr>
        <p:spPr>
          <a:xfrm>
            <a:off x="152400" y="1106269"/>
            <a:ext cx="5867403" cy="5523131"/>
          </a:xfrm>
        </p:spPr>
        <p:txBody>
          <a:bodyPr>
            <a:normAutofit/>
          </a:bodyPr>
          <a:lstStyle/>
          <a:p>
            <a:pPr marL="457200" indent="-457200">
              <a:lnSpc>
                <a:spcPct val="120000"/>
              </a:lnSpc>
              <a:buFont typeface="Arial" panose="020B0604020202020204" pitchFamily="34" charset="0"/>
              <a:buChar char="•"/>
            </a:pPr>
            <a:r>
              <a:rPr lang="en-US" sz="2000" dirty="0"/>
              <a:t>We can build a search tree for whole process, where </a:t>
            </a:r>
            <a:r>
              <a:rPr lang="en-US" sz="2000" dirty="0">
                <a:solidFill>
                  <a:srgbClr val="FF0000"/>
                </a:solidFill>
              </a:rPr>
              <a:t>each nodes represents a state</a:t>
            </a:r>
          </a:p>
          <a:p>
            <a:pPr marL="457200" indent="-457200">
              <a:lnSpc>
                <a:spcPct val="120000"/>
              </a:lnSpc>
              <a:buFont typeface="Arial" panose="020B0604020202020204" pitchFamily="34" charset="0"/>
              <a:buChar char="•"/>
            </a:pPr>
            <a:r>
              <a:rPr lang="en-US" sz="2000" dirty="0"/>
              <a:t>The root node is the initial state</a:t>
            </a:r>
          </a:p>
          <a:p>
            <a:pPr marL="457200" indent="-457200">
              <a:lnSpc>
                <a:spcPct val="120000"/>
              </a:lnSpc>
              <a:buFont typeface="Arial" panose="020B0604020202020204" pitchFamily="34" charset="0"/>
              <a:buChar char="•"/>
            </a:pPr>
            <a:r>
              <a:rPr lang="en-US" sz="2000" dirty="0"/>
              <a:t>The </a:t>
            </a:r>
            <a:r>
              <a:rPr lang="en-US" sz="2000" b="1" dirty="0"/>
              <a:t>children</a:t>
            </a:r>
            <a:r>
              <a:rPr lang="en-US" sz="2000" dirty="0"/>
              <a:t> of a node are the </a:t>
            </a:r>
            <a:r>
              <a:rPr lang="en-US" sz="2000" b="1" dirty="0"/>
              <a:t>successor states</a:t>
            </a:r>
            <a:r>
              <a:rPr lang="en-US" sz="2000" dirty="0"/>
              <a:t> of that node</a:t>
            </a:r>
          </a:p>
          <a:p>
            <a:pPr marL="457200" indent="-457200">
              <a:lnSpc>
                <a:spcPct val="120000"/>
              </a:lnSpc>
              <a:buFont typeface="Arial" panose="020B0604020202020204" pitchFamily="34" charset="0"/>
              <a:buChar char="•"/>
            </a:pPr>
            <a:r>
              <a:rPr lang="en-US" sz="2000" u="sng" dirty="0"/>
              <a:t>A path </a:t>
            </a:r>
            <a:r>
              <a:rPr lang="en-US" sz="2000" dirty="0"/>
              <a:t>corresponds to </a:t>
            </a:r>
            <a:r>
              <a:rPr lang="en-US" sz="2000" u="sng" dirty="0"/>
              <a:t>a sequence of actions</a:t>
            </a:r>
          </a:p>
          <a:p>
            <a:pPr marL="457200" indent="-457200">
              <a:lnSpc>
                <a:spcPct val="120000"/>
              </a:lnSpc>
              <a:buFont typeface="Arial" panose="020B0604020202020204" pitchFamily="34" charset="0"/>
              <a:buChar char="•"/>
            </a:pPr>
            <a:r>
              <a:rPr lang="en-US" sz="2000" b="1" dirty="0"/>
              <a:t>Goal:  Find a path ending in the goal state</a:t>
            </a:r>
          </a:p>
          <a:p>
            <a:pPr marL="457200" indent="-457200">
              <a:lnSpc>
                <a:spcPct val="120000"/>
              </a:lnSpc>
              <a:buFont typeface="Arial" panose="020B0604020202020204" pitchFamily="34" charset="0"/>
              <a:buChar char="•"/>
            </a:pPr>
            <a:endParaRPr lang="en-US" sz="2000" dirty="0"/>
          </a:p>
        </p:txBody>
      </p:sp>
      <p:sp>
        <p:nvSpPr>
          <p:cNvPr id="9" name="TextBox 8"/>
          <p:cNvSpPr txBox="1"/>
          <p:nvPr/>
        </p:nvSpPr>
        <p:spPr>
          <a:xfrm>
            <a:off x="5943600" y="4191000"/>
            <a:ext cx="676788" cy="923330"/>
          </a:xfrm>
          <a:prstGeom prst="rect">
            <a:avLst/>
          </a:prstGeom>
          <a:noFill/>
        </p:spPr>
        <p:txBody>
          <a:bodyPr wrap="none" rtlCol="0">
            <a:spAutoFit/>
          </a:bodyPr>
          <a:lstStyle/>
          <a:p>
            <a:r>
              <a:rPr lang="en-US" sz="5400" dirty="0">
                <a:solidFill>
                  <a:srgbClr val="0070C0"/>
                </a:solidFill>
                <a:latin typeface="+mn-lt"/>
              </a:rPr>
              <a:t>…</a:t>
            </a:r>
          </a:p>
        </p:txBody>
      </p:sp>
      <p:cxnSp>
        <p:nvCxnSpPr>
          <p:cNvPr id="14" name="Straight Arrow Connector 13"/>
          <p:cNvCxnSpPr>
            <a:endCxn id="30" idx="7"/>
          </p:cNvCxnSpPr>
          <p:nvPr/>
        </p:nvCxnSpPr>
        <p:spPr>
          <a:xfrm flipH="1">
            <a:off x="7346763" y="2317563"/>
            <a:ext cx="425638" cy="6988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6622862" y="3390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6226080" y="4289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638800" y="5486400"/>
            <a:ext cx="304800" cy="304800"/>
          </a:xfrm>
          <a:prstGeom prst="ellipse">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rot="5400000">
            <a:off x="5768883" y="5051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5"/>
            <a:endCxn id="32" idx="1"/>
          </p:cNvCxnSpPr>
          <p:nvPr/>
        </p:nvCxnSpPr>
        <p:spPr>
          <a:xfrm>
            <a:off x="7956363" y="2317563"/>
            <a:ext cx="546474" cy="6988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33" idx="0"/>
          </p:cNvCxnSpPr>
          <p:nvPr/>
        </p:nvCxnSpPr>
        <p:spPr>
          <a:xfrm>
            <a:off x="7239000" y="3276600"/>
            <a:ext cx="304800" cy="6542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38" idx="1"/>
          </p:cNvCxnSpPr>
          <p:nvPr/>
        </p:nvCxnSpPr>
        <p:spPr>
          <a:xfrm>
            <a:off x="6781797" y="4222563"/>
            <a:ext cx="273240" cy="4702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41" idx="4"/>
            <a:endCxn id="34" idx="0"/>
          </p:cNvCxnSpPr>
          <p:nvPr/>
        </p:nvCxnSpPr>
        <p:spPr>
          <a:xfrm>
            <a:off x="7924800" y="3276600"/>
            <a:ext cx="152400"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1" idx="5"/>
            <a:endCxn id="35" idx="0"/>
          </p:cNvCxnSpPr>
          <p:nvPr/>
        </p:nvCxnSpPr>
        <p:spPr>
          <a:xfrm>
            <a:off x="8032563" y="3231963"/>
            <a:ext cx="730437" cy="7304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285570" y="1411069"/>
            <a:ext cx="1096430" cy="461665"/>
          </a:xfrm>
          <a:prstGeom prst="rect">
            <a:avLst/>
          </a:prstGeom>
        </p:spPr>
        <p:txBody>
          <a:bodyPr wrap="square">
            <a:spAutoFit/>
          </a:bodyPr>
          <a:lstStyle/>
          <a:p>
            <a:pPr algn="ctr"/>
            <a:r>
              <a:rPr lang="en-US" dirty="0">
                <a:solidFill>
                  <a:schemeClr val="tx1"/>
                </a:solidFill>
              </a:rPr>
              <a:t>Starting state</a:t>
            </a:r>
          </a:p>
        </p:txBody>
      </p:sp>
      <p:sp>
        <p:nvSpPr>
          <p:cNvPr id="27" name="Rectangle 26"/>
          <p:cNvSpPr/>
          <p:nvPr/>
        </p:nvSpPr>
        <p:spPr>
          <a:xfrm>
            <a:off x="6012688" y="2667000"/>
            <a:ext cx="1226312" cy="461665"/>
          </a:xfrm>
          <a:prstGeom prst="rect">
            <a:avLst/>
          </a:prstGeom>
        </p:spPr>
        <p:txBody>
          <a:bodyPr wrap="square">
            <a:spAutoFit/>
          </a:bodyPr>
          <a:lstStyle/>
          <a:p>
            <a:pPr algn="ctr"/>
            <a:r>
              <a:rPr lang="en-US" dirty="0">
                <a:solidFill>
                  <a:schemeClr val="tx1"/>
                </a:solidFill>
              </a:rPr>
              <a:t>Successor state</a:t>
            </a:r>
          </a:p>
        </p:txBody>
      </p:sp>
      <p:sp>
        <p:nvSpPr>
          <p:cNvPr id="28" name="Rectangle 27"/>
          <p:cNvSpPr/>
          <p:nvPr/>
        </p:nvSpPr>
        <p:spPr>
          <a:xfrm>
            <a:off x="6855538" y="2209800"/>
            <a:ext cx="663964" cy="276999"/>
          </a:xfrm>
          <a:prstGeom prst="rect">
            <a:avLst/>
          </a:prstGeom>
        </p:spPr>
        <p:txBody>
          <a:bodyPr wrap="none">
            <a:spAutoFit/>
          </a:bodyPr>
          <a:lstStyle/>
          <a:p>
            <a:r>
              <a:rPr lang="en-US" dirty="0">
                <a:solidFill>
                  <a:schemeClr val="tx1"/>
                </a:solidFill>
              </a:rPr>
              <a:t>Action</a:t>
            </a:r>
          </a:p>
        </p:txBody>
      </p:sp>
      <p:sp>
        <p:nvSpPr>
          <p:cNvPr id="29" name="Rectangle 28"/>
          <p:cNvSpPr/>
          <p:nvPr/>
        </p:nvSpPr>
        <p:spPr>
          <a:xfrm>
            <a:off x="5791200" y="5715000"/>
            <a:ext cx="838200" cy="461665"/>
          </a:xfrm>
          <a:prstGeom prst="rect">
            <a:avLst/>
          </a:prstGeom>
        </p:spPr>
        <p:txBody>
          <a:bodyPr wrap="square">
            <a:spAutoFit/>
          </a:bodyPr>
          <a:lstStyle/>
          <a:p>
            <a:r>
              <a:rPr lang="en-US" dirty="0">
                <a:solidFill>
                  <a:schemeClr val="tx1"/>
                </a:solidFill>
              </a:rPr>
              <a:t>Goal state</a:t>
            </a:r>
          </a:p>
        </p:txBody>
      </p:sp>
      <p:sp>
        <p:nvSpPr>
          <p:cNvPr id="30" name="Oval 29"/>
          <p:cNvSpPr/>
          <p:nvPr/>
        </p:nvSpPr>
        <p:spPr>
          <a:xfrm>
            <a:off x="7086600"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553200" y="3930837"/>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458200"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391400" y="3930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924800" y="39624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610600" y="39624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010400" y="46482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5337980" y="4044148"/>
            <a:ext cx="3706644" cy="1574038"/>
          </a:xfrm>
          <a:custGeom>
            <a:avLst/>
            <a:gdLst>
              <a:gd name="connsiteX0" fmla="*/ 3541445 w 3541445"/>
              <a:gd name="connsiteY0" fmla="*/ 0 h 2676442"/>
              <a:gd name="connsiteX1" fmla="*/ 2860001 w 3541445"/>
              <a:gd name="connsiteY1" fmla="*/ 196164 h 2676442"/>
              <a:gd name="connsiteX2" fmla="*/ 2653503 w 3541445"/>
              <a:gd name="connsiteY2" fmla="*/ 908550 h 2676442"/>
              <a:gd name="connsiteX3" fmla="*/ 2095957 w 3541445"/>
              <a:gd name="connsiteY3" fmla="*/ 1455744 h 2676442"/>
              <a:gd name="connsiteX4" fmla="*/ 1104766 w 3541445"/>
              <a:gd name="connsiteY4" fmla="*/ 2560458 h 2676442"/>
              <a:gd name="connsiteX5" fmla="*/ 0 w 3541445"/>
              <a:gd name="connsiteY5" fmla="*/ 2643053 h 2676442"/>
              <a:gd name="connsiteX0" fmla="*/ 3541445 w 3541445"/>
              <a:gd name="connsiteY0" fmla="*/ 0 h 2676442"/>
              <a:gd name="connsiteX1" fmla="*/ 3407221 w 3541445"/>
              <a:gd name="connsiteY1" fmla="*/ 1156335 h 2676442"/>
              <a:gd name="connsiteX2" fmla="*/ 2653503 w 3541445"/>
              <a:gd name="connsiteY2" fmla="*/ 908550 h 2676442"/>
              <a:gd name="connsiteX3" fmla="*/ 2095957 w 3541445"/>
              <a:gd name="connsiteY3" fmla="*/ 1455744 h 2676442"/>
              <a:gd name="connsiteX4" fmla="*/ 1104766 w 3541445"/>
              <a:gd name="connsiteY4" fmla="*/ 2560458 h 2676442"/>
              <a:gd name="connsiteX5" fmla="*/ 0 w 3541445"/>
              <a:gd name="connsiteY5" fmla="*/ 2643053 h 2676442"/>
              <a:gd name="connsiteX0" fmla="*/ 3407221 w 3407221"/>
              <a:gd name="connsiteY0" fmla="*/ 251678 h 1771785"/>
              <a:gd name="connsiteX1" fmla="*/ 2653503 w 3407221"/>
              <a:gd name="connsiteY1" fmla="*/ 3893 h 1771785"/>
              <a:gd name="connsiteX2" fmla="*/ 2095957 w 3407221"/>
              <a:gd name="connsiteY2" fmla="*/ 551087 h 1771785"/>
              <a:gd name="connsiteX3" fmla="*/ 1104766 w 3407221"/>
              <a:gd name="connsiteY3" fmla="*/ 1655801 h 1771785"/>
              <a:gd name="connsiteX4" fmla="*/ 0 w 3407221"/>
              <a:gd name="connsiteY4" fmla="*/ 1738396 h 1771785"/>
              <a:gd name="connsiteX0" fmla="*/ 3706644 w 3706644"/>
              <a:gd name="connsiteY0" fmla="*/ 251678 h 1771785"/>
              <a:gd name="connsiteX1" fmla="*/ 2653503 w 3706644"/>
              <a:gd name="connsiteY1" fmla="*/ 3893 h 1771785"/>
              <a:gd name="connsiteX2" fmla="*/ 2095957 w 3706644"/>
              <a:gd name="connsiteY2" fmla="*/ 551087 h 1771785"/>
              <a:gd name="connsiteX3" fmla="*/ 1104766 w 3706644"/>
              <a:gd name="connsiteY3" fmla="*/ 1655801 h 1771785"/>
              <a:gd name="connsiteX4" fmla="*/ 0 w 3706644"/>
              <a:gd name="connsiteY4" fmla="*/ 1738396 h 1771785"/>
              <a:gd name="connsiteX0" fmla="*/ 3706644 w 3706644"/>
              <a:gd name="connsiteY0" fmla="*/ 48189 h 1568296"/>
              <a:gd name="connsiteX1" fmla="*/ 2746427 w 3706644"/>
              <a:gd name="connsiteY1" fmla="*/ 6892 h 1568296"/>
              <a:gd name="connsiteX2" fmla="*/ 2095957 w 3706644"/>
              <a:gd name="connsiteY2" fmla="*/ 347598 h 1568296"/>
              <a:gd name="connsiteX3" fmla="*/ 1104766 w 3706644"/>
              <a:gd name="connsiteY3" fmla="*/ 1452312 h 1568296"/>
              <a:gd name="connsiteX4" fmla="*/ 0 w 3706644"/>
              <a:gd name="connsiteY4" fmla="*/ 1534907 h 1568296"/>
              <a:gd name="connsiteX0" fmla="*/ 3706644 w 3706644"/>
              <a:gd name="connsiteY0" fmla="*/ 134183 h 1676287"/>
              <a:gd name="connsiteX1" fmla="*/ 2746427 w 3706644"/>
              <a:gd name="connsiteY1" fmla="*/ 92886 h 1676287"/>
              <a:gd name="connsiteX2" fmla="*/ 2034008 w 3706644"/>
              <a:gd name="connsiteY2" fmla="*/ 113535 h 1676287"/>
              <a:gd name="connsiteX3" fmla="*/ 1104766 w 3706644"/>
              <a:gd name="connsiteY3" fmla="*/ 1538306 h 1676287"/>
              <a:gd name="connsiteX4" fmla="*/ 0 w 3706644"/>
              <a:gd name="connsiteY4" fmla="*/ 1620901 h 1676287"/>
              <a:gd name="connsiteX0" fmla="*/ 3706644 w 3706644"/>
              <a:gd name="connsiteY0" fmla="*/ 78027 h 1620131"/>
              <a:gd name="connsiteX1" fmla="*/ 2746427 w 3706644"/>
              <a:gd name="connsiteY1" fmla="*/ 36730 h 1620131"/>
              <a:gd name="connsiteX2" fmla="*/ 2034008 w 3706644"/>
              <a:gd name="connsiteY2" fmla="*/ 57379 h 1620131"/>
              <a:gd name="connsiteX3" fmla="*/ 1610686 w 3706644"/>
              <a:gd name="connsiteY3" fmla="*/ 718141 h 1620131"/>
              <a:gd name="connsiteX4" fmla="*/ 1104766 w 3706644"/>
              <a:gd name="connsiteY4" fmla="*/ 1482150 h 1620131"/>
              <a:gd name="connsiteX5" fmla="*/ 0 w 3706644"/>
              <a:gd name="connsiteY5" fmla="*/ 1564745 h 1620131"/>
              <a:gd name="connsiteX0" fmla="*/ 3706644 w 3706644"/>
              <a:gd name="connsiteY0" fmla="*/ 78027 h 1576768"/>
              <a:gd name="connsiteX1" fmla="*/ 2746427 w 3706644"/>
              <a:gd name="connsiteY1" fmla="*/ 36730 h 1576768"/>
              <a:gd name="connsiteX2" fmla="*/ 2034008 w 3706644"/>
              <a:gd name="connsiteY2" fmla="*/ 57379 h 1576768"/>
              <a:gd name="connsiteX3" fmla="*/ 1796534 w 3706644"/>
              <a:gd name="connsiteY3" fmla="*/ 718141 h 1576768"/>
              <a:gd name="connsiteX4" fmla="*/ 1104766 w 3706644"/>
              <a:gd name="connsiteY4" fmla="*/ 1482150 h 1576768"/>
              <a:gd name="connsiteX5" fmla="*/ 0 w 3706644"/>
              <a:gd name="connsiteY5" fmla="*/ 1564745 h 1576768"/>
              <a:gd name="connsiteX0" fmla="*/ 3706644 w 3706644"/>
              <a:gd name="connsiteY0" fmla="*/ 85550 h 1584291"/>
              <a:gd name="connsiteX1" fmla="*/ 2746427 w 3706644"/>
              <a:gd name="connsiteY1" fmla="*/ 44253 h 1584291"/>
              <a:gd name="connsiteX2" fmla="*/ 2219856 w 3706644"/>
              <a:gd name="connsiteY2" fmla="*/ 54577 h 1584291"/>
              <a:gd name="connsiteX3" fmla="*/ 1796534 w 3706644"/>
              <a:gd name="connsiteY3" fmla="*/ 725664 h 1584291"/>
              <a:gd name="connsiteX4" fmla="*/ 1104766 w 3706644"/>
              <a:gd name="connsiteY4" fmla="*/ 1489673 h 1584291"/>
              <a:gd name="connsiteX5" fmla="*/ 0 w 3706644"/>
              <a:gd name="connsiteY5" fmla="*/ 1572268 h 1584291"/>
              <a:gd name="connsiteX0" fmla="*/ 3706644 w 3706644"/>
              <a:gd name="connsiteY0" fmla="*/ 72618 h 1571359"/>
              <a:gd name="connsiteX1" fmla="*/ 2219856 w 3706644"/>
              <a:gd name="connsiteY1" fmla="*/ 41645 h 1571359"/>
              <a:gd name="connsiteX2" fmla="*/ 1796534 w 3706644"/>
              <a:gd name="connsiteY2" fmla="*/ 712732 h 1571359"/>
              <a:gd name="connsiteX3" fmla="*/ 1104766 w 3706644"/>
              <a:gd name="connsiteY3" fmla="*/ 1476741 h 1571359"/>
              <a:gd name="connsiteX4" fmla="*/ 0 w 3706644"/>
              <a:gd name="connsiteY4" fmla="*/ 1559336 h 1571359"/>
              <a:gd name="connsiteX0" fmla="*/ 3706644 w 3706644"/>
              <a:gd name="connsiteY0" fmla="*/ 75297 h 1574038"/>
              <a:gd name="connsiteX1" fmla="*/ 2963249 w 3706644"/>
              <a:gd name="connsiteY1" fmla="*/ 64974 h 1574038"/>
              <a:gd name="connsiteX2" fmla="*/ 2219856 w 3706644"/>
              <a:gd name="connsiteY2" fmla="*/ 44324 h 1574038"/>
              <a:gd name="connsiteX3" fmla="*/ 1796534 w 3706644"/>
              <a:gd name="connsiteY3" fmla="*/ 715411 h 1574038"/>
              <a:gd name="connsiteX4" fmla="*/ 1104766 w 3706644"/>
              <a:gd name="connsiteY4" fmla="*/ 1479420 h 1574038"/>
              <a:gd name="connsiteX5" fmla="*/ 0 w 3706644"/>
              <a:gd name="connsiteY5" fmla="*/ 1562015 h 15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6644" h="1574038">
                <a:moveTo>
                  <a:pt x="3706644" y="75297"/>
                </a:moveTo>
                <a:cubicBezTo>
                  <a:pt x="3584466" y="61531"/>
                  <a:pt x="3211047" y="70136"/>
                  <a:pt x="2963249" y="64974"/>
                </a:cubicBezTo>
                <a:cubicBezTo>
                  <a:pt x="2715451" y="59812"/>
                  <a:pt x="2414309" y="-64082"/>
                  <a:pt x="2219856" y="44324"/>
                </a:cubicBezTo>
                <a:cubicBezTo>
                  <a:pt x="2025404" y="152730"/>
                  <a:pt x="1951408" y="477949"/>
                  <a:pt x="1796534" y="715411"/>
                </a:cubicBezTo>
                <a:cubicBezTo>
                  <a:pt x="1641660" y="952873"/>
                  <a:pt x="1404188" y="1338319"/>
                  <a:pt x="1104766" y="1479420"/>
                </a:cubicBezTo>
                <a:cubicBezTo>
                  <a:pt x="805344" y="1620521"/>
                  <a:pt x="0" y="1562015"/>
                  <a:pt x="0" y="156201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ectangle 39"/>
          <p:cNvSpPr/>
          <p:nvPr/>
        </p:nvSpPr>
        <p:spPr>
          <a:xfrm>
            <a:off x="6734014" y="5269468"/>
            <a:ext cx="766557" cy="276999"/>
          </a:xfrm>
          <a:prstGeom prst="rect">
            <a:avLst/>
          </a:prstGeom>
        </p:spPr>
        <p:txBody>
          <a:bodyPr wrap="none">
            <a:spAutoFit/>
          </a:bodyPr>
          <a:lstStyle/>
          <a:p>
            <a:r>
              <a:rPr lang="en-US" dirty="0">
                <a:solidFill>
                  <a:schemeClr val="tx1"/>
                </a:solidFill>
              </a:rPr>
              <a:t>Frontier</a:t>
            </a:r>
          </a:p>
        </p:txBody>
      </p:sp>
      <p:sp>
        <p:nvSpPr>
          <p:cNvPr id="41" name="Oval 40"/>
          <p:cNvSpPr/>
          <p:nvPr/>
        </p:nvSpPr>
        <p:spPr>
          <a:xfrm>
            <a:off x="7772400"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13" idx="4"/>
            <a:endCxn id="41" idx="0"/>
          </p:cNvCxnSpPr>
          <p:nvPr/>
        </p:nvCxnSpPr>
        <p:spPr>
          <a:xfrm>
            <a:off x="7848600" y="2362200"/>
            <a:ext cx="76200" cy="609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696200" y="2057400"/>
            <a:ext cx="304800" cy="304800"/>
          </a:xfrm>
          <a:prstGeom prst="ellipse">
            <a:avLst/>
          </a:prstGeom>
          <a:solidFill>
            <a:srgbClr val="80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z="3600" dirty="0"/>
              <a:t>Derive joint from conditional</a:t>
            </a:r>
            <a:endParaRPr lang="en-US" dirty="0"/>
          </a:p>
        </p:txBody>
      </p:sp>
      <p:sp>
        <p:nvSpPr>
          <p:cNvPr id="1039363" name="Rectangle 3"/>
          <p:cNvSpPr>
            <a:spLocks noGrp="1" noChangeArrowheads="1"/>
          </p:cNvSpPr>
          <p:nvPr>
            <p:ph idx="1"/>
          </p:nvPr>
        </p:nvSpPr>
        <p:spPr>
          <a:xfrm>
            <a:off x="381000" y="1297786"/>
            <a:ext cx="8602265" cy="3960014"/>
          </a:xfrm>
        </p:spPr>
        <p:txBody>
          <a:bodyPr>
            <a:normAutofit/>
          </a:bodyPr>
          <a:lstStyle/>
          <a:p>
            <a:pPr eaLnBrk="1" hangingPunct="1">
              <a:lnSpc>
                <a:spcPct val="80000"/>
              </a:lnSpc>
            </a:pPr>
            <a:r>
              <a:rPr lang="en-US" sz="2400" b="1" i="1" u="sng" dirty="0">
                <a:latin typeface="+mj-lt"/>
                <a:cs typeface="Calibri"/>
              </a:rPr>
              <a:t>Chain rule</a:t>
            </a:r>
            <a:r>
              <a:rPr lang="en-US" sz="2400" dirty="0">
                <a:latin typeface="+mj-lt"/>
                <a:cs typeface="Calibri"/>
              </a:rPr>
              <a:t>: </a:t>
            </a:r>
          </a:p>
          <a:p>
            <a:pPr eaLnBrk="1" hangingPunct="1">
              <a:lnSpc>
                <a:spcPct val="80000"/>
              </a:lnSpc>
            </a:pPr>
            <a:endParaRPr lang="en-US" sz="2400" dirty="0">
              <a:latin typeface="+mj-lt"/>
              <a:cs typeface="Calibri"/>
            </a:endParaRPr>
          </a:p>
          <a:p>
            <a:pPr lvl="6">
              <a:lnSpc>
                <a:spcPct val="80000"/>
              </a:lnSpc>
            </a:pPr>
            <a:endParaRPr lang="en-US" sz="1200" dirty="0">
              <a:latin typeface="+mj-lt"/>
              <a:cs typeface="Calibri"/>
            </a:endParaRPr>
          </a:p>
          <a:p>
            <a:pPr eaLnBrk="1" hangingPunct="1">
              <a:lnSpc>
                <a:spcPct val="80000"/>
              </a:lnSpc>
            </a:pPr>
            <a:endParaRPr lang="en-US" sz="2400" dirty="0">
              <a:latin typeface="+mj-lt"/>
              <a:cs typeface="Calibri"/>
            </a:endParaRPr>
          </a:p>
          <a:p>
            <a:pPr lvl="6">
              <a:lnSpc>
                <a:spcPct val="80000"/>
              </a:lnSpc>
            </a:pPr>
            <a:endParaRPr lang="en-US" sz="1200" dirty="0">
              <a:latin typeface="+mj-lt"/>
              <a:cs typeface="Calibri"/>
            </a:endParaRPr>
          </a:p>
          <a:p>
            <a:pPr eaLnBrk="1" hangingPunct="1">
              <a:lnSpc>
                <a:spcPct val="80000"/>
              </a:lnSpc>
            </a:pPr>
            <a:endParaRPr lang="en-US" sz="2400" dirty="0">
              <a:latin typeface="+mj-lt"/>
              <a:cs typeface="Calibri"/>
            </a:endParaRPr>
          </a:p>
          <a:p>
            <a:pPr lvl="1" eaLnBrk="1" hangingPunct="1">
              <a:lnSpc>
                <a:spcPct val="80000"/>
              </a:lnSpc>
            </a:pPr>
            <a:endParaRPr lang="en-US" sz="2000" dirty="0">
              <a:latin typeface="+mj-lt"/>
              <a:cs typeface="Calibri"/>
            </a:endParaRPr>
          </a:p>
          <a:p>
            <a:pPr lvl="3">
              <a:lnSpc>
                <a:spcPct val="80000"/>
              </a:lnSpc>
            </a:pPr>
            <a:endParaRPr lang="en-US" sz="1200" dirty="0">
              <a:latin typeface="+mj-lt"/>
              <a:cs typeface="Calibri"/>
            </a:endParaRPr>
          </a:p>
          <a:p>
            <a:pPr eaLnBrk="1" hangingPunct="1">
              <a:lnSpc>
                <a:spcPct val="80000"/>
              </a:lnSpc>
            </a:pPr>
            <a:endParaRPr lang="en-US" sz="2400" dirty="0">
              <a:latin typeface="+mj-lt"/>
              <a:cs typeface="Calibri"/>
            </a:endParaRPr>
          </a:p>
          <a:p>
            <a:pPr eaLnBrk="1" hangingPunct="1">
              <a:lnSpc>
                <a:spcPct val="80000"/>
              </a:lnSpc>
            </a:pPr>
            <a:endParaRPr lang="en-US" sz="2400" i="1" dirty="0">
              <a:latin typeface="+mj-lt"/>
              <a:cs typeface="Calibri"/>
            </a:endParaRP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685800" y="3505200"/>
            <a:ext cx="5320903" cy="30718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9" name="Picture 8"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457200" y="3048000"/>
            <a:ext cx="3137297"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8" name="Picture 7"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1752600" y="1804878"/>
            <a:ext cx="5905500" cy="30246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05600" y="2444866"/>
            <a:ext cx="2177100" cy="1505058"/>
          </a:xfrm>
          <a:prstGeom prst="rect">
            <a:avLst/>
          </a:prstGeom>
        </p:spPr>
      </p:pic>
    </p:spTree>
    <p:extLst>
      <p:ext uri="{BB962C8B-B14F-4D97-AF65-F5344CB8AC3E}">
        <p14:creationId xmlns:p14="http://schemas.microsoft.com/office/powerpoint/2010/main" val="2293965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US" dirty="0"/>
              <a:t>Independence</a:t>
            </a:r>
          </a:p>
        </p:txBody>
      </p:sp>
      <p:sp>
        <p:nvSpPr>
          <p:cNvPr id="3" name="Content Placeholder 2"/>
          <p:cNvSpPr>
            <a:spLocks noGrp="1"/>
          </p:cNvSpPr>
          <p:nvPr>
            <p:ph idx="1"/>
          </p:nvPr>
        </p:nvSpPr>
        <p:spPr>
          <a:xfrm>
            <a:off x="457200" y="1265237"/>
            <a:ext cx="8229600" cy="4525963"/>
          </a:xfrm>
        </p:spPr>
        <p:txBody>
          <a:bodyPr/>
          <a:lstStyle/>
          <a:p>
            <a:r>
              <a:rPr lang="en-US" sz="2400" dirty="0"/>
              <a:t>Two events A and B are </a:t>
            </a:r>
            <a:r>
              <a:rPr lang="en-US" sz="2400" i="1" dirty="0">
                <a:solidFill>
                  <a:srgbClr val="FF0000"/>
                </a:solidFill>
              </a:rPr>
              <a:t>independent</a:t>
            </a:r>
            <a:r>
              <a:rPr lang="en-US" sz="2400" dirty="0"/>
              <a:t> </a:t>
            </a:r>
            <a:r>
              <a:rPr lang="en-US" sz="2400" dirty="0" err="1"/>
              <a:t>iff</a:t>
            </a:r>
            <a:br>
              <a:rPr lang="en-US" sz="2400" dirty="0"/>
            </a:br>
            <a:r>
              <a:rPr lang="en-US" sz="2400" dirty="0">
                <a:solidFill>
                  <a:srgbClr val="0066FF"/>
                </a:solidFill>
                <a:sym typeface="Symbol"/>
              </a:rPr>
              <a:t>P(A, B) = P(A) P(B)</a:t>
            </a:r>
          </a:p>
          <a:p>
            <a:pPr lvl="1"/>
            <a:r>
              <a:rPr lang="en-US" sz="2400" dirty="0">
                <a:sym typeface="Symbol"/>
              </a:rPr>
              <a:t>In other words, </a:t>
            </a:r>
            <a:r>
              <a:rPr lang="en-US" sz="2400" dirty="0">
                <a:solidFill>
                  <a:srgbClr val="0066FF"/>
                </a:solidFill>
                <a:sym typeface="Symbol"/>
              </a:rPr>
              <a:t>P(A | B) = P(A) </a:t>
            </a:r>
            <a:r>
              <a:rPr lang="en-US" sz="2400" dirty="0">
                <a:sym typeface="Symbol"/>
              </a:rPr>
              <a:t>or </a:t>
            </a:r>
            <a:r>
              <a:rPr lang="en-US" sz="2400" dirty="0">
                <a:solidFill>
                  <a:srgbClr val="0066FF"/>
                </a:solidFill>
                <a:sym typeface="Symbol"/>
              </a:rPr>
              <a:t>P(B | A) = P(B)</a:t>
            </a:r>
          </a:p>
          <a:p>
            <a:pPr marL="457200" lvl="1" indent="0">
              <a:buNone/>
            </a:pPr>
            <a:br>
              <a:rPr lang="en-US" sz="2400" dirty="0">
                <a:sym typeface="Symbol"/>
              </a:rPr>
            </a:br>
            <a:endParaRPr lang="en-US" sz="1000" dirty="0">
              <a:sym typeface="Symbol"/>
            </a:endParaRPr>
          </a:p>
          <a:p>
            <a:r>
              <a:rPr lang="en-US" sz="2400" b="1" dirty="0">
                <a:sym typeface="Symbol"/>
              </a:rPr>
              <a:t>Conditional independence</a:t>
            </a:r>
            <a:r>
              <a:rPr lang="en-US" sz="2400" dirty="0">
                <a:sym typeface="Symbol"/>
              </a:rPr>
              <a:t>: A and B are </a:t>
            </a:r>
            <a:r>
              <a:rPr lang="en-US" sz="2400" i="1" dirty="0">
                <a:solidFill>
                  <a:srgbClr val="FF0000"/>
                </a:solidFill>
                <a:sym typeface="Symbol"/>
              </a:rPr>
              <a:t>conditionally independent</a:t>
            </a:r>
            <a:r>
              <a:rPr lang="en-US" sz="2400" dirty="0">
                <a:sym typeface="Symbol"/>
              </a:rPr>
              <a:t> given C </a:t>
            </a:r>
            <a:r>
              <a:rPr lang="en-US" sz="2400" dirty="0" err="1">
                <a:sym typeface="Symbol"/>
              </a:rPr>
              <a:t>iff</a:t>
            </a:r>
            <a:r>
              <a:rPr lang="en-US" sz="2400" dirty="0">
                <a:sym typeface="Symbol"/>
              </a:rPr>
              <a:t>  </a:t>
            </a:r>
            <a:br>
              <a:rPr lang="en-US" sz="2400" dirty="0">
                <a:sym typeface="Symbol"/>
              </a:rPr>
            </a:br>
            <a:r>
              <a:rPr lang="en-US" sz="2400" dirty="0">
                <a:solidFill>
                  <a:srgbClr val="0066FF"/>
                </a:solidFill>
                <a:sym typeface="Symbol"/>
              </a:rPr>
              <a:t>P(A, B | C) = P(A | C) P(B | C) </a:t>
            </a:r>
          </a:p>
          <a:p>
            <a:pPr lvl="1"/>
            <a:r>
              <a:rPr lang="en-US" sz="2400" dirty="0">
                <a:sym typeface="Symbol"/>
              </a:rPr>
              <a:t>Equivalently:</a:t>
            </a:r>
            <a:br>
              <a:rPr lang="en-US" sz="2400" dirty="0">
                <a:sym typeface="Symbol"/>
              </a:rPr>
            </a:br>
            <a:r>
              <a:rPr lang="en-US" sz="2400" dirty="0">
                <a:solidFill>
                  <a:srgbClr val="0066FF"/>
                </a:solidFill>
                <a:sym typeface="Symbol"/>
              </a:rPr>
              <a:t>P(A | B, C) = P(A | C) </a:t>
            </a:r>
            <a:r>
              <a:rPr lang="en-US" sz="2400" dirty="0">
                <a:sym typeface="Symbol"/>
              </a:rPr>
              <a:t>or </a:t>
            </a:r>
            <a:r>
              <a:rPr lang="en-US" sz="2400" dirty="0">
                <a:solidFill>
                  <a:srgbClr val="0066FF"/>
                </a:solidFill>
                <a:sym typeface="Symbol"/>
              </a:rPr>
              <a:t>P(B | A, C) = P(B | C)</a:t>
            </a:r>
          </a:p>
          <a:p>
            <a:pPr marL="457200" lvl="1" indent="0">
              <a:buNone/>
            </a:pPr>
            <a:br>
              <a:rPr lang="en-US" sz="2400" dirty="0">
                <a:solidFill>
                  <a:srgbClr val="0066FF"/>
                </a:solidFill>
                <a:sym typeface="Symbol"/>
              </a:rPr>
            </a:br>
            <a:endParaRPr lang="en-US" sz="1000" dirty="0">
              <a:sym typeface="Symbol"/>
            </a:endParaRPr>
          </a:p>
        </p:txBody>
      </p:sp>
    </p:spTree>
    <p:extLst>
      <p:ext uri="{BB962C8B-B14F-4D97-AF65-F5344CB8AC3E}">
        <p14:creationId xmlns:p14="http://schemas.microsoft.com/office/powerpoint/2010/main" val="56926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Conditional independence: Example</a:t>
            </a:r>
          </a:p>
        </p:txBody>
      </p:sp>
      <p:sp>
        <p:nvSpPr>
          <p:cNvPr id="22531" name="Rectangle 3"/>
          <p:cNvSpPr>
            <a:spLocks noGrp="1" noChangeArrowheads="1"/>
          </p:cNvSpPr>
          <p:nvPr>
            <p:ph idx="1"/>
          </p:nvPr>
        </p:nvSpPr>
        <p:spPr>
          <a:xfrm>
            <a:off x="304800" y="1447800"/>
            <a:ext cx="8686800" cy="5059363"/>
          </a:xfrm>
        </p:spPr>
        <p:txBody>
          <a:bodyPr/>
          <a:lstStyle/>
          <a:p>
            <a:r>
              <a:rPr lang="en-US" sz="2000" i="1" dirty="0">
                <a:solidFill>
                  <a:srgbClr val="0066FF"/>
                </a:solidFill>
              </a:rPr>
              <a:t>Toothache</a:t>
            </a:r>
            <a:r>
              <a:rPr lang="en-US" sz="2000" dirty="0">
                <a:solidFill>
                  <a:srgbClr val="0066FF"/>
                </a:solidFill>
              </a:rPr>
              <a:t>:</a:t>
            </a:r>
            <a:r>
              <a:rPr lang="en-US" sz="2000" dirty="0"/>
              <a:t> if the patient has a toothache</a:t>
            </a:r>
          </a:p>
          <a:p>
            <a:r>
              <a:rPr lang="en-US" sz="2000" i="1" dirty="0">
                <a:solidFill>
                  <a:srgbClr val="0066FF"/>
                </a:solidFill>
              </a:rPr>
              <a:t>Cavity</a:t>
            </a:r>
            <a:r>
              <a:rPr lang="en-US" sz="2000" dirty="0">
                <a:solidFill>
                  <a:srgbClr val="0066FF"/>
                </a:solidFill>
              </a:rPr>
              <a:t>:</a:t>
            </a:r>
            <a:r>
              <a:rPr lang="en-US" sz="2000" dirty="0"/>
              <a:t> if the patient has a cavity</a:t>
            </a:r>
          </a:p>
          <a:p>
            <a:r>
              <a:rPr lang="en-US" sz="2000" i="1" dirty="0">
                <a:solidFill>
                  <a:srgbClr val="0066FF"/>
                </a:solidFill>
              </a:rPr>
              <a:t>Catch</a:t>
            </a:r>
            <a:r>
              <a:rPr lang="en-US" sz="2000" dirty="0">
                <a:solidFill>
                  <a:srgbClr val="0066FF"/>
                </a:solidFill>
              </a:rPr>
              <a:t>:</a:t>
            </a:r>
            <a:r>
              <a:rPr lang="en-US" sz="2000" dirty="0"/>
              <a:t> if the dentist’s probe catches in the cavity</a:t>
            </a:r>
          </a:p>
          <a:p>
            <a:endParaRPr lang="en-US" sz="1000" dirty="0"/>
          </a:p>
          <a:p>
            <a:r>
              <a:rPr lang="en-US" sz="2000" dirty="0"/>
              <a:t>If the patient has a </a:t>
            </a:r>
            <a:r>
              <a:rPr lang="en-US" sz="2000" dirty="0">
                <a:solidFill>
                  <a:srgbClr val="FF0000"/>
                </a:solidFill>
              </a:rPr>
              <a:t>cavity</a:t>
            </a:r>
            <a:r>
              <a:rPr lang="en-US" sz="2000" dirty="0"/>
              <a:t>, the probability that the probe </a:t>
            </a:r>
            <a:r>
              <a:rPr lang="en-US" sz="2000" dirty="0">
                <a:solidFill>
                  <a:srgbClr val="FF0000"/>
                </a:solidFill>
              </a:rPr>
              <a:t>catches</a:t>
            </a:r>
            <a:r>
              <a:rPr lang="en-US" sz="2000" dirty="0"/>
              <a:t> in it doesn't depend on whether she has a </a:t>
            </a:r>
            <a:r>
              <a:rPr lang="en-US" sz="2000" dirty="0">
                <a:solidFill>
                  <a:srgbClr val="FF0000"/>
                </a:solidFill>
              </a:rPr>
              <a:t>toothache</a:t>
            </a:r>
          </a:p>
          <a:p>
            <a:pPr lvl="1">
              <a:buFontTx/>
              <a:buNone/>
            </a:pPr>
            <a:r>
              <a:rPr lang="en-US" sz="2000" dirty="0">
                <a:solidFill>
                  <a:srgbClr val="0066FF"/>
                </a:solidFill>
              </a:rPr>
              <a:t>P(</a:t>
            </a:r>
            <a:r>
              <a:rPr lang="en-US" sz="2000" i="1" dirty="0">
                <a:solidFill>
                  <a:srgbClr val="0066FF"/>
                </a:solidFill>
              </a:rPr>
              <a:t>Catch | Toothache, Cavity</a:t>
            </a:r>
            <a:r>
              <a:rPr lang="en-US" sz="2000" dirty="0">
                <a:solidFill>
                  <a:srgbClr val="0066FF"/>
                </a:solidFill>
              </a:rPr>
              <a:t>) = P(</a:t>
            </a:r>
            <a:r>
              <a:rPr lang="en-US" sz="2000" i="1" dirty="0">
                <a:solidFill>
                  <a:srgbClr val="0066FF"/>
                </a:solidFill>
              </a:rPr>
              <a:t>Catch | Cavity</a:t>
            </a:r>
            <a:r>
              <a:rPr lang="en-US" sz="2000" dirty="0">
                <a:solidFill>
                  <a:srgbClr val="0066FF"/>
                </a:solidFill>
              </a:rPr>
              <a:t>)</a:t>
            </a:r>
          </a:p>
          <a:p>
            <a:pPr lvl="1">
              <a:buFontTx/>
              <a:buNone/>
            </a:pPr>
            <a:endParaRPr lang="en-US" sz="2000" dirty="0"/>
          </a:p>
          <a:p>
            <a:r>
              <a:rPr lang="en-US" sz="2000" dirty="0"/>
              <a:t>Therefore</a:t>
            </a:r>
            <a:r>
              <a:rPr lang="en-US" sz="2000" i="1" dirty="0"/>
              <a:t>, </a:t>
            </a:r>
            <a:r>
              <a:rPr lang="en-US" sz="2000" i="1" dirty="0">
                <a:solidFill>
                  <a:srgbClr val="0066FF"/>
                </a:solidFill>
              </a:rPr>
              <a:t>Catch</a:t>
            </a:r>
            <a:r>
              <a:rPr lang="en-US" sz="2000" i="1" dirty="0"/>
              <a:t>  and </a:t>
            </a:r>
            <a:r>
              <a:rPr lang="en-US" sz="2000" i="1" dirty="0">
                <a:solidFill>
                  <a:srgbClr val="0066FF"/>
                </a:solidFill>
              </a:rPr>
              <a:t>Toothache </a:t>
            </a:r>
            <a:r>
              <a:rPr lang="en-US" sz="2000" dirty="0"/>
              <a:t>are </a:t>
            </a:r>
            <a:r>
              <a:rPr lang="en-US" sz="2000" dirty="0">
                <a:solidFill>
                  <a:srgbClr val="FF0000"/>
                </a:solidFill>
              </a:rPr>
              <a:t>conditionally independent </a:t>
            </a:r>
            <a:r>
              <a:rPr lang="en-US" sz="2000" dirty="0"/>
              <a:t>given </a:t>
            </a:r>
            <a:r>
              <a:rPr lang="en-US" sz="2000" i="1" dirty="0">
                <a:solidFill>
                  <a:srgbClr val="0066FF"/>
                </a:solidFill>
              </a:rPr>
              <a:t>Cavity</a:t>
            </a:r>
          </a:p>
          <a:p>
            <a:endParaRPr lang="en-US" sz="2000" i="1" dirty="0">
              <a:solidFill>
                <a:srgbClr val="0066FF"/>
              </a:solidFill>
            </a:endParaRPr>
          </a:p>
          <a:p>
            <a:endParaRPr lang="en-US" sz="2000" i="1" dirty="0">
              <a:solidFill>
                <a:srgbClr val="0066FF"/>
              </a:solidFill>
            </a:endParaRPr>
          </a:p>
          <a:p>
            <a:r>
              <a:rPr lang="en-US" sz="2000" i="1" dirty="0"/>
              <a:t>Question:  are  </a:t>
            </a:r>
            <a:r>
              <a:rPr lang="en-US" sz="2000" i="1" dirty="0">
                <a:solidFill>
                  <a:srgbClr val="0066FF"/>
                </a:solidFill>
              </a:rPr>
              <a:t>Catch</a:t>
            </a:r>
            <a:r>
              <a:rPr lang="en-US" sz="2000" i="1" dirty="0"/>
              <a:t>  and </a:t>
            </a:r>
            <a:r>
              <a:rPr lang="en-US" sz="2000" i="1" dirty="0">
                <a:solidFill>
                  <a:srgbClr val="0066FF"/>
                </a:solidFill>
              </a:rPr>
              <a:t>Toothache </a:t>
            </a:r>
            <a:r>
              <a:rPr lang="en-US" sz="2000" i="1" dirty="0">
                <a:solidFill>
                  <a:srgbClr val="FF0000"/>
                </a:solidFill>
              </a:rPr>
              <a:t>independent</a:t>
            </a:r>
            <a:r>
              <a:rPr lang="en-US" sz="2000" i="1" dirty="0">
                <a:solidFill>
                  <a:srgbClr val="0066FF"/>
                </a:solidFill>
              </a:rPr>
              <a:t>?</a:t>
            </a:r>
          </a:p>
          <a:p>
            <a:r>
              <a:rPr lang="en-US" sz="2000" i="1" dirty="0">
                <a:solidFill>
                  <a:srgbClr val="0066FF"/>
                </a:solidFill>
              </a:rPr>
              <a:t> </a:t>
            </a:r>
          </a:p>
          <a:p>
            <a:r>
              <a:rPr lang="en-US" sz="2000" dirty="0">
                <a:solidFill>
                  <a:srgbClr val="0066FF"/>
                </a:solidFill>
              </a:rPr>
              <a:t>            No since  P(</a:t>
            </a:r>
            <a:r>
              <a:rPr lang="en-US" sz="2000" i="1" dirty="0">
                <a:solidFill>
                  <a:srgbClr val="0066FF"/>
                </a:solidFill>
              </a:rPr>
              <a:t>Catch, Toothache</a:t>
            </a:r>
            <a:r>
              <a:rPr lang="en-US" sz="2000" dirty="0">
                <a:solidFill>
                  <a:srgbClr val="0066FF"/>
                </a:solidFill>
              </a:rPr>
              <a:t>) ≠ P(</a:t>
            </a:r>
            <a:r>
              <a:rPr lang="en-US" sz="2000" i="1" dirty="0">
                <a:solidFill>
                  <a:srgbClr val="0066FF"/>
                </a:solidFill>
              </a:rPr>
              <a:t>Catch ) </a:t>
            </a:r>
            <a:r>
              <a:rPr lang="en-US" sz="2000" dirty="0">
                <a:solidFill>
                  <a:srgbClr val="0066FF"/>
                </a:solidFill>
              </a:rPr>
              <a:t>P(</a:t>
            </a:r>
            <a:r>
              <a:rPr lang="en-US" sz="2000" i="1" dirty="0">
                <a:solidFill>
                  <a:srgbClr val="0066FF"/>
                </a:solidFill>
              </a:rPr>
              <a:t>Toothache</a:t>
            </a:r>
            <a:r>
              <a:rPr lang="en-US" sz="2000" dirty="0">
                <a:solidFill>
                  <a:srgbClr val="0066FF"/>
                </a:solidFill>
              </a:rPr>
              <a:t>) </a:t>
            </a:r>
          </a:p>
          <a:p>
            <a:endParaRPr lang="en-US" sz="2000" i="1" dirty="0">
              <a:solidFill>
                <a:srgbClr val="0066FF"/>
              </a:solidFill>
            </a:endParaRPr>
          </a:p>
          <a:p>
            <a:pPr>
              <a:buNone/>
            </a:pPr>
            <a:endParaRPr lang="en-US" sz="2000" dirty="0">
              <a:solidFill>
                <a:srgbClr val="0066FF"/>
              </a:solidFill>
            </a:endParaRPr>
          </a:p>
          <a:p>
            <a:r>
              <a:rPr lang="en-US" sz="2000" dirty="0"/>
              <a:t>
</a:t>
            </a:r>
          </a:p>
        </p:txBody>
      </p:sp>
    </p:spTree>
    <p:extLst>
      <p:ext uri="{BB962C8B-B14F-4D97-AF65-F5344CB8AC3E}">
        <p14:creationId xmlns:p14="http://schemas.microsoft.com/office/powerpoint/2010/main" val="317499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1">
                                            <p:txEl>
                                              <p:pRg st="10" end="10"/>
                                            </p:txEl>
                                          </p:spTgt>
                                        </p:tgtEl>
                                        <p:attrNameLst>
                                          <p:attrName>style.visibility</p:attrName>
                                        </p:attrNameLst>
                                      </p:cBhvr>
                                      <p:to>
                                        <p:strVal val="visible"/>
                                      </p:to>
                                    </p:set>
                                    <p:anim calcmode="lin" valueType="num">
                                      <p:cBhvr additive="base">
                                        <p:cTn id="19" dur="500" fill="hold"/>
                                        <p:tgtEl>
                                          <p:spTgt spid="22531">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531">
                                            <p:txEl>
                                              <p:pRg st="11" end="11"/>
                                            </p:txEl>
                                          </p:spTgt>
                                        </p:tgtEl>
                                        <p:attrNameLst>
                                          <p:attrName>style.visibility</p:attrName>
                                        </p:attrNameLst>
                                      </p:cBhvr>
                                      <p:to>
                                        <p:strVal val="visible"/>
                                      </p:to>
                                    </p:set>
                                    <p:anim calcmode="lin" valueType="num">
                                      <p:cBhvr additive="base">
                                        <p:cTn id="25" dur="500" fill="hold"/>
                                        <p:tgtEl>
                                          <p:spTgt spid="22531">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53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531">
                                            <p:txEl>
                                              <p:pRg st="12" end="12"/>
                                            </p:txEl>
                                          </p:spTgt>
                                        </p:tgtEl>
                                        <p:attrNameLst>
                                          <p:attrName>style.visibility</p:attrName>
                                        </p:attrNameLst>
                                      </p:cBhvr>
                                      <p:to>
                                        <p:strVal val="visible"/>
                                      </p:to>
                                    </p:set>
                                    <p:anim calcmode="lin" valueType="num">
                                      <p:cBhvr additive="base">
                                        <p:cTn id="31" dur="500" fill="hold"/>
                                        <p:tgtEl>
                                          <p:spTgt spid="22531">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531">
                                            <p:txEl>
                                              <p:pRg st="12" end="12"/>
                                            </p:txEl>
                                          </p:spTgt>
                                        </p:tgtEl>
                                        <p:attrNameLst>
                                          <p:attrName>ppt_y</p:attrName>
                                        </p:attrNameLst>
                                      </p:cBhvr>
                                      <p:tavLst>
                                        <p:tav tm="0">
                                          <p:val>
                                            <p:strVal val="1+#ppt_h/2"/>
                                          </p:val>
                                        </p:tav>
                                        <p:tav tm="100000">
                                          <p:val>
                                            <p:strVal val="#ppt_y"/>
                                          </p:val>
                                        </p:tav>
                                      </p:tavLst>
                                    </p:anim>
                                  </p:childTnLst>
                                </p:cTn>
                              </p:par>
                              <p:par>
                                <p:cTn id="33" presetID="1" presetClass="entr" presetSubtype="0" fill="hold" grpId="0" nodeType="withEffect">
                                  <p:stCondLst>
                                    <p:cond delay="0"/>
                                  </p:stCondLst>
                                  <p:childTnLst>
                                    <p:set>
                                      <p:cBhvr>
                                        <p:cTn id="34" dur="1" fill="hold">
                                          <p:stCondLst>
                                            <p:cond delay="0"/>
                                          </p:stCondLst>
                                        </p:cTn>
                                        <p:tgtEl>
                                          <p:spTgt spid="2253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76200"/>
            <a:ext cx="8153400" cy="838200"/>
          </a:xfrm>
        </p:spPr>
        <p:txBody>
          <a:bodyPr/>
          <a:lstStyle/>
          <a:p>
            <a:r>
              <a:rPr lang="en-US" sz="2400" dirty="0"/>
              <a:t>Use conditional independence to simplify joint calculation </a:t>
            </a:r>
          </a:p>
        </p:txBody>
      </p:sp>
      <p:sp>
        <p:nvSpPr>
          <p:cNvPr id="23555" name="Rectangle 3"/>
          <p:cNvSpPr>
            <a:spLocks noGrp="1" noChangeArrowheads="1"/>
          </p:cNvSpPr>
          <p:nvPr>
            <p:ph idx="1"/>
          </p:nvPr>
        </p:nvSpPr>
        <p:spPr/>
        <p:txBody>
          <a:bodyPr/>
          <a:lstStyle/>
          <a:p>
            <a:endParaRPr lang="en-US" sz="2400" dirty="0"/>
          </a:p>
          <a:p>
            <a:r>
              <a:rPr lang="en-US" sz="2400" dirty="0"/>
              <a:t>According to the chain rule:</a:t>
            </a:r>
          </a:p>
          <a:p>
            <a:pPr>
              <a:buFontTx/>
              <a:buNone/>
            </a:pPr>
            <a:r>
              <a:rPr lang="en-US" sz="2400" b="1" dirty="0"/>
              <a:t>	</a:t>
            </a:r>
            <a:r>
              <a:rPr lang="en-US" sz="2000" dirty="0">
                <a:solidFill>
                  <a:srgbClr val="0066FF"/>
                </a:solidFill>
              </a:rPr>
              <a:t>P(</a:t>
            </a:r>
            <a:r>
              <a:rPr lang="en-US" sz="2000" i="1" dirty="0">
                <a:solidFill>
                  <a:srgbClr val="0066FF"/>
                </a:solidFill>
              </a:rPr>
              <a:t>Toothache, Catch, Cavity</a:t>
            </a:r>
            <a:r>
              <a:rPr lang="en-US" sz="2000" dirty="0">
                <a:solidFill>
                  <a:srgbClr val="0066FF"/>
                </a:solidFill>
              </a:rPr>
              <a:t>)</a:t>
            </a:r>
          </a:p>
          <a:p>
            <a:pPr lvl="1">
              <a:buFontTx/>
              <a:buNone/>
            </a:pPr>
            <a:r>
              <a:rPr lang="en-US" sz="2000" dirty="0">
                <a:solidFill>
                  <a:srgbClr val="0066FF"/>
                </a:solidFill>
              </a:rPr>
              <a:t>	= P(</a:t>
            </a:r>
            <a:r>
              <a:rPr lang="en-US" sz="2000" i="1" dirty="0">
                <a:solidFill>
                  <a:srgbClr val="0066FF"/>
                </a:solidFill>
              </a:rPr>
              <a:t>Cavity</a:t>
            </a:r>
            <a:r>
              <a:rPr lang="en-US" sz="2000" dirty="0">
                <a:solidFill>
                  <a:srgbClr val="0066FF"/>
                </a:solidFill>
              </a:rPr>
              <a:t>) P(</a:t>
            </a:r>
            <a:r>
              <a:rPr lang="en-US" sz="2000" i="1" dirty="0">
                <a:solidFill>
                  <a:srgbClr val="0066FF"/>
                </a:solidFill>
              </a:rPr>
              <a:t>Catch</a:t>
            </a:r>
            <a:r>
              <a:rPr lang="en-US" sz="2000" dirty="0">
                <a:solidFill>
                  <a:srgbClr val="0066FF"/>
                </a:solidFill>
              </a:rPr>
              <a:t> | </a:t>
            </a:r>
            <a:r>
              <a:rPr lang="en-US" sz="2000" i="1" dirty="0">
                <a:solidFill>
                  <a:srgbClr val="0066FF"/>
                </a:solidFill>
              </a:rPr>
              <a:t>Cavity</a:t>
            </a:r>
            <a:r>
              <a:rPr lang="en-US" sz="2000" dirty="0">
                <a:solidFill>
                  <a:srgbClr val="0066FF"/>
                </a:solidFill>
              </a:rPr>
              <a:t>) </a:t>
            </a:r>
            <a:r>
              <a:rPr lang="en-US" sz="2000" dirty="0">
                <a:solidFill>
                  <a:srgbClr val="C00000"/>
                </a:solidFill>
              </a:rPr>
              <a:t>P(</a:t>
            </a:r>
            <a:r>
              <a:rPr lang="en-US" sz="2000" i="1" dirty="0">
                <a:solidFill>
                  <a:srgbClr val="C00000"/>
                </a:solidFill>
              </a:rPr>
              <a:t>Toothache | Catch, Cavity</a:t>
            </a:r>
            <a:r>
              <a:rPr lang="en-US" sz="2000" dirty="0">
                <a:solidFill>
                  <a:srgbClr val="C00000"/>
                </a:solidFill>
              </a:rPr>
              <a:t>) </a:t>
            </a:r>
          </a:p>
          <a:p>
            <a:pPr lvl="1">
              <a:buFontTx/>
              <a:buNone/>
            </a:pPr>
            <a:endParaRPr lang="en-US" dirty="0">
              <a:solidFill>
                <a:srgbClr val="0066FF"/>
              </a:solidFill>
            </a:endParaRPr>
          </a:p>
          <a:p>
            <a:pPr lvl="1">
              <a:buFontTx/>
              <a:buNone/>
            </a:pPr>
            <a:endParaRPr lang="en-US" sz="2000" dirty="0">
              <a:solidFill>
                <a:srgbClr val="0066FF"/>
              </a:solidFill>
            </a:endParaRPr>
          </a:p>
          <a:p>
            <a:pPr lvl="1">
              <a:buFontTx/>
              <a:buNone/>
            </a:pPr>
            <a:r>
              <a:rPr lang="en-US" dirty="0"/>
              <a:t>if conditional independence:  </a:t>
            </a:r>
          </a:p>
          <a:p>
            <a:pPr lvl="1">
              <a:buFontTx/>
              <a:buNone/>
            </a:pPr>
            <a:endParaRPr lang="en-US" sz="2000" dirty="0">
              <a:solidFill>
                <a:srgbClr val="0066FF"/>
              </a:solidFill>
            </a:endParaRPr>
          </a:p>
          <a:p>
            <a:pPr lvl="1">
              <a:buFontTx/>
              <a:buNone/>
            </a:pPr>
            <a:r>
              <a:rPr lang="en-US" sz="2000" dirty="0">
                <a:solidFill>
                  <a:srgbClr val="0066FF"/>
                </a:solidFill>
              </a:rPr>
              <a:t>	= P(</a:t>
            </a:r>
            <a:r>
              <a:rPr lang="en-US" sz="2000" i="1" dirty="0">
                <a:solidFill>
                  <a:srgbClr val="0066FF"/>
                </a:solidFill>
              </a:rPr>
              <a:t>Cavity</a:t>
            </a:r>
            <a:r>
              <a:rPr lang="en-US" sz="2000" dirty="0">
                <a:solidFill>
                  <a:srgbClr val="0066FF"/>
                </a:solidFill>
              </a:rPr>
              <a:t>) P(</a:t>
            </a:r>
            <a:r>
              <a:rPr lang="en-US" sz="2000" i="1" dirty="0">
                <a:solidFill>
                  <a:srgbClr val="0066FF"/>
                </a:solidFill>
              </a:rPr>
              <a:t>Catch</a:t>
            </a:r>
            <a:r>
              <a:rPr lang="en-US" sz="2000" dirty="0">
                <a:solidFill>
                  <a:srgbClr val="0066FF"/>
                </a:solidFill>
              </a:rPr>
              <a:t> | </a:t>
            </a:r>
            <a:r>
              <a:rPr lang="en-US" sz="2000" i="1" dirty="0">
                <a:solidFill>
                  <a:srgbClr val="0066FF"/>
                </a:solidFill>
              </a:rPr>
              <a:t>Cavity</a:t>
            </a:r>
            <a:r>
              <a:rPr lang="en-US" sz="2000" dirty="0">
                <a:solidFill>
                  <a:srgbClr val="0066FF"/>
                </a:solidFill>
              </a:rPr>
              <a:t>) </a:t>
            </a:r>
            <a:r>
              <a:rPr lang="en-US" sz="2000" dirty="0">
                <a:solidFill>
                  <a:srgbClr val="C00000"/>
                </a:solidFill>
              </a:rPr>
              <a:t>P(</a:t>
            </a:r>
            <a:r>
              <a:rPr lang="en-US" sz="2000" i="1" dirty="0">
                <a:solidFill>
                  <a:srgbClr val="C00000"/>
                </a:solidFill>
              </a:rPr>
              <a:t>Toothache | Cavity</a:t>
            </a:r>
            <a:r>
              <a:rPr lang="en-US" sz="2000" dirty="0">
                <a:solidFill>
                  <a:srgbClr val="C00000"/>
                </a:solidFill>
              </a:rPr>
              <a:t>) </a:t>
            </a:r>
          </a:p>
        </p:txBody>
      </p:sp>
      <p:sp>
        <p:nvSpPr>
          <p:cNvPr id="2" name="Rectangle 1"/>
          <p:cNvSpPr/>
          <p:nvPr/>
        </p:nvSpPr>
        <p:spPr bwMode="auto">
          <a:xfrm>
            <a:off x="381000" y="3886200"/>
            <a:ext cx="8305800" cy="762000"/>
          </a:xfrm>
          <a:prstGeom prst="rect">
            <a:avLst/>
          </a:prstGeom>
          <a:noFill/>
          <a:ln w="571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1" i="0" u="none" strike="noStrike" cap="none" normalizeH="0" baseline="0">
              <a:ln>
                <a:noFill/>
              </a:ln>
              <a:solidFill>
                <a:srgbClr val="FFFF00"/>
              </a:solidFill>
              <a:effectLst/>
              <a:latin typeface="Arial" charset="0"/>
            </a:endParaRPr>
          </a:p>
        </p:txBody>
      </p:sp>
      <p:sp>
        <p:nvSpPr>
          <p:cNvPr id="5" name="Rectangle 4"/>
          <p:cNvSpPr/>
          <p:nvPr/>
        </p:nvSpPr>
        <p:spPr>
          <a:xfrm>
            <a:off x="4267200" y="5181600"/>
            <a:ext cx="3886200" cy="584775"/>
          </a:xfrm>
          <a:prstGeom prst="rect">
            <a:avLst/>
          </a:prstGeom>
        </p:spPr>
        <p:txBody>
          <a:bodyPr wrap="square">
            <a:spAutoFit/>
          </a:bodyPr>
          <a:lstStyle/>
          <a:p>
            <a:pPr eaLnBrk="1" hangingPunct="1">
              <a:lnSpc>
                <a:spcPct val="80000"/>
              </a:lnSpc>
            </a:pPr>
            <a:r>
              <a:rPr lang="en-US" sz="2000" b="0" dirty="0">
                <a:solidFill>
                  <a:schemeClr val="tx1"/>
                </a:solidFill>
                <a:cs typeface="Calibri"/>
              </a:rPr>
              <a:t>use </a:t>
            </a:r>
            <a:r>
              <a:rPr lang="en-US" sz="2000" b="0" u="sng" dirty="0">
                <a:solidFill>
                  <a:srgbClr val="FF0000"/>
                </a:solidFill>
                <a:cs typeface="Calibri"/>
              </a:rPr>
              <a:t>conditional independence </a:t>
            </a:r>
            <a:r>
              <a:rPr lang="en-US" sz="2000" b="0" dirty="0">
                <a:solidFill>
                  <a:schemeClr val="tx1"/>
                </a:solidFill>
                <a:cs typeface="Calibri"/>
              </a:rPr>
              <a:t>to estimate the joint in an easy way</a:t>
            </a:r>
          </a:p>
        </p:txBody>
      </p:sp>
      <p:cxnSp>
        <p:nvCxnSpPr>
          <p:cNvPr id="4" name="Straight Arrow Connector 3"/>
          <p:cNvCxnSpPr/>
          <p:nvPr/>
        </p:nvCxnSpPr>
        <p:spPr bwMode="auto">
          <a:xfrm flipH="1" flipV="1">
            <a:off x="4953000" y="4724400"/>
            <a:ext cx="457200" cy="381000"/>
          </a:xfrm>
          <a:prstGeom prst="straightConnector1">
            <a:avLst/>
          </a:prstGeom>
          <a:solidFill>
            <a:srgbClr val="FF9900"/>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18553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5">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2" grpId="0" animBg="1"/>
      <p:bldP spid="5"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153400" cy="838200"/>
          </a:xfrm>
        </p:spPr>
        <p:txBody>
          <a:bodyPr/>
          <a:lstStyle/>
          <a:p>
            <a:pPr>
              <a:lnSpc>
                <a:spcPct val="80000"/>
              </a:lnSpc>
            </a:pPr>
            <a:r>
              <a:rPr lang="en-US" sz="3600" dirty="0">
                <a:solidFill>
                  <a:srgbClr val="FF0000"/>
                </a:solidFill>
                <a:cs typeface="Calibri"/>
              </a:rPr>
              <a:t>Bayesian inference</a:t>
            </a:r>
          </a:p>
        </p:txBody>
      </p:sp>
      <p:pic>
        <p:nvPicPr>
          <p:cNvPr id="3" name="Picture 2"/>
          <p:cNvPicPr>
            <a:picLocks noChangeAspect="1"/>
          </p:cNvPicPr>
          <p:nvPr/>
        </p:nvPicPr>
        <p:blipFill>
          <a:blip r:embed="rId2"/>
          <a:stretch>
            <a:fillRect/>
          </a:stretch>
        </p:blipFill>
        <p:spPr>
          <a:xfrm>
            <a:off x="5334000" y="1981200"/>
            <a:ext cx="2669996" cy="3457575"/>
          </a:xfrm>
          <a:prstGeom prst="rect">
            <a:avLst/>
          </a:prstGeom>
        </p:spPr>
      </p:pic>
      <p:sp>
        <p:nvSpPr>
          <p:cNvPr id="4" name="Rectangle 3"/>
          <p:cNvSpPr/>
          <p:nvPr/>
        </p:nvSpPr>
        <p:spPr>
          <a:xfrm>
            <a:off x="609600" y="1600200"/>
            <a:ext cx="3886200" cy="3736407"/>
          </a:xfrm>
          <a:prstGeom prst="rect">
            <a:avLst/>
          </a:prstGeom>
        </p:spPr>
        <p:txBody>
          <a:bodyPr wrap="square">
            <a:spAutoFit/>
          </a:bodyPr>
          <a:lstStyle/>
          <a:p>
            <a:pPr eaLnBrk="1" hangingPunct="1">
              <a:lnSpc>
                <a:spcPct val="80000"/>
              </a:lnSpc>
            </a:pPr>
            <a:r>
              <a:rPr lang="en-US" sz="3200" b="0" dirty="0">
                <a:solidFill>
                  <a:schemeClr val="tx1"/>
                </a:solidFill>
                <a:cs typeface="Calibri"/>
              </a:rPr>
              <a:t>A </a:t>
            </a:r>
            <a:r>
              <a:rPr lang="en-US" sz="3200" b="0" u="sng" dirty="0">
                <a:solidFill>
                  <a:srgbClr val="FF0000"/>
                </a:solidFill>
                <a:cs typeface="Calibri"/>
              </a:rPr>
              <a:t>inference tool </a:t>
            </a:r>
            <a:r>
              <a:rPr lang="en-US" sz="3200" b="0" dirty="0">
                <a:solidFill>
                  <a:schemeClr val="tx1"/>
                </a:solidFill>
                <a:cs typeface="Calibri"/>
              </a:rPr>
              <a:t>that uses </a:t>
            </a:r>
            <a:r>
              <a:rPr lang="en-US" sz="3200" b="0" u="sng" dirty="0">
                <a:solidFill>
                  <a:srgbClr val="FF0000"/>
                </a:solidFill>
                <a:cs typeface="Calibri"/>
              </a:rPr>
              <a:t>conditional independence </a:t>
            </a:r>
            <a:r>
              <a:rPr lang="en-US" sz="3200" b="0" dirty="0">
                <a:solidFill>
                  <a:schemeClr val="tx1"/>
                </a:solidFill>
                <a:cs typeface="Calibri"/>
              </a:rPr>
              <a:t>to simplify the calculation of joint probabilities.</a:t>
            </a:r>
          </a:p>
          <a:p>
            <a:pPr eaLnBrk="1" hangingPunct="1">
              <a:lnSpc>
                <a:spcPct val="80000"/>
              </a:lnSpc>
            </a:pPr>
            <a:endParaRPr lang="en-US" sz="3200" b="0" dirty="0">
              <a:solidFill>
                <a:schemeClr val="tx1"/>
              </a:solidFill>
              <a:cs typeface="Calibri"/>
            </a:endParaRPr>
          </a:p>
          <a:p>
            <a:pPr eaLnBrk="1" hangingPunct="1">
              <a:lnSpc>
                <a:spcPct val="80000"/>
              </a:lnSpc>
            </a:pPr>
            <a:endParaRPr lang="en-US" sz="3200" b="0" dirty="0">
              <a:solidFill>
                <a:schemeClr val="tx1"/>
              </a:solidFill>
              <a:cs typeface="Calibri"/>
            </a:endParaRPr>
          </a:p>
        </p:txBody>
      </p:sp>
    </p:spTree>
    <p:extLst>
      <p:ext uri="{BB962C8B-B14F-4D97-AF65-F5344CB8AC3E}">
        <p14:creationId xmlns:p14="http://schemas.microsoft.com/office/powerpoint/2010/main" val="9068813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a:t>
            </a:r>
          </a:p>
        </p:txBody>
      </p:sp>
      <p:sp>
        <p:nvSpPr>
          <p:cNvPr id="3" name="Content Placeholder 2"/>
          <p:cNvSpPr>
            <a:spLocks noGrp="1"/>
          </p:cNvSpPr>
          <p:nvPr>
            <p:ph idx="1"/>
          </p:nvPr>
        </p:nvSpPr>
        <p:spPr>
          <a:xfrm>
            <a:off x="685800" y="914400"/>
            <a:ext cx="8077200" cy="5562600"/>
          </a:xfrm>
        </p:spPr>
        <p:txBody>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Why is this useful?</a:t>
            </a:r>
          </a:p>
          <a:p>
            <a:pPr lvl="1"/>
            <a:r>
              <a:rPr lang="en-US" sz="1800" i="1" u="sng" dirty="0">
                <a:solidFill>
                  <a:srgbClr val="FF0000"/>
                </a:solidFill>
              </a:rPr>
              <a:t>Posterior </a:t>
            </a:r>
            <a:r>
              <a:rPr lang="en-US" sz="1800" dirty="0">
                <a:solidFill>
                  <a:srgbClr val="FF0000"/>
                </a:solidFill>
              </a:rPr>
              <a:t>is proportional to </a:t>
            </a:r>
            <a:r>
              <a:rPr lang="en-US" altLang="zh-CN" sz="1800" i="1" u="sng" dirty="0">
                <a:solidFill>
                  <a:srgbClr val="FF0000"/>
                </a:solidFill>
              </a:rPr>
              <a:t>likelihood × </a:t>
            </a:r>
            <a:r>
              <a:rPr lang="en-US" sz="1800" i="1" u="sng" dirty="0">
                <a:solidFill>
                  <a:srgbClr val="FF0000"/>
                </a:solidFill>
              </a:rPr>
              <a:t>prior</a:t>
            </a:r>
            <a:endParaRPr lang="en-US" altLang="zh-CN" sz="1800" i="1" u="sng" dirty="0">
              <a:solidFill>
                <a:srgbClr val="FF0000"/>
              </a:solidFill>
            </a:endParaRPr>
          </a:p>
          <a:p>
            <a:pPr lvl="1"/>
            <a:r>
              <a:rPr lang="en-US" sz="1800" u="sng" dirty="0"/>
              <a:t>P(A) is the </a:t>
            </a:r>
            <a:r>
              <a:rPr lang="en-US" sz="1800" i="1" u="sng" dirty="0"/>
              <a:t>prior</a:t>
            </a:r>
            <a:r>
              <a:rPr lang="en-US" sz="1800" u="sng" dirty="0"/>
              <a:t> </a:t>
            </a:r>
            <a:r>
              <a:rPr lang="en-US" sz="1800" dirty="0"/>
              <a:t>and </a:t>
            </a:r>
            <a:r>
              <a:rPr lang="en-US" sz="1800" u="sng" dirty="0"/>
              <a:t>P(A|B) is the </a:t>
            </a:r>
            <a:r>
              <a:rPr lang="en-US" sz="1800" i="1" u="sng" dirty="0"/>
              <a:t>posterior</a:t>
            </a:r>
          </a:p>
          <a:p>
            <a:pPr lvl="1"/>
            <a:r>
              <a:rPr lang="en-US" sz="1800" u="sng" dirty="0"/>
              <a:t>P(</a:t>
            </a:r>
            <a:r>
              <a:rPr lang="en-US" altLang="zh-CN" sz="1800" u="sng" dirty="0"/>
              <a:t>B</a:t>
            </a:r>
            <a:r>
              <a:rPr lang="en-US" sz="1800" u="sng" dirty="0"/>
              <a:t>|</a:t>
            </a:r>
            <a:r>
              <a:rPr lang="en-US" altLang="zh-CN" sz="1800" u="sng" dirty="0"/>
              <a:t>A</a:t>
            </a:r>
            <a:r>
              <a:rPr lang="en-US" sz="1800" u="sng" dirty="0"/>
              <a:t>) is the </a:t>
            </a:r>
            <a:r>
              <a:rPr lang="en-US" altLang="zh-CN" sz="1800" i="1" u="sng" dirty="0"/>
              <a:t>likelihood</a:t>
            </a:r>
          </a:p>
          <a:p>
            <a:pPr lvl="1"/>
            <a:r>
              <a:rPr lang="en-US" sz="1800" u="sng" dirty="0"/>
              <a:t>P(</a:t>
            </a:r>
            <a:r>
              <a:rPr lang="en-US" altLang="zh-CN" sz="1800" u="sng" dirty="0"/>
              <a:t>B</a:t>
            </a:r>
            <a:r>
              <a:rPr lang="en-US" sz="1800" u="sng" dirty="0"/>
              <a:t>) is the </a:t>
            </a:r>
            <a:r>
              <a:rPr lang="en-US" altLang="zh-CN" sz="1800" i="1" u="sng" dirty="0"/>
              <a:t>marginal</a:t>
            </a:r>
          </a:p>
          <a:p>
            <a:pPr lvl="1"/>
            <a:r>
              <a:rPr lang="en-US" altLang="zh-CN" dirty="0"/>
              <a:t>Theoretical foundation </a:t>
            </a:r>
            <a:r>
              <a:rPr lang="en-US" dirty="0"/>
              <a:t>of Bayesian inference</a:t>
            </a:r>
            <a:endParaRPr lang="en-US" dirty="0">
              <a:solidFill>
                <a:srgbClr val="0066FF"/>
              </a:solidFill>
            </a:endParaRPr>
          </a:p>
          <a:p>
            <a:endParaRPr lang="en-US" dirty="0"/>
          </a:p>
        </p:txBody>
      </p:sp>
      <p:pic>
        <p:nvPicPr>
          <p:cNvPr id="5" name="Picture 4"/>
          <p:cNvPicPr>
            <a:picLocks noChangeAspect="1"/>
          </p:cNvPicPr>
          <p:nvPr/>
        </p:nvPicPr>
        <p:blipFill>
          <a:blip r:embed="rId2"/>
          <a:stretch>
            <a:fillRect/>
          </a:stretch>
        </p:blipFill>
        <p:spPr>
          <a:xfrm>
            <a:off x="1143000" y="1143000"/>
            <a:ext cx="4267200" cy="2593273"/>
          </a:xfrm>
          <a:prstGeom prst="rect">
            <a:avLst/>
          </a:prstGeom>
        </p:spPr>
      </p:pic>
      <p:pic>
        <p:nvPicPr>
          <p:cNvPr id="6" name="Content Placeholder 3"/>
          <p:cNvPicPr>
            <a:picLocks noChangeAspect="1"/>
          </p:cNvPicPr>
          <p:nvPr/>
        </p:nvPicPr>
        <p:blipFill>
          <a:blip r:embed="rId3"/>
          <a:stretch>
            <a:fillRect/>
          </a:stretch>
        </p:blipFill>
        <p:spPr bwMode="auto">
          <a:xfrm>
            <a:off x="5542978" y="2133600"/>
            <a:ext cx="2915222" cy="684725"/>
          </a:xfrm>
          <a:prstGeom prst="rect">
            <a:avLst/>
          </a:prstGeom>
          <a:noFill/>
          <a:ln w="9525">
            <a:noFill/>
            <a:miter lim="800000"/>
            <a:headEnd/>
            <a:tailEnd/>
          </a:ln>
        </p:spPr>
      </p:pic>
    </p:spTree>
    <p:extLst>
      <p:ext uri="{BB962C8B-B14F-4D97-AF65-F5344CB8AC3E}">
        <p14:creationId xmlns:p14="http://schemas.microsoft.com/office/powerpoint/2010/main" val="42552637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err="1"/>
              <a:t>Bayes</a:t>
            </a:r>
            <a:r>
              <a:rPr lang="en-US" dirty="0"/>
              <a:t> Rule example</a:t>
            </a:r>
          </a:p>
        </p:txBody>
      </p:sp>
      <p:sp>
        <p:nvSpPr>
          <p:cNvPr id="3" name="Content Placeholder 2"/>
          <p:cNvSpPr>
            <a:spLocks noGrp="1"/>
          </p:cNvSpPr>
          <p:nvPr>
            <p:ph idx="1"/>
          </p:nvPr>
        </p:nvSpPr>
        <p:spPr>
          <a:xfrm>
            <a:off x="228600" y="990600"/>
            <a:ext cx="8686800" cy="4906963"/>
          </a:xfrm>
        </p:spPr>
        <p:txBody>
          <a:bodyPr/>
          <a:lstStyle/>
          <a:p>
            <a:r>
              <a:rPr lang="en-US" sz="2400" dirty="0"/>
              <a:t>Marie is getting married tomorrow, at an outdoor ceremony in the desert. In recent years, it has rained only 5 days each year (5/365 = 0.014). Unfortunately, the weatherman has predicted rain for tomorrow. When it actually rains, the weatherman correctly predicts rain 90% of the time. When it doesn't rain, he incorrectly predicts rain 10% of the time. What is the probability that it will rain on Marie's wedding? </a:t>
            </a:r>
          </a:p>
        </p:txBody>
      </p:sp>
      <p:graphicFrame>
        <p:nvGraphicFramePr>
          <p:cNvPr id="4" name="Object 3"/>
          <p:cNvGraphicFramePr>
            <a:graphicFrameLocks noChangeAspect="1"/>
          </p:cNvGraphicFramePr>
          <p:nvPr/>
        </p:nvGraphicFramePr>
        <p:xfrm>
          <a:off x="1187450" y="3821113"/>
          <a:ext cx="5051425" cy="839787"/>
        </p:xfrm>
        <a:graphic>
          <a:graphicData uri="http://schemas.openxmlformats.org/presentationml/2006/ole">
            <mc:AlternateContent xmlns:mc="http://schemas.openxmlformats.org/markup-compatibility/2006">
              <mc:Choice xmlns:v="urn:schemas-microsoft-com:vml" Requires="v">
                <p:oleObj name="Equation" r:id="rId3" imgW="2603500" imgH="431800" progId="Equation.3">
                  <p:embed/>
                </p:oleObj>
              </mc:Choice>
              <mc:Fallback>
                <p:oleObj name="Equation" r:id="rId3" imgW="2603500" imgH="431800" progId="Equation.3">
                  <p:embed/>
                  <p:pic>
                    <p:nvPicPr>
                      <p:cNvPr id="4" name="Object 3"/>
                      <p:cNvPicPr>
                        <a:picLocks noChangeAspect="1" noChangeArrowheads="1"/>
                      </p:cNvPicPr>
                      <p:nvPr/>
                    </p:nvPicPr>
                    <p:blipFill>
                      <a:blip r:embed="rId4"/>
                      <a:srcRect/>
                      <a:stretch>
                        <a:fillRect/>
                      </a:stretch>
                    </p:blipFill>
                    <p:spPr bwMode="auto">
                      <a:xfrm>
                        <a:off x="1187450" y="3821113"/>
                        <a:ext cx="5051425" cy="8397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1438275" y="5715000"/>
          <a:ext cx="6334125" cy="838200"/>
        </p:xfrm>
        <a:graphic>
          <a:graphicData uri="http://schemas.openxmlformats.org/presentationml/2006/ole">
            <mc:AlternateContent xmlns:mc="http://schemas.openxmlformats.org/markup-compatibility/2006">
              <mc:Choice xmlns:v="urn:schemas-microsoft-com:vml" Requires="v">
                <p:oleObj name="Equation" r:id="rId5" imgW="3263760" imgH="431640" progId="Equation.3">
                  <p:embed/>
                </p:oleObj>
              </mc:Choice>
              <mc:Fallback>
                <p:oleObj name="Equation" r:id="rId5" imgW="3263760" imgH="431640" progId="Equation.3">
                  <p:embed/>
                  <p:pic>
                    <p:nvPicPr>
                      <p:cNvPr id="5" name="Object 4"/>
                      <p:cNvPicPr>
                        <a:picLocks noChangeAspect="1" noChangeArrowheads="1"/>
                      </p:cNvPicPr>
                      <p:nvPr/>
                    </p:nvPicPr>
                    <p:blipFill>
                      <a:blip r:embed="rId6"/>
                      <a:srcRect/>
                      <a:stretch>
                        <a:fillRect/>
                      </a:stretch>
                    </p:blipFill>
                    <p:spPr bwMode="auto">
                      <a:xfrm>
                        <a:off x="1438275" y="5715000"/>
                        <a:ext cx="6334125"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1714500" y="4711700"/>
          <a:ext cx="6483350" cy="838200"/>
        </p:xfrm>
        <a:graphic>
          <a:graphicData uri="http://schemas.openxmlformats.org/presentationml/2006/ole">
            <mc:AlternateContent xmlns:mc="http://schemas.openxmlformats.org/markup-compatibility/2006">
              <mc:Choice xmlns:v="urn:schemas-microsoft-com:vml" Requires="v">
                <p:oleObj name="Equation" r:id="rId7" imgW="3340100" imgH="431800" progId="Equation.3">
                  <p:embed/>
                </p:oleObj>
              </mc:Choice>
              <mc:Fallback>
                <p:oleObj name="Equation" r:id="rId7" imgW="3340100" imgH="431800" progId="Equation.3">
                  <p:embed/>
                  <p:pic>
                    <p:nvPicPr>
                      <p:cNvPr id="6" name="Object 5"/>
                      <p:cNvPicPr>
                        <a:picLocks noChangeAspect="1" noChangeArrowheads="1"/>
                      </p:cNvPicPr>
                      <p:nvPr/>
                    </p:nvPicPr>
                    <p:blipFill>
                      <a:blip r:embed="rId8"/>
                      <a:srcRect/>
                      <a:stretch>
                        <a:fillRect/>
                      </a:stretch>
                    </p:blipFill>
                    <p:spPr bwMode="auto">
                      <a:xfrm>
                        <a:off x="1714500" y="4711700"/>
                        <a:ext cx="648335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8068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dirty="0"/>
              <a:t>Bayes rule: Example</a:t>
            </a:r>
          </a:p>
        </p:txBody>
      </p:sp>
      <p:sp>
        <p:nvSpPr>
          <p:cNvPr id="3" name="Content Placeholder 2"/>
          <p:cNvSpPr>
            <a:spLocks noGrp="1"/>
          </p:cNvSpPr>
          <p:nvPr>
            <p:ph idx="1"/>
          </p:nvPr>
        </p:nvSpPr>
        <p:spPr>
          <a:xfrm>
            <a:off x="685800" y="990600"/>
            <a:ext cx="7620000" cy="4525963"/>
          </a:xfrm>
        </p:spPr>
        <p:txBody>
          <a:bodyPr/>
          <a:lstStyle/>
          <a:p>
            <a:r>
              <a:rPr lang="en-US" sz="2400" dirty="0"/>
              <a:t>1% of women at age 40 who take routine screening test have breast cancer.  80% of women with breast cancer will get positive test result. 9.6% of women without breast cancer will also get positive test result.  Suppose a woman in this age group had a positive test result in a routine screening.  What is the probability that she actually has breast cancer?</a:t>
            </a:r>
          </a:p>
        </p:txBody>
      </p:sp>
      <p:graphicFrame>
        <p:nvGraphicFramePr>
          <p:cNvPr id="110594" name="Object 2"/>
          <p:cNvGraphicFramePr>
            <a:graphicFrameLocks noChangeAspect="1"/>
          </p:cNvGraphicFramePr>
          <p:nvPr/>
        </p:nvGraphicFramePr>
        <p:xfrm>
          <a:off x="1020763" y="4187825"/>
          <a:ext cx="5386387" cy="731838"/>
        </p:xfrm>
        <a:graphic>
          <a:graphicData uri="http://schemas.openxmlformats.org/presentationml/2006/ole">
            <mc:AlternateContent xmlns:mc="http://schemas.openxmlformats.org/markup-compatibility/2006">
              <mc:Choice xmlns:v="urn:schemas-microsoft-com:vml" Requires="v">
                <p:oleObj name="Equation" r:id="rId3" imgW="3187700" imgH="431800" progId="Equation.3">
                  <p:embed/>
                </p:oleObj>
              </mc:Choice>
              <mc:Fallback>
                <p:oleObj name="Equation" r:id="rId3" imgW="3187700" imgH="431800" progId="Equation.3">
                  <p:embed/>
                  <p:pic>
                    <p:nvPicPr>
                      <p:cNvPr id="110594" name="Object 2"/>
                      <p:cNvPicPr>
                        <a:picLocks noChangeAspect="1" noChangeArrowheads="1"/>
                      </p:cNvPicPr>
                      <p:nvPr/>
                    </p:nvPicPr>
                    <p:blipFill>
                      <a:blip r:embed="rId4"/>
                      <a:srcRect/>
                      <a:stretch>
                        <a:fillRect/>
                      </a:stretch>
                    </p:blipFill>
                    <p:spPr bwMode="auto">
                      <a:xfrm>
                        <a:off x="1020763" y="4187825"/>
                        <a:ext cx="5386387" cy="7318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nvGraphicFramePr>
        <p:xfrm>
          <a:off x="1524000" y="5943600"/>
          <a:ext cx="5410200" cy="730250"/>
        </p:xfrm>
        <a:graphic>
          <a:graphicData uri="http://schemas.openxmlformats.org/presentationml/2006/ole">
            <mc:AlternateContent xmlns:mc="http://schemas.openxmlformats.org/markup-compatibility/2006">
              <mc:Choice xmlns:v="urn:schemas-microsoft-com:vml" Requires="v">
                <p:oleObj name="Equation" r:id="rId5" imgW="3200400" imgH="431640" progId="Equation.3">
                  <p:embed/>
                </p:oleObj>
              </mc:Choice>
              <mc:Fallback>
                <p:oleObj name="Equation" r:id="rId5" imgW="3200400" imgH="431640" progId="Equation.3">
                  <p:embed/>
                  <p:pic>
                    <p:nvPicPr>
                      <p:cNvPr id="4" name="Object 3"/>
                      <p:cNvPicPr>
                        <a:picLocks noChangeAspect="1" noChangeArrowheads="1"/>
                      </p:cNvPicPr>
                      <p:nvPr/>
                    </p:nvPicPr>
                    <p:blipFill>
                      <a:blip r:embed="rId6"/>
                      <a:srcRect/>
                      <a:stretch>
                        <a:fillRect/>
                      </a:stretch>
                    </p:blipFill>
                    <p:spPr bwMode="auto">
                      <a:xfrm>
                        <a:off x="1524000" y="5943600"/>
                        <a:ext cx="541020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1708150" y="5051425"/>
          <a:ext cx="6954838" cy="728663"/>
        </p:xfrm>
        <a:graphic>
          <a:graphicData uri="http://schemas.openxmlformats.org/presentationml/2006/ole">
            <mc:AlternateContent xmlns:mc="http://schemas.openxmlformats.org/markup-compatibility/2006">
              <mc:Choice xmlns:v="urn:schemas-microsoft-com:vml" Requires="v">
                <p:oleObj name="Equation" r:id="rId7" imgW="4114800" imgH="431800" progId="Equation.3">
                  <p:embed/>
                </p:oleObj>
              </mc:Choice>
              <mc:Fallback>
                <p:oleObj name="Equation" r:id="rId7" imgW="4114800" imgH="431800" progId="Equation.3">
                  <p:embed/>
                  <p:pic>
                    <p:nvPicPr>
                      <p:cNvPr id="5" name="Object 4"/>
                      <p:cNvPicPr>
                        <a:picLocks noChangeAspect="1" noChangeArrowheads="1"/>
                      </p:cNvPicPr>
                      <p:nvPr/>
                    </p:nvPicPr>
                    <p:blipFill>
                      <a:blip r:embed="rId8"/>
                      <a:srcRect/>
                      <a:stretch>
                        <a:fillRect/>
                      </a:stretch>
                    </p:blipFill>
                    <p:spPr bwMode="auto">
                      <a:xfrm>
                        <a:off x="1708150" y="5051425"/>
                        <a:ext cx="6954838"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8419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cs typeface="Calibri"/>
              </a:rPr>
              <a:t>Bayesian</a:t>
            </a:r>
            <a:r>
              <a:rPr lang="en-US" dirty="0"/>
              <a:t> inference</a:t>
            </a:r>
          </a:p>
        </p:txBody>
      </p:sp>
      <p:sp>
        <p:nvSpPr>
          <p:cNvPr id="3" name="Content Placeholder 2"/>
          <p:cNvSpPr>
            <a:spLocks noGrp="1"/>
          </p:cNvSpPr>
          <p:nvPr>
            <p:ph idx="1"/>
          </p:nvPr>
        </p:nvSpPr>
        <p:spPr/>
        <p:txBody>
          <a:bodyPr/>
          <a:lstStyle/>
          <a:p>
            <a:r>
              <a:rPr lang="en-US" sz="2400" dirty="0">
                <a:cs typeface="Calibri"/>
              </a:rPr>
              <a:t>Before we move on to Bayesian inference, let’s take on a look at what </a:t>
            </a:r>
            <a:r>
              <a:rPr lang="en-US" sz="2400" dirty="0">
                <a:solidFill>
                  <a:srgbClr val="0066FF"/>
                </a:solidFill>
                <a:cs typeface="Calibri"/>
              </a:rPr>
              <a:t>inference</a:t>
            </a:r>
            <a:r>
              <a:rPr lang="en-US" sz="2400" dirty="0">
                <a:cs typeface="Calibri"/>
              </a:rPr>
              <a:t> is.   </a:t>
            </a:r>
            <a:endParaRPr lang="en-US" sz="2400" b="1" dirty="0"/>
          </a:p>
          <a:p>
            <a:endParaRPr lang="en-US" b="1" dirty="0"/>
          </a:p>
        </p:txBody>
      </p:sp>
      <p:pic>
        <p:nvPicPr>
          <p:cNvPr id="4" name="Picture 3"/>
          <p:cNvPicPr>
            <a:picLocks noChangeAspect="1"/>
          </p:cNvPicPr>
          <p:nvPr/>
        </p:nvPicPr>
        <p:blipFill>
          <a:blip r:embed="rId2"/>
          <a:stretch>
            <a:fillRect/>
          </a:stretch>
        </p:blipFill>
        <p:spPr>
          <a:xfrm>
            <a:off x="2819400" y="2143125"/>
            <a:ext cx="3216360" cy="4029075"/>
          </a:xfrm>
          <a:prstGeom prst="rect">
            <a:avLst/>
          </a:prstGeom>
        </p:spPr>
      </p:pic>
    </p:spTree>
    <p:extLst>
      <p:ext uri="{BB962C8B-B14F-4D97-AF65-F5344CB8AC3E}">
        <p14:creationId xmlns:p14="http://schemas.microsoft.com/office/powerpoint/2010/main" val="365529710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sz="3600" b="1" dirty="0"/>
              <a:t>Inference problem</a:t>
            </a:r>
            <a:endParaRPr lang="en-US" dirty="0"/>
          </a:p>
        </p:txBody>
      </p:sp>
      <p:sp>
        <p:nvSpPr>
          <p:cNvPr id="3" name="Content Placeholder 2"/>
          <p:cNvSpPr>
            <a:spLocks noGrp="1"/>
          </p:cNvSpPr>
          <p:nvPr>
            <p:ph idx="1"/>
          </p:nvPr>
        </p:nvSpPr>
        <p:spPr>
          <a:xfrm>
            <a:off x="152400" y="990601"/>
            <a:ext cx="8915400" cy="4724400"/>
          </a:xfrm>
        </p:spPr>
        <p:txBody>
          <a:bodyPr/>
          <a:lstStyle/>
          <a:p>
            <a:r>
              <a:rPr lang="en-US" sz="2400" dirty="0"/>
              <a:t>Given the value of some </a:t>
            </a:r>
            <a:r>
              <a:rPr lang="en-US" sz="2400" dirty="0">
                <a:solidFill>
                  <a:srgbClr val="0066FF"/>
                </a:solidFill>
              </a:rPr>
              <a:t>evidence variable E = e</a:t>
            </a:r>
            <a:r>
              <a:rPr lang="en-US" sz="2400" dirty="0"/>
              <a:t>, find the value x of </a:t>
            </a:r>
            <a:r>
              <a:rPr lang="en-US" sz="2400" dirty="0">
                <a:solidFill>
                  <a:srgbClr val="FF0000"/>
                </a:solidFill>
              </a:rPr>
              <a:t>query variable X </a:t>
            </a:r>
            <a:r>
              <a:rPr lang="en-US" sz="2400" dirty="0"/>
              <a:t>that </a:t>
            </a:r>
            <a:r>
              <a:rPr lang="en-US" sz="2400" b="1" dirty="0">
                <a:solidFill>
                  <a:srgbClr val="C00000"/>
                </a:solidFill>
              </a:rPr>
              <a:t>maximize the posterior </a:t>
            </a:r>
            <a:r>
              <a:rPr lang="en-US" sz="2400" dirty="0"/>
              <a:t>probability:</a:t>
            </a:r>
          </a:p>
          <a:p>
            <a:endParaRPr lang="en-US" sz="2400" dirty="0"/>
          </a:p>
          <a:p>
            <a:endParaRPr lang="en-US" sz="2400" dirty="0"/>
          </a:p>
          <a:p>
            <a:endParaRPr lang="en-US" sz="2400" dirty="0"/>
          </a:p>
          <a:p>
            <a:pPr lvl="1"/>
            <a:r>
              <a:rPr lang="en-US" sz="2400" dirty="0"/>
              <a:t>Examples: </a:t>
            </a:r>
          </a:p>
          <a:p>
            <a:pPr marL="457200" lvl="1" indent="0">
              <a:buNone/>
            </a:pPr>
            <a:r>
              <a:rPr lang="en-US" sz="2400" dirty="0">
                <a:solidFill>
                  <a:srgbClr val="7030A0"/>
                </a:solidFill>
              </a:rPr>
              <a:t>   e = image features,   X = {tiger, monkey, zebra}, </a:t>
            </a:r>
          </a:p>
        </p:txBody>
      </p:sp>
      <p:pic>
        <p:nvPicPr>
          <p:cNvPr id="201730" name="Picture 2" descr="http://alumnus.caltech.edu/~kantner/zebras/pictures/zebra_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2918" y="4328376"/>
            <a:ext cx="2078164" cy="138662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505200" y="4825388"/>
            <a:ext cx="1648218" cy="1779226"/>
          </a:xfrm>
          <a:prstGeom prst="rect">
            <a:avLst/>
          </a:prstGeom>
        </p:spPr>
      </p:pic>
      <p:pic>
        <p:nvPicPr>
          <p:cNvPr id="7" name="Picture 6"/>
          <p:cNvPicPr>
            <a:picLocks noChangeAspect="1"/>
          </p:cNvPicPr>
          <p:nvPr/>
        </p:nvPicPr>
        <p:blipFill>
          <a:blip r:embed="rId5"/>
          <a:stretch>
            <a:fillRect/>
          </a:stretch>
        </p:blipFill>
        <p:spPr>
          <a:xfrm>
            <a:off x="2362200" y="4572000"/>
            <a:ext cx="1529577" cy="1835826"/>
          </a:xfrm>
          <a:prstGeom prst="rect">
            <a:avLst/>
          </a:prstGeom>
        </p:spPr>
      </p:pic>
      <p:pic>
        <p:nvPicPr>
          <p:cNvPr id="8" name="Picture 7"/>
          <p:cNvPicPr>
            <a:picLocks noChangeAspect="1"/>
          </p:cNvPicPr>
          <p:nvPr/>
        </p:nvPicPr>
        <p:blipFill>
          <a:blip r:embed="rId6"/>
          <a:stretch>
            <a:fillRect/>
          </a:stretch>
        </p:blipFill>
        <p:spPr>
          <a:xfrm>
            <a:off x="2387729" y="2133600"/>
            <a:ext cx="3814762" cy="8910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1730"/>
                                        </p:tgtEl>
                                        <p:attrNameLst>
                                          <p:attrName>style.visibility</p:attrName>
                                        </p:attrNameLst>
                                      </p:cBhvr>
                                      <p:to>
                                        <p:strVal val="visible"/>
                                      </p:to>
                                    </p:set>
                                    <p:anim calcmode="lin" valueType="num">
                                      <p:cBhvr additive="base">
                                        <p:cTn id="35" dur="500" fill="hold"/>
                                        <p:tgtEl>
                                          <p:spTgt spid="201730"/>
                                        </p:tgtEl>
                                        <p:attrNameLst>
                                          <p:attrName>ppt_x</p:attrName>
                                        </p:attrNameLst>
                                      </p:cBhvr>
                                      <p:tavLst>
                                        <p:tav tm="0">
                                          <p:val>
                                            <p:strVal val="#ppt_x"/>
                                          </p:val>
                                        </p:tav>
                                        <p:tav tm="100000">
                                          <p:val>
                                            <p:strVal val="#ppt_x"/>
                                          </p:val>
                                        </p:tav>
                                      </p:tavLst>
                                    </p:anim>
                                    <p:anim calcmode="lin" valueType="num">
                                      <p:cBhvr additive="base">
                                        <p:cTn id="36" dur="500" fill="hold"/>
                                        <p:tgtEl>
                                          <p:spTgt spid="20173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p:cNvSpPr/>
          <p:nvPr/>
        </p:nvSpPr>
        <p:spPr>
          <a:xfrm>
            <a:off x="5143502" y="1758699"/>
            <a:ext cx="3667125" cy="3880103"/>
          </a:xfrm>
          <a:prstGeom prst="roundRect">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600" dirty="0">
              <a:solidFill>
                <a:schemeClr val="tx1"/>
              </a:solidFill>
            </a:endParaRPr>
          </a:p>
        </p:txBody>
      </p:sp>
      <p:sp>
        <p:nvSpPr>
          <p:cNvPr id="97" name="Rounded Rectangle 96"/>
          <p:cNvSpPr/>
          <p:nvPr/>
        </p:nvSpPr>
        <p:spPr>
          <a:xfrm>
            <a:off x="285750" y="1752600"/>
            <a:ext cx="2914650" cy="3886200"/>
          </a:xfrm>
          <a:prstGeom prst="roundRect">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solidFill>
                <a:schemeClr val="tx1"/>
              </a:solidFill>
            </a:endParaRPr>
          </a:p>
        </p:txBody>
      </p:sp>
      <p:sp>
        <p:nvSpPr>
          <p:cNvPr id="17410" name="Rectangle 2"/>
          <p:cNvSpPr>
            <a:spLocks noGrp="1" noChangeArrowheads="1"/>
          </p:cNvSpPr>
          <p:nvPr>
            <p:ph type="title"/>
          </p:nvPr>
        </p:nvSpPr>
        <p:spPr>
          <a:xfrm>
            <a:off x="685800" y="76200"/>
            <a:ext cx="7772400" cy="658498"/>
          </a:xfrm>
        </p:spPr>
        <p:txBody>
          <a:bodyPr>
            <a:noAutofit/>
          </a:bodyPr>
          <a:lstStyle/>
          <a:p>
            <a:pPr eaLnBrk="1" hangingPunct="1"/>
            <a:r>
              <a:rPr lang="en-US" sz="2800" dirty="0"/>
              <a:t>Two ways to show a search process: </a:t>
            </a:r>
          </a:p>
        </p:txBody>
      </p:sp>
      <p:sp>
        <p:nvSpPr>
          <p:cNvPr id="17446" name="Text Box 4"/>
          <p:cNvSpPr txBox="1">
            <a:spLocks noChangeArrowheads="1"/>
          </p:cNvSpPr>
          <p:nvPr/>
        </p:nvSpPr>
        <p:spPr bwMode="auto">
          <a:xfrm>
            <a:off x="6924677" y="2692718"/>
            <a:ext cx="619125" cy="323163"/>
          </a:xfrm>
          <a:prstGeom prst="rect">
            <a:avLst/>
          </a:prstGeom>
          <a:noFill/>
          <a:ln w="9525">
            <a:noFill/>
            <a:miter lim="800000"/>
            <a:headEnd/>
            <a:tailEnd/>
          </a:ln>
        </p:spPr>
        <p:txBody>
          <a:bodyPr lIns="91436" tIns="45718" rIns="91436" bIns="45718">
            <a:spAutoFit/>
          </a:bodyPr>
          <a:lstStyle/>
          <a:p>
            <a:pPr algn="ctr">
              <a:spcBef>
                <a:spcPct val="50000"/>
              </a:spcBef>
            </a:pPr>
            <a:r>
              <a:rPr lang="en-US" sz="1500" dirty="0">
                <a:solidFill>
                  <a:schemeClr val="tx1"/>
                </a:solidFill>
              </a:rPr>
              <a:t>S</a:t>
            </a:r>
          </a:p>
        </p:txBody>
      </p:sp>
      <p:sp>
        <p:nvSpPr>
          <p:cNvPr id="17447" name="Text Box 5"/>
          <p:cNvSpPr txBox="1">
            <a:spLocks noChangeArrowheads="1"/>
          </p:cNvSpPr>
          <p:nvPr/>
        </p:nvSpPr>
        <p:spPr bwMode="auto">
          <a:xfrm>
            <a:off x="5257802" y="3976181"/>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a</a:t>
            </a:r>
          </a:p>
        </p:txBody>
      </p:sp>
      <p:sp>
        <p:nvSpPr>
          <p:cNvPr id="17448" name="Text Box 6"/>
          <p:cNvSpPr txBox="1">
            <a:spLocks noChangeArrowheads="1"/>
          </p:cNvSpPr>
          <p:nvPr/>
        </p:nvSpPr>
        <p:spPr bwMode="auto">
          <a:xfrm>
            <a:off x="5257802" y="3550080"/>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b</a:t>
            </a:r>
          </a:p>
        </p:txBody>
      </p:sp>
      <p:sp>
        <p:nvSpPr>
          <p:cNvPr id="17449" name="Text Box 7"/>
          <p:cNvSpPr txBox="1">
            <a:spLocks noChangeArrowheads="1"/>
          </p:cNvSpPr>
          <p:nvPr/>
        </p:nvSpPr>
        <p:spPr bwMode="auto">
          <a:xfrm>
            <a:off x="5591177" y="3167255"/>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d</a:t>
            </a:r>
          </a:p>
        </p:txBody>
      </p:sp>
      <p:sp>
        <p:nvSpPr>
          <p:cNvPr id="17450" name="Text Box 8"/>
          <p:cNvSpPr txBox="1">
            <a:spLocks noChangeArrowheads="1"/>
          </p:cNvSpPr>
          <p:nvPr/>
        </p:nvSpPr>
        <p:spPr bwMode="auto">
          <a:xfrm>
            <a:off x="8448677" y="3113992"/>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p</a:t>
            </a:r>
          </a:p>
        </p:txBody>
      </p:sp>
      <p:sp>
        <p:nvSpPr>
          <p:cNvPr id="17451" name="Text Box 9"/>
          <p:cNvSpPr txBox="1">
            <a:spLocks noChangeArrowheads="1"/>
          </p:cNvSpPr>
          <p:nvPr/>
        </p:nvSpPr>
        <p:spPr bwMode="auto">
          <a:xfrm>
            <a:off x="5686427" y="3976181"/>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a</a:t>
            </a:r>
          </a:p>
        </p:txBody>
      </p:sp>
      <p:sp>
        <p:nvSpPr>
          <p:cNvPr id="17452" name="Text Box 10"/>
          <p:cNvSpPr txBox="1">
            <a:spLocks noChangeArrowheads="1"/>
          </p:cNvSpPr>
          <p:nvPr/>
        </p:nvSpPr>
        <p:spPr bwMode="auto">
          <a:xfrm>
            <a:off x="5686427" y="3550080"/>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c</a:t>
            </a:r>
          </a:p>
        </p:txBody>
      </p:sp>
      <p:cxnSp>
        <p:nvCxnSpPr>
          <p:cNvPr id="17453" name="AutoShape 11"/>
          <p:cNvCxnSpPr>
            <a:cxnSpLocks noChangeShapeType="1"/>
            <a:stCxn id="17449" idx="2"/>
            <a:endCxn id="17448" idx="0"/>
          </p:cNvCxnSpPr>
          <p:nvPr/>
        </p:nvCxnSpPr>
        <p:spPr bwMode="auto">
          <a:xfrm flipH="1">
            <a:off x="5376863" y="3505694"/>
            <a:ext cx="333375" cy="44387"/>
          </a:xfrm>
          <a:prstGeom prst="straightConnector1">
            <a:avLst/>
          </a:prstGeom>
          <a:noFill/>
          <a:ln w="28575">
            <a:solidFill>
              <a:schemeClr val="tx1"/>
            </a:solidFill>
            <a:round/>
            <a:headEnd/>
            <a:tailEnd/>
          </a:ln>
        </p:spPr>
      </p:cxnSp>
      <p:cxnSp>
        <p:nvCxnSpPr>
          <p:cNvPr id="17454" name="AutoShape 12"/>
          <p:cNvCxnSpPr>
            <a:cxnSpLocks noChangeShapeType="1"/>
            <a:stCxn id="17449" idx="2"/>
            <a:endCxn id="17452" idx="0"/>
          </p:cNvCxnSpPr>
          <p:nvPr/>
        </p:nvCxnSpPr>
        <p:spPr bwMode="auto">
          <a:xfrm>
            <a:off x="5710238" y="3505694"/>
            <a:ext cx="95250" cy="44387"/>
          </a:xfrm>
          <a:prstGeom prst="straightConnector1">
            <a:avLst/>
          </a:prstGeom>
          <a:noFill/>
          <a:ln w="28575">
            <a:solidFill>
              <a:schemeClr val="tx1"/>
            </a:solidFill>
            <a:round/>
            <a:headEnd/>
            <a:tailEnd/>
          </a:ln>
        </p:spPr>
      </p:cxnSp>
      <p:cxnSp>
        <p:nvCxnSpPr>
          <p:cNvPr id="17455" name="AutoShape 13"/>
          <p:cNvCxnSpPr>
            <a:cxnSpLocks noChangeShapeType="1"/>
            <a:stCxn id="17448" idx="2"/>
            <a:endCxn id="17447" idx="0"/>
          </p:cNvCxnSpPr>
          <p:nvPr/>
        </p:nvCxnSpPr>
        <p:spPr bwMode="auto">
          <a:xfrm>
            <a:off x="5376863" y="3888521"/>
            <a:ext cx="0" cy="87661"/>
          </a:xfrm>
          <a:prstGeom prst="straightConnector1">
            <a:avLst/>
          </a:prstGeom>
          <a:noFill/>
          <a:ln w="28575">
            <a:solidFill>
              <a:schemeClr val="tx1"/>
            </a:solidFill>
            <a:round/>
            <a:headEnd/>
            <a:tailEnd/>
          </a:ln>
        </p:spPr>
      </p:cxnSp>
      <p:cxnSp>
        <p:nvCxnSpPr>
          <p:cNvPr id="17456" name="AutoShape 14"/>
          <p:cNvCxnSpPr>
            <a:cxnSpLocks noChangeShapeType="1"/>
            <a:stCxn id="17452" idx="2"/>
            <a:endCxn id="17451" idx="0"/>
          </p:cNvCxnSpPr>
          <p:nvPr/>
        </p:nvCxnSpPr>
        <p:spPr bwMode="auto">
          <a:xfrm>
            <a:off x="5805488" y="3888521"/>
            <a:ext cx="0" cy="87661"/>
          </a:xfrm>
          <a:prstGeom prst="straightConnector1">
            <a:avLst/>
          </a:prstGeom>
          <a:noFill/>
          <a:ln w="28575">
            <a:solidFill>
              <a:schemeClr val="tx1"/>
            </a:solidFill>
            <a:round/>
            <a:headEnd/>
            <a:tailEnd/>
          </a:ln>
        </p:spPr>
      </p:cxnSp>
      <p:sp>
        <p:nvSpPr>
          <p:cNvPr id="17484" name="Text Box 16"/>
          <p:cNvSpPr txBox="1">
            <a:spLocks noChangeArrowheads="1"/>
          </p:cNvSpPr>
          <p:nvPr/>
        </p:nvSpPr>
        <p:spPr bwMode="auto">
          <a:xfrm>
            <a:off x="7315202" y="3113992"/>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e</a:t>
            </a:r>
          </a:p>
        </p:txBody>
      </p:sp>
      <p:sp>
        <p:nvSpPr>
          <p:cNvPr id="17485" name="Text Box 17"/>
          <p:cNvSpPr txBox="1">
            <a:spLocks noChangeArrowheads="1"/>
          </p:cNvSpPr>
          <p:nvPr/>
        </p:nvSpPr>
        <p:spPr bwMode="auto">
          <a:xfrm>
            <a:off x="6972302" y="3966195"/>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p</a:t>
            </a:r>
          </a:p>
        </p:txBody>
      </p:sp>
      <p:sp>
        <p:nvSpPr>
          <p:cNvPr id="17486" name="Text Box 18"/>
          <p:cNvSpPr txBox="1">
            <a:spLocks noChangeArrowheads="1"/>
          </p:cNvSpPr>
          <p:nvPr/>
        </p:nvSpPr>
        <p:spPr bwMode="auto">
          <a:xfrm>
            <a:off x="7115177" y="3540093"/>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h</a:t>
            </a:r>
          </a:p>
        </p:txBody>
      </p:sp>
      <p:sp>
        <p:nvSpPr>
          <p:cNvPr id="17487" name="Text Box 19"/>
          <p:cNvSpPr txBox="1">
            <a:spLocks noChangeArrowheads="1"/>
          </p:cNvSpPr>
          <p:nvPr/>
        </p:nvSpPr>
        <p:spPr bwMode="auto">
          <a:xfrm>
            <a:off x="7543802" y="3966195"/>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f</a:t>
            </a:r>
          </a:p>
        </p:txBody>
      </p:sp>
      <p:sp>
        <p:nvSpPr>
          <p:cNvPr id="17488" name="Text Box 20"/>
          <p:cNvSpPr txBox="1">
            <a:spLocks noChangeArrowheads="1"/>
          </p:cNvSpPr>
          <p:nvPr/>
        </p:nvSpPr>
        <p:spPr bwMode="auto">
          <a:xfrm>
            <a:off x="7543802" y="3540093"/>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r</a:t>
            </a:r>
          </a:p>
        </p:txBody>
      </p:sp>
      <p:sp>
        <p:nvSpPr>
          <p:cNvPr id="17489" name="Text Box 21"/>
          <p:cNvSpPr txBox="1">
            <a:spLocks noChangeArrowheads="1"/>
          </p:cNvSpPr>
          <p:nvPr/>
        </p:nvSpPr>
        <p:spPr bwMode="auto">
          <a:xfrm>
            <a:off x="7258052" y="3966195"/>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q</a:t>
            </a:r>
          </a:p>
        </p:txBody>
      </p:sp>
      <p:sp>
        <p:nvSpPr>
          <p:cNvPr id="17490" name="Text Box 22"/>
          <p:cNvSpPr txBox="1">
            <a:spLocks noChangeArrowheads="1"/>
          </p:cNvSpPr>
          <p:nvPr/>
        </p:nvSpPr>
        <p:spPr bwMode="auto">
          <a:xfrm>
            <a:off x="6972302" y="4349020"/>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q</a:t>
            </a:r>
          </a:p>
        </p:txBody>
      </p:sp>
      <p:sp>
        <p:nvSpPr>
          <p:cNvPr id="17491" name="Text Box 23"/>
          <p:cNvSpPr txBox="1">
            <a:spLocks noChangeArrowheads="1"/>
          </p:cNvSpPr>
          <p:nvPr/>
        </p:nvSpPr>
        <p:spPr bwMode="auto">
          <a:xfrm>
            <a:off x="7400927" y="4349020"/>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c</a:t>
            </a:r>
          </a:p>
        </p:txBody>
      </p:sp>
      <p:sp>
        <p:nvSpPr>
          <p:cNvPr id="17492" name="Text Box 24"/>
          <p:cNvSpPr txBox="1">
            <a:spLocks noChangeArrowheads="1"/>
          </p:cNvSpPr>
          <p:nvPr/>
        </p:nvSpPr>
        <p:spPr bwMode="auto">
          <a:xfrm>
            <a:off x="7591425" y="4392298"/>
            <a:ext cx="476250" cy="323163"/>
          </a:xfrm>
          <a:prstGeom prst="rect">
            <a:avLst/>
          </a:prstGeom>
          <a:noFill/>
          <a:ln w="9525">
            <a:noFill/>
            <a:miter lim="800000"/>
            <a:headEnd/>
            <a:tailEnd/>
          </a:ln>
        </p:spPr>
        <p:txBody>
          <a:bodyPr lIns="91436" tIns="45718" rIns="91436" bIns="45718">
            <a:spAutoFit/>
          </a:bodyPr>
          <a:lstStyle/>
          <a:p>
            <a:pPr algn="ctr">
              <a:spcBef>
                <a:spcPct val="50000"/>
              </a:spcBef>
            </a:pPr>
            <a:r>
              <a:rPr lang="en-US" sz="1500" dirty="0">
                <a:solidFill>
                  <a:schemeClr val="tx1"/>
                </a:solidFill>
              </a:rPr>
              <a:t>G</a:t>
            </a:r>
          </a:p>
        </p:txBody>
      </p:sp>
      <p:sp>
        <p:nvSpPr>
          <p:cNvPr id="17493" name="Text Box 25"/>
          <p:cNvSpPr txBox="1">
            <a:spLocks noChangeArrowheads="1"/>
          </p:cNvSpPr>
          <p:nvPr/>
        </p:nvSpPr>
        <p:spPr bwMode="auto">
          <a:xfrm>
            <a:off x="7400927" y="4721859"/>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a</a:t>
            </a:r>
          </a:p>
        </p:txBody>
      </p:sp>
      <p:cxnSp>
        <p:nvCxnSpPr>
          <p:cNvPr id="17494" name="AutoShape 26"/>
          <p:cNvCxnSpPr>
            <a:cxnSpLocks noChangeShapeType="1"/>
            <a:stCxn id="17484" idx="2"/>
            <a:endCxn id="17486" idx="0"/>
          </p:cNvCxnSpPr>
          <p:nvPr/>
        </p:nvCxnSpPr>
        <p:spPr bwMode="auto">
          <a:xfrm flipH="1">
            <a:off x="7234238" y="3452433"/>
            <a:ext cx="200025" cy="87661"/>
          </a:xfrm>
          <a:prstGeom prst="straightConnector1">
            <a:avLst/>
          </a:prstGeom>
          <a:noFill/>
          <a:ln w="28575">
            <a:solidFill>
              <a:schemeClr val="tx1"/>
            </a:solidFill>
            <a:round/>
            <a:headEnd/>
            <a:tailEnd/>
          </a:ln>
        </p:spPr>
      </p:cxnSp>
      <p:cxnSp>
        <p:nvCxnSpPr>
          <p:cNvPr id="17495" name="AutoShape 27"/>
          <p:cNvCxnSpPr>
            <a:cxnSpLocks noChangeShapeType="1"/>
            <a:stCxn id="17484" idx="2"/>
            <a:endCxn id="17488" idx="0"/>
          </p:cNvCxnSpPr>
          <p:nvPr/>
        </p:nvCxnSpPr>
        <p:spPr bwMode="auto">
          <a:xfrm>
            <a:off x="7434263" y="3452433"/>
            <a:ext cx="228600" cy="87661"/>
          </a:xfrm>
          <a:prstGeom prst="straightConnector1">
            <a:avLst/>
          </a:prstGeom>
          <a:noFill/>
          <a:ln w="28575">
            <a:solidFill>
              <a:schemeClr val="tx1"/>
            </a:solidFill>
            <a:round/>
            <a:headEnd/>
            <a:tailEnd/>
          </a:ln>
        </p:spPr>
      </p:cxnSp>
      <p:cxnSp>
        <p:nvCxnSpPr>
          <p:cNvPr id="17496" name="AutoShape 28"/>
          <p:cNvCxnSpPr>
            <a:cxnSpLocks noChangeShapeType="1"/>
            <a:stCxn id="17486" idx="2"/>
            <a:endCxn id="17485" idx="0"/>
          </p:cNvCxnSpPr>
          <p:nvPr/>
        </p:nvCxnSpPr>
        <p:spPr bwMode="auto">
          <a:xfrm flipH="1">
            <a:off x="7091363" y="3878536"/>
            <a:ext cx="142875" cy="87661"/>
          </a:xfrm>
          <a:prstGeom prst="straightConnector1">
            <a:avLst/>
          </a:prstGeom>
          <a:noFill/>
          <a:ln w="28575">
            <a:solidFill>
              <a:schemeClr val="tx1"/>
            </a:solidFill>
            <a:round/>
            <a:headEnd/>
            <a:tailEnd/>
          </a:ln>
        </p:spPr>
      </p:cxnSp>
      <p:cxnSp>
        <p:nvCxnSpPr>
          <p:cNvPr id="17497" name="AutoShape 29"/>
          <p:cNvCxnSpPr>
            <a:cxnSpLocks noChangeShapeType="1"/>
            <a:stCxn id="17486" idx="2"/>
            <a:endCxn id="17489" idx="0"/>
          </p:cNvCxnSpPr>
          <p:nvPr/>
        </p:nvCxnSpPr>
        <p:spPr bwMode="auto">
          <a:xfrm>
            <a:off x="7234238" y="3878536"/>
            <a:ext cx="142875" cy="87661"/>
          </a:xfrm>
          <a:prstGeom prst="straightConnector1">
            <a:avLst/>
          </a:prstGeom>
          <a:noFill/>
          <a:ln w="28575">
            <a:solidFill>
              <a:schemeClr val="tx1"/>
            </a:solidFill>
            <a:round/>
            <a:headEnd/>
            <a:tailEnd/>
          </a:ln>
        </p:spPr>
      </p:cxnSp>
      <p:cxnSp>
        <p:nvCxnSpPr>
          <p:cNvPr id="17498" name="AutoShape 30"/>
          <p:cNvCxnSpPr>
            <a:cxnSpLocks noChangeShapeType="1"/>
            <a:stCxn id="17488" idx="2"/>
            <a:endCxn id="17487" idx="0"/>
          </p:cNvCxnSpPr>
          <p:nvPr/>
        </p:nvCxnSpPr>
        <p:spPr bwMode="auto">
          <a:xfrm>
            <a:off x="7662863" y="3878536"/>
            <a:ext cx="0" cy="87661"/>
          </a:xfrm>
          <a:prstGeom prst="straightConnector1">
            <a:avLst/>
          </a:prstGeom>
          <a:noFill/>
          <a:ln w="28575">
            <a:solidFill>
              <a:schemeClr val="tx1"/>
            </a:solidFill>
            <a:round/>
            <a:headEnd/>
            <a:tailEnd/>
          </a:ln>
        </p:spPr>
      </p:cxnSp>
      <p:cxnSp>
        <p:nvCxnSpPr>
          <p:cNvPr id="17499" name="AutoShape 31"/>
          <p:cNvCxnSpPr>
            <a:cxnSpLocks noChangeShapeType="1"/>
            <a:stCxn id="17485" idx="2"/>
            <a:endCxn id="17490" idx="0"/>
          </p:cNvCxnSpPr>
          <p:nvPr/>
        </p:nvCxnSpPr>
        <p:spPr bwMode="auto">
          <a:xfrm>
            <a:off x="7091363" y="4304637"/>
            <a:ext cx="0" cy="44387"/>
          </a:xfrm>
          <a:prstGeom prst="straightConnector1">
            <a:avLst/>
          </a:prstGeom>
          <a:noFill/>
          <a:ln w="28575">
            <a:solidFill>
              <a:schemeClr val="tx1"/>
            </a:solidFill>
            <a:round/>
            <a:headEnd/>
            <a:tailEnd/>
          </a:ln>
        </p:spPr>
      </p:cxnSp>
      <p:cxnSp>
        <p:nvCxnSpPr>
          <p:cNvPr id="17500" name="AutoShape 32"/>
          <p:cNvCxnSpPr>
            <a:cxnSpLocks noChangeShapeType="1"/>
            <a:stCxn id="17487" idx="2"/>
            <a:endCxn id="17491" idx="0"/>
          </p:cNvCxnSpPr>
          <p:nvPr/>
        </p:nvCxnSpPr>
        <p:spPr bwMode="auto">
          <a:xfrm flipH="1">
            <a:off x="7519988" y="4304637"/>
            <a:ext cx="142875" cy="44387"/>
          </a:xfrm>
          <a:prstGeom prst="straightConnector1">
            <a:avLst/>
          </a:prstGeom>
          <a:noFill/>
          <a:ln w="28575">
            <a:solidFill>
              <a:schemeClr val="tx1"/>
            </a:solidFill>
            <a:round/>
            <a:headEnd/>
            <a:tailEnd/>
          </a:ln>
        </p:spPr>
      </p:cxnSp>
      <p:cxnSp>
        <p:nvCxnSpPr>
          <p:cNvPr id="17501" name="AutoShape 33"/>
          <p:cNvCxnSpPr>
            <a:cxnSpLocks noChangeShapeType="1"/>
            <a:stCxn id="17487" idx="2"/>
            <a:endCxn id="17492" idx="0"/>
          </p:cNvCxnSpPr>
          <p:nvPr/>
        </p:nvCxnSpPr>
        <p:spPr bwMode="auto">
          <a:xfrm>
            <a:off x="7662865" y="4304636"/>
            <a:ext cx="166687" cy="87663"/>
          </a:xfrm>
          <a:prstGeom prst="straightConnector1">
            <a:avLst/>
          </a:prstGeom>
          <a:noFill/>
          <a:ln w="28575">
            <a:solidFill>
              <a:schemeClr val="tx1"/>
            </a:solidFill>
            <a:round/>
            <a:headEnd/>
            <a:tailEnd/>
          </a:ln>
        </p:spPr>
      </p:cxnSp>
      <p:cxnSp>
        <p:nvCxnSpPr>
          <p:cNvPr id="17502" name="AutoShape 34"/>
          <p:cNvCxnSpPr>
            <a:cxnSpLocks noChangeShapeType="1"/>
            <a:stCxn id="17491" idx="2"/>
            <a:endCxn id="17493" idx="0"/>
          </p:cNvCxnSpPr>
          <p:nvPr/>
        </p:nvCxnSpPr>
        <p:spPr bwMode="auto">
          <a:xfrm>
            <a:off x="7519988" y="4687464"/>
            <a:ext cx="0" cy="34399"/>
          </a:xfrm>
          <a:prstGeom prst="straightConnector1">
            <a:avLst/>
          </a:prstGeom>
          <a:noFill/>
          <a:ln w="28575">
            <a:solidFill>
              <a:schemeClr val="tx1"/>
            </a:solidFill>
            <a:round/>
            <a:headEnd/>
            <a:tailEnd/>
          </a:ln>
        </p:spPr>
      </p:cxnSp>
      <p:sp>
        <p:nvSpPr>
          <p:cNvPr id="17458" name="Text Box 35"/>
          <p:cNvSpPr txBox="1">
            <a:spLocks noChangeArrowheads="1"/>
          </p:cNvSpPr>
          <p:nvPr/>
        </p:nvSpPr>
        <p:spPr bwMode="auto">
          <a:xfrm>
            <a:off x="8448677" y="3506804"/>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q</a:t>
            </a:r>
          </a:p>
        </p:txBody>
      </p:sp>
      <p:cxnSp>
        <p:nvCxnSpPr>
          <p:cNvPr id="17459" name="AutoShape 36"/>
          <p:cNvCxnSpPr>
            <a:cxnSpLocks noChangeShapeType="1"/>
            <a:stCxn id="17450" idx="2"/>
            <a:endCxn id="17458" idx="0"/>
          </p:cNvCxnSpPr>
          <p:nvPr/>
        </p:nvCxnSpPr>
        <p:spPr bwMode="auto">
          <a:xfrm>
            <a:off x="8567738" y="3452434"/>
            <a:ext cx="0" cy="54372"/>
          </a:xfrm>
          <a:prstGeom prst="straightConnector1">
            <a:avLst/>
          </a:prstGeom>
          <a:noFill/>
          <a:ln w="28575">
            <a:solidFill>
              <a:schemeClr val="tx1"/>
            </a:solidFill>
            <a:round/>
            <a:headEnd/>
            <a:tailEnd/>
          </a:ln>
        </p:spPr>
      </p:cxnSp>
      <p:sp>
        <p:nvSpPr>
          <p:cNvPr id="17465" name="Text Box 38"/>
          <p:cNvSpPr txBox="1">
            <a:spLocks noChangeArrowheads="1"/>
          </p:cNvSpPr>
          <p:nvPr/>
        </p:nvSpPr>
        <p:spPr bwMode="auto">
          <a:xfrm>
            <a:off x="6210302" y="3540093"/>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e</a:t>
            </a:r>
          </a:p>
        </p:txBody>
      </p:sp>
      <p:sp>
        <p:nvSpPr>
          <p:cNvPr id="17466" name="Text Box 39"/>
          <p:cNvSpPr txBox="1">
            <a:spLocks noChangeArrowheads="1"/>
          </p:cNvSpPr>
          <p:nvPr/>
        </p:nvSpPr>
        <p:spPr bwMode="auto">
          <a:xfrm>
            <a:off x="5829302" y="4392296"/>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p</a:t>
            </a:r>
          </a:p>
        </p:txBody>
      </p:sp>
      <p:sp>
        <p:nvSpPr>
          <p:cNvPr id="17467" name="Text Box 40"/>
          <p:cNvSpPr txBox="1">
            <a:spLocks noChangeArrowheads="1"/>
          </p:cNvSpPr>
          <p:nvPr/>
        </p:nvSpPr>
        <p:spPr bwMode="auto">
          <a:xfrm>
            <a:off x="5972177" y="3966195"/>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h</a:t>
            </a:r>
          </a:p>
        </p:txBody>
      </p:sp>
      <p:sp>
        <p:nvSpPr>
          <p:cNvPr id="17468" name="Text Box 41"/>
          <p:cNvSpPr txBox="1">
            <a:spLocks noChangeArrowheads="1"/>
          </p:cNvSpPr>
          <p:nvPr/>
        </p:nvSpPr>
        <p:spPr bwMode="auto">
          <a:xfrm>
            <a:off x="6400802" y="4392296"/>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f</a:t>
            </a:r>
          </a:p>
        </p:txBody>
      </p:sp>
      <p:sp>
        <p:nvSpPr>
          <p:cNvPr id="17469" name="Text Box 42"/>
          <p:cNvSpPr txBox="1">
            <a:spLocks noChangeArrowheads="1"/>
          </p:cNvSpPr>
          <p:nvPr/>
        </p:nvSpPr>
        <p:spPr bwMode="auto">
          <a:xfrm>
            <a:off x="6400802" y="3966195"/>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r</a:t>
            </a:r>
          </a:p>
        </p:txBody>
      </p:sp>
      <p:sp>
        <p:nvSpPr>
          <p:cNvPr id="17470" name="Text Box 43"/>
          <p:cNvSpPr txBox="1">
            <a:spLocks noChangeArrowheads="1"/>
          </p:cNvSpPr>
          <p:nvPr/>
        </p:nvSpPr>
        <p:spPr bwMode="auto">
          <a:xfrm>
            <a:off x="6115052" y="4392296"/>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q</a:t>
            </a:r>
          </a:p>
        </p:txBody>
      </p:sp>
      <p:sp>
        <p:nvSpPr>
          <p:cNvPr id="17471" name="Text Box 44"/>
          <p:cNvSpPr txBox="1">
            <a:spLocks noChangeArrowheads="1"/>
          </p:cNvSpPr>
          <p:nvPr/>
        </p:nvSpPr>
        <p:spPr bwMode="auto">
          <a:xfrm>
            <a:off x="5829302" y="4775121"/>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q</a:t>
            </a:r>
          </a:p>
        </p:txBody>
      </p:sp>
      <p:sp>
        <p:nvSpPr>
          <p:cNvPr id="17472" name="Text Box 45"/>
          <p:cNvSpPr txBox="1">
            <a:spLocks noChangeArrowheads="1"/>
          </p:cNvSpPr>
          <p:nvPr/>
        </p:nvSpPr>
        <p:spPr bwMode="auto">
          <a:xfrm>
            <a:off x="6257927" y="4775121"/>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c</a:t>
            </a:r>
          </a:p>
        </p:txBody>
      </p:sp>
      <p:sp>
        <p:nvSpPr>
          <p:cNvPr id="17473" name="Text Box 46"/>
          <p:cNvSpPr txBox="1">
            <a:spLocks noChangeArrowheads="1"/>
          </p:cNvSpPr>
          <p:nvPr/>
        </p:nvSpPr>
        <p:spPr bwMode="auto">
          <a:xfrm>
            <a:off x="6448425" y="4818397"/>
            <a:ext cx="47625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b="1" dirty="0">
                <a:solidFill>
                  <a:srgbClr val="FF0000"/>
                </a:solidFill>
              </a:rPr>
              <a:t>G</a:t>
            </a:r>
          </a:p>
        </p:txBody>
      </p:sp>
      <p:sp>
        <p:nvSpPr>
          <p:cNvPr id="17474" name="Text Box 47"/>
          <p:cNvSpPr txBox="1">
            <a:spLocks noChangeArrowheads="1"/>
          </p:cNvSpPr>
          <p:nvPr/>
        </p:nvSpPr>
        <p:spPr bwMode="auto">
          <a:xfrm>
            <a:off x="6257927" y="5147960"/>
            <a:ext cx="238125"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solidFill>
                  <a:schemeClr val="tx1"/>
                </a:solidFill>
              </a:rPr>
              <a:t>a</a:t>
            </a:r>
          </a:p>
        </p:txBody>
      </p:sp>
      <p:cxnSp>
        <p:nvCxnSpPr>
          <p:cNvPr id="17475" name="AutoShape 48"/>
          <p:cNvCxnSpPr>
            <a:cxnSpLocks noChangeShapeType="1"/>
            <a:stCxn id="17465" idx="2"/>
            <a:endCxn id="17467" idx="0"/>
          </p:cNvCxnSpPr>
          <p:nvPr/>
        </p:nvCxnSpPr>
        <p:spPr bwMode="auto">
          <a:xfrm flipH="1">
            <a:off x="6091238" y="3878536"/>
            <a:ext cx="238125" cy="87661"/>
          </a:xfrm>
          <a:prstGeom prst="straightConnector1">
            <a:avLst/>
          </a:prstGeom>
          <a:noFill/>
          <a:ln w="28575">
            <a:solidFill>
              <a:schemeClr val="tx1"/>
            </a:solidFill>
            <a:round/>
            <a:headEnd/>
            <a:tailEnd/>
          </a:ln>
        </p:spPr>
      </p:cxnSp>
      <p:cxnSp>
        <p:nvCxnSpPr>
          <p:cNvPr id="17476" name="AutoShape 49"/>
          <p:cNvCxnSpPr>
            <a:cxnSpLocks noChangeShapeType="1"/>
            <a:stCxn id="17465" idx="2"/>
            <a:endCxn id="17469" idx="0"/>
          </p:cNvCxnSpPr>
          <p:nvPr/>
        </p:nvCxnSpPr>
        <p:spPr bwMode="auto">
          <a:xfrm>
            <a:off x="6329363" y="3878536"/>
            <a:ext cx="190500" cy="87661"/>
          </a:xfrm>
          <a:prstGeom prst="straightConnector1">
            <a:avLst/>
          </a:prstGeom>
          <a:noFill/>
          <a:ln w="28575">
            <a:solidFill>
              <a:schemeClr val="tx1"/>
            </a:solidFill>
            <a:round/>
            <a:headEnd/>
            <a:tailEnd/>
          </a:ln>
        </p:spPr>
      </p:cxnSp>
      <p:cxnSp>
        <p:nvCxnSpPr>
          <p:cNvPr id="17477" name="AutoShape 50"/>
          <p:cNvCxnSpPr>
            <a:cxnSpLocks noChangeShapeType="1"/>
            <a:stCxn id="17467" idx="2"/>
            <a:endCxn id="17466" idx="0"/>
          </p:cNvCxnSpPr>
          <p:nvPr/>
        </p:nvCxnSpPr>
        <p:spPr bwMode="auto">
          <a:xfrm flipH="1">
            <a:off x="5948363" y="4304637"/>
            <a:ext cx="142875" cy="87661"/>
          </a:xfrm>
          <a:prstGeom prst="straightConnector1">
            <a:avLst/>
          </a:prstGeom>
          <a:noFill/>
          <a:ln w="28575">
            <a:solidFill>
              <a:schemeClr val="tx1"/>
            </a:solidFill>
            <a:round/>
            <a:headEnd/>
            <a:tailEnd/>
          </a:ln>
        </p:spPr>
      </p:cxnSp>
      <p:cxnSp>
        <p:nvCxnSpPr>
          <p:cNvPr id="17478" name="AutoShape 51"/>
          <p:cNvCxnSpPr>
            <a:cxnSpLocks noChangeShapeType="1"/>
            <a:stCxn id="17467" idx="2"/>
            <a:endCxn id="17470" idx="0"/>
          </p:cNvCxnSpPr>
          <p:nvPr/>
        </p:nvCxnSpPr>
        <p:spPr bwMode="auto">
          <a:xfrm>
            <a:off x="6091238" y="4304637"/>
            <a:ext cx="142875" cy="87661"/>
          </a:xfrm>
          <a:prstGeom prst="straightConnector1">
            <a:avLst/>
          </a:prstGeom>
          <a:noFill/>
          <a:ln w="28575">
            <a:solidFill>
              <a:schemeClr val="tx1"/>
            </a:solidFill>
            <a:round/>
            <a:headEnd/>
            <a:tailEnd/>
          </a:ln>
        </p:spPr>
      </p:cxnSp>
      <p:cxnSp>
        <p:nvCxnSpPr>
          <p:cNvPr id="17479" name="AutoShape 52"/>
          <p:cNvCxnSpPr>
            <a:cxnSpLocks noChangeShapeType="1"/>
            <a:stCxn id="17469" idx="2"/>
            <a:endCxn id="17468" idx="0"/>
          </p:cNvCxnSpPr>
          <p:nvPr/>
        </p:nvCxnSpPr>
        <p:spPr bwMode="auto">
          <a:xfrm>
            <a:off x="6519863" y="4304637"/>
            <a:ext cx="0" cy="87661"/>
          </a:xfrm>
          <a:prstGeom prst="straightConnector1">
            <a:avLst/>
          </a:prstGeom>
          <a:noFill/>
          <a:ln w="28575">
            <a:solidFill>
              <a:schemeClr val="tx1"/>
            </a:solidFill>
            <a:round/>
            <a:headEnd/>
            <a:tailEnd/>
          </a:ln>
        </p:spPr>
      </p:cxnSp>
      <p:cxnSp>
        <p:nvCxnSpPr>
          <p:cNvPr id="17480" name="AutoShape 53"/>
          <p:cNvCxnSpPr>
            <a:cxnSpLocks noChangeShapeType="1"/>
            <a:stCxn id="17466" idx="2"/>
            <a:endCxn id="17471" idx="0"/>
          </p:cNvCxnSpPr>
          <p:nvPr/>
        </p:nvCxnSpPr>
        <p:spPr bwMode="auto">
          <a:xfrm>
            <a:off x="5948363" y="4730738"/>
            <a:ext cx="0" cy="44387"/>
          </a:xfrm>
          <a:prstGeom prst="straightConnector1">
            <a:avLst/>
          </a:prstGeom>
          <a:noFill/>
          <a:ln w="28575">
            <a:solidFill>
              <a:schemeClr val="tx1"/>
            </a:solidFill>
            <a:round/>
            <a:headEnd/>
            <a:tailEnd/>
          </a:ln>
        </p:spPr>
      </p:cxnSp>
      <p:cxnSp>
        <p:nvCxnSpPr>
          <p:cNvPr id="17481" name="AutoShape 54"/>
          <p:cNvCxnSpPr>
            <a:cxnSpLocks noChangeShapeType="1"/>
            <a:stCxn id="17468" idx="2"/>
            <a:endCxn id="17472" idx="0"/>
          </p:cNvCxnSpPr>
          <p:nvPr/>
        </p:nvCxnSpPr>
        <p:spPr bwMode="auto">
          <a:xfrm flipH="1">
            <a:off x="6376988" y="4730738"/>
            <a:ext cx="142875" cy="44387"/>
          </a:xfrm>
          <a:prstGeom prst="straightConnector1">
            <a:avLst/>
          </a:prstGeom>
          <a:noFill/>
          <a:ln w="28575">
            <a:solidFill>
              <a:schemeClr val="tx1"/>
            </a:solidFill>
            <a:round/>
            <a:headEnd/>
            <a:tailEnd/>
          </a:ln>
        </p:spPr>
      </p:cxnSp>
      <p:cxnSp>
        <p:nvCxnSpPr>
          <p:cNvPr id="17482" name="AutoShape 55"/>
          <p:cNvCxnSpPr>
            <a:cxnSpLocks noChangeShapeType="1"/>
            <a:stCxn id="17468" idx="2"/>
            <a:endCxn id="17473" idx="0"/>
          </p:cNvCxnSpPr>
          <p:nvPr/>
        </p:nvCxnSpPr>
        <p:spPr bwMode="auto">
          <a:xfrm>
            <a:off x="6519862" y="4730737"/>
            <a:ext cx="166688" cy="87661"/>
          </a:xfrm>
          <a:prstGeom prst="straightConnector1">
            <a:avLst/>
          </a:prstGeom>
          <a:noFill/>
          <a:ln w="28575">
            <a:solidFill>
              <a:schemeClr val="tx1"/>
            </a:solidFill>
            <a:round/>
            <a:headEnd/>
            <a:tailEnd/>
          </a:ln>
        </p:spPr>
      </p:cxnSp>
      <p:cxnSp>
        <p:nvCxnSpPr>
          <p:cNvPr id="17483" name="AutoShape 56"/>
          <p:cNvCxnSpPr>
            <a:cxnSpLocks noChangeShapeType="1"/>
            <a:stCxn id="17472" idx="2"/>
            <a:endCxn id="17474" idx="0"/>
          </p:cNvCxnSpPr>
          <p:nvPr/>
        </p:nvCxnSpPr>
        <p:spPr bwMode="auto">
          <a:xfrm>
            <a:off x="6376988" y="5113564"/>
            <a:ext cx="0" cy="34399"/>
          </a:xfrm>
          <a:prstGeom prst="straightConnector1">
            <a:avLst/>
          </a:prstGeom>
          <a:noFill/>
          <a:ln w="28575">
            <a:solidFill>
              <a:schemeClr val="tx1"/>
            </a:solidFill>
            <a:round/>
            <a:headEnd/>
            <a:tailEnd/>
          </a:ln>
        </p:spPr>
      </p:cxnSp>
      <p:cxnSp>
        <p:nvCxnSpPr>
          <p:cNvPr id="17461" name="AutoShape 57"/>
          <p:cNvCxnSpPr>
            <a:cxnSpLocks noChangeShapeType="1"/>
            <a:stCxn id="17449" idx="2"/>
            <a:endCxn id="17465" idx="0"/>
          </p:cNvCxnSpPr>
          <p:nvPr/>
        </p:nvCxnSpPr>
        <p:spPr bwMode="auto">
          <a:xfrm>
            <a:off x="5710238" y="3505698"/>
            <a:ext cx="619125" cy="34399"/>
          </a:xfrm>
          <a:prstGeom prst="straightConnector1">
            <a:avLst/>
          </a:prstGeom>
          <a:noFill/>
          <a:ln w="28575">
            <a:solidFill>
              <a:schemeClr val="tx1"/>
            </a:solidFill>
            <a:round/>
            <a:headEnd/>
            <a:tailEnd/>
          </a:ln>
        </p:spPr>
      </p:cxnSp>
      <p:cxnSp>
        <p:nvCxnSpPr>
          <p:cNvPr id="17462" name="AutoShape 58"/>
          <p:cNvCxnSpPr>
            <a:cxnSpLocks noChangeShapeType="1"/>
            <a:stCxn id="17446" idx="2"/>
            <a:endCxn id="17449" idx="0"/>
          </p:cNvCxnSpPr>
          <p:nvPr/>
        </p:nvCxnSpPr>
        <p:spPr bwMode="auto">
          <a:xfrm flipH="1">
            <a:off x="5710238" y="3015883"/>
            <a:ext cx="1524000" cy="151375"/>
          </a:xfrm>
          <a:prstGeom prst="straightConnector1">
            <a:avLst/>
          </a:prstGeom>
          <a:noFill/>
          <a:ln w="28575">
            <a:solidFill>
              <a:schemeClr val="tx1"/>
            </a:solidFill>
            <a:round/>
            <a:headEnd/>
            <a:tailEnd/>
          </a:ln>
        </p:spPr>
      </p:cxnSp>
      <p:cxnSp>
        <p:nvCxnSpPr>
          <p:cNvPr id="17463" name="AutoShape 59"/>
          <p:cNvCxnSpPr>
            <a:cxnSpLocks noChangeShapeType="1"/>
            <a:stCxn id="17446" idx="2"/>
            <a:endCxn id="17484" idx="0"/>
          </p:cNvCxnSpPr>
          <p:nvPr/>
        </p:nvCxnSpPr>
        <p:spPr bwMode="auto">
          <a:xfrm>
            <a:off x="7234238" y="3015880"/>
            <a:ext cx="200025" cy="98112"/>
          </a:xfrm>
          <a:prstGeom prst="straightConnector1">
            <a:avLst/>
          </a:prstGeom>
          <a:noFill/>
          <a:ln w="28575">
            <a:solidFill>
              <a:schemeClr val="tx1"/>
            </a:solidFill>
            <a:round/>
            <a:headEnd/>
            <a:tailEnd/>
          </a:ln>
        </p:spPr>
      </p:cxnSp>
      <p:cxnSp>
        <p:nvCxnSpPr>
          <p:cNvPr id="17464" name="AutoShape 60"/>
          <p:cNvCxnSpPr>
            <a:cxnSpLocks noChangeShapeType="1"/>
            <a:stCxn id="17446" idx="2"/>
            <a:endCxn id="17450" idx="0"/>
          </p:cNvCxnSpPr>
          <p:nvPr/>
        </p:nvCxnSpPr>
        <p:spPr bwMode="auto">
          <a:xfrm>
            <a:off x="7234238" y="3015880"/>
            <a:ext cx="1333500" cy="98112"/>
          </a:xfrm>
          <a:prstGeom prst="straightConnector1">
            <a:avLst/>
          </a:prstGeom>
          <a:noFill/>
          <a:ln w="28575">
            <a:solidFill>
              <a:schemeClr val="tx1"/>
            </a:solidFill>
            <a:round/>
            <a:headEnd/>
            <a:tailEnd/>
          </a:ln>
        </p:spPr>
      </p:cxnSp>
      <p:grpSp>
        <p:nvGrpSpPr>
          <p:cNvPr id="17416" name="Group 62"/>
          <p:cNvGrpSpPr>
            <a:grpSpLocks/>
          </p:cNvGrpSpPr>
          <p:nvPr/>
        </p:nvGrpSpPr>
        <p:grpSpPr bwMode="auto">
          <a:xfrm>
            <a:off x="510778" y="3124200"/>
            <a:ext cx="2403872" cy="1768475"/>
            <a:chOff x="336" y="576"/>
            <a:chExt cx="4848" cy="2784"/>
          </a:xfrm>
        </p:grpSpPr>
        <p:sp>
          <p:nvSpPr>
            <p:cNvPr id="17418" name="AutoShape 63"/>
            <p:cNvSpPr>
              <a:spLocks noChangeArrowheads="1"/>
            </p:cNvSpPr>
            <p:nvPr/>
          </p:nvSpPr>
          <p:spPr bwMode="auto">
            <a:xfrm>
              <a:off x="336" y="2208"/>
              <a:ext cx="480" cy="480"/>
            </a:xfrm>
            <a:prstGeom prst="flowChartConnector">
              <a:avLst/>
            </a:prstGeom>
            <a:solidFill>
              <a:schemeClr val="bg1"/>
            </a:solidFill>
            <a:ln w="28575">
              <a:solidFill>
                <a:schemeClr val="tx1"/>
              </a:solidFill>
              <a:round/>
              <a:headEnd/>
              <a:tailEnd/>
            </a:ln>
          </p:spPr>
          <p:txBody>
            <a:bodyPr wrap="none" anchor="ctr"/>
            <a:lstStyle/>
            <a:p>
              <a:pPr algn="ctr"/>
              <a:r>
                <a:rPr lang="en-US">
                  <a:solidFill>
                    <a:schemeClr val="tx1"/>
                  </a:solidFill>
                </a:rPr>
                <a:t>S</a:t>
              </a:r>
            </a:p>
          </p:txBody>
        </p:sp>
        <p:sp>
          <p:nvSpPr>
            <p:cNvPr id="17419" name="AutoShape 64"/>
            <p:cNvSpPr>
              <a:spLocks noChangeArrowheads="1"/>
            </p:cNvSpPr>
            <p:nvPr/>
          </p:nvSpPr>
          <p:spPr bwMode="auto">
            <a:xfrm>
              <a:off x="4704" y="576"/>
              <a:ext cx="480" cy="480"/>
            </a:xfrm>
            <a:prstGeom prst="flowChartConnector">
              <a:avLst/>
            </a:prstGeom>
            <a:solidFill>
              <a:schemeClr val="bg1"/>
            </a:solidFill>
            <a:ln w="28575">
              <a:solidFill>
                <a:schemeClr val="tx1"/>
              </a:solidFill>
              <a:round/>
              <a:headEnd/>
              <a:tailEnd/>
            </a:ln>
          </p:spPr>
          <p:txBody>
            <a:bodyPr wrap="none" anchor="ctr"/>
            <a:lstStyle/>
            <a:p>
              <a:pPr algn="ctr"/>
              <a:r>
                <a:rPr lang="en-US" dirty="0">
                  <a:solidFill>
                    <a:schemeClr val="tx1"/>
                  </a:solidFill>
                </a:rPr>
                <a:t>G</a:t>
              </a:r>
            </a:p>
          </p:txBody>
        </p:sp>
        <p:sp>
          <p:nvSpPr>
            <p:cNvPr id="17420" name="AutoShape 65"/>
            <p:cNvSpPr>
              <a:spLocks noChangeArrowheads="1"/>
            </p:cNvSpPr>
            <p:nvPr/>
          </p:nvSpPr>
          <p:spPr bwMode="auto">
            <a:xfrm>
              <a:off x="1728" y="177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solidFill>
                    <a:schemeClr val="tx1"/>
                  </a:solidFill>
                </a:rPr>
                <a:t>d</a:t>
              </a:r>
            </a:p>
          </p:txBody>
        </p:sp>
        <p:sp>
          <p:nvSpPr>
            <p:cNvPr id="17421" name="AutoShape 66"/>
            <p:cNvSpPr>
              <a:spLocks noChangeArrowheads="1"/>
            </p:cNvSpPr>
            <p:nvPr/>
          </p:nvSpPr>
          <p:spPr bwMode="auto">
            <a:xfrm>
              <a:off x="720" y="105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solidFill>
                    <a:schemeClr val="tx1"/>
                  </a:solidFill>
                </a:rPr>
                <a:t>b</a:t>
              </a:r>
            </a:p>
          </p:txBody>
        </p:sp>
        <p:sp>
          <p:nvSpPr>
            <p:cNvPr id="17422" name="AutoShape 67"/>
            <p:cNvSpPr>
              <a:spLocks noChangeArrowheads="1"/>
            </p:cNvSpPr>
            <p:nvPr/>
          </p:nvSpPr>
          <p:spPr bwMode="auto">
            <a:xfrm>
              <a:off x="1200" y="273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solidFill>
                    <a:schemeClr val="tx1"/>
                  </a:solidFill>
                </a:rPr>
                <a:t>p</a:t>
              </a:r>
            </a:p>
          </p:txBody>
        </p:sp>
        <p:sp>
          <p:nvSpPr>
            <p:cNvPr id="17423" name="AutoShape 68"/>
            <p:cNvSpPr>
              <a:spLocks noChangeArrowheads="1"/>
            </p:cNvSpPr>
            <p:nvPr/>
          </p:nvSpPr>
          <p:spPr bwMode="auto">
            <a:xfrm>
              <a:off x="2352" y="2880"/>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solidFill>
                    <a:schemeClr val="tx1"/>
                  </a:solidFill>
                </a:rPr>
                <a:t>q</a:t>
              </a:r>
            </a:p>
          </p:txBody>
        </p:sp>
        <p:sp>
          <p:nvSpPr>
            <p:cNvPr id="17424" name="AutoShape 69"/>
            <p:cNvSpPr>
              <a:spLocks noChangeArrowheads="1"/>
            </p:cNvSpPr>
            <p:nvPr/>
          </p:nvSpPr>
          <p:spPr bwMode="auto">
            <a:xfrm>
              <a:off x="2880" y="1008"/>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solidFill>
                    <a:schemeClr val="tx1"/>
                  </a:solidFill>
                </a:rPr>
                <a:t>c</a:t>
              </a:r>
            </a:p>
          </p:txBody>
        </p:sp>
        <p:sp>
          <p:nvSpPr>
            <p:cNvPr id="17425" name="AutoShape 70"/>
            <p:cNvSpPr>
              <a:spLocks noChangeArrowheads="1"/>
            </p:cNvSpPr>
            <p:nvPr/>
          </p:nvSpPr>
          <p:spPr bwMode="auto">
            <a:xfrm>
              <a:off x="3552" y="1584"/>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solidFill>
                    <a:schemeClr val="tx1"/>
                  </a:solidFill>
                </a:rPr>
                <a:t>e</a:t>
              </a:r>
            </a:p>
          </p:txBody>
        </p:sp>
        <p:sp>
          <p:nvSpPr>
            <p:cNvPr id="17426" name="AutoShape 71"/>
            <p:cNvSpPr>
              <a:spLocks noChangeArrowheads="1"/>
            </p:cNvSpPr>
            <p:nvPr/>
          </p:nvSpPr>
          <p:spPr bwMode="auto">
            <a:xfrm>
              <a:off x="3168" y="225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solidFill>
                    <a:schemeClr val="tx1"/>
                  </a:solidFill>
                </a:rPr>
                <a:t>h</a:t>
              </a:r>
            </a:p>
          </p:txBody>
        </p:sp>
        <p:sp>
          <p:nvSpPr>
            <p:cNvPr id="17427" name="AutoShape 72"/>
            <p:cNvSpPr>
              <a:spLocks noChangeArrowheads="1"/>
            </p:cNvSpPr>
            <p:nvPr/>
          </p:nvSpPr>
          <p:spPr bwMode="auto">
            <a:xfrm>
              <a:off x="1584" y="624"/>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solidFill>
                    <a:schemeClr val="tx1"/>
                  </a:solidFill>
                </a:rPr>
                <a:t>a</a:t>
              </a:r>
            </a:p>
          </p:txBody>
        </p:sp>
        <p:sp>
          <p:nvSpPr>
            <p:cNvPr id="17428" name="AutoShape 73"/>
            <p:cNvSpPr>
              <a:spLocks noChangeArrowheads="1"/>
            </p:cNvSpPr>
            <p:nvPr/>
          </p:nvSpPr>
          <p:spPr bwMode="auto">
            <a:xfrm>
              <a:off x="4560" y="1872"/>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solidFill>
                    <a:schemeClr val="tx1"/>
                  </a:solidFill>
                </a:rPr>
                <a:t>f</a:t>
              </a:r>
            </a:p>
          </p:txBody>
        </p:sp>
        <p:sp>
          <p:nvSpPr>
            <p:cNvPr id="17429" name="AutoShape 74"/>
            <p:cNvSpPr>
              <a:spLocks noChangeArrowheads="1"/>
            </p:cNvSpPr>
            <p:nvPr/>
          </p:nvSpPr>
          <p:spPr bwMode="auto">
            <a:xfrm>
              <a:off x="4368" y="273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solidFill>
                    <a:schemeClr val="tx1"/>
                  </a:solidFill>
                </a:rPr>
                <a:t>r</a:t>
              </a:r>
            </a:p>
          </p:txBody>
        </p:sp>
        <p:cxnSp>
          <p:nvCxnSpPr>
            <p:cNvPr id="17430" name="AutoShape 75"/>
            <p:cNvCxnSpPr>
              <a:cxnSpLocks noChangeShapeType="1"/>
              <a:stCxn id="17418" idx="5"/>
              <a:endCxn id="17422" idx="2"/>
            </p:cNvCxnSpPr>
            <p:nvPr/>
          </p:nvCxnSpPr>
          <p:spPr bwMode="auto">
            <a:xfrm>
              <a:off x="746" y="2618"/>
              <a:ext cx="454" cy="358"/>
            </a:xfrm>
            <a:prstGeom prst="straightConnector1">
              <a:avLst/>
            </a:prstGeom>
            <a:noFill/>
            <a:ln w="28575">
              <a:solidFill>
                <a:schemeClr val="tx1"/>
              </a:solidFill>
              <a:round/>
              <a:headEnd/>
              <a:tailEnd type="triangle" w="med" len="med"/>
            </a:ln>
          </p:spPr>
        </p:cxnSp>
        <p:cxnSp>
          <p:nvCxnSpPr>
            <p:cNvPr id="17431" name="AutoShape 76"/>
            <p:cNvCxnSpPr>
              <a:cxnSpLocks noChangeShapeType="1"/>
              <a:stCxn id="17422" idx="5"/>
              <a:endCxn id="17423" idx="2"/>
            </p:cNvCxnSpPr>
            <p:nvPr/>
          </p:nvCxnSpPr>
          <p:spPr bwMode="auto">
            <a:xfrm flipV="1">
              <a:off x="1610" y="3120"/>
              <a:ext cx="742" cy="26"/>
            </a:xfrm>
            <a:prstGeom prst="straightConnector1">
              <a:avLst/>
            </a:prstGeom>
            <a:noFill/>
            <a:ln w="28575">
              <a:solidFill>
                <a:schemeClr val="tx1"/>
              </a:solidFill>
              <a:round/>
              <a:headEnd/>
              <a:tailEnd type="triangle" w="med" len="med"/>
            </a:ln>
          </p:spPr>
        </p:cxnSp>
        <p:cxnSp>
          <p:nvCxnSpPr>
            <p:cNvPr id="17432" name="AutoShape 77"/>
            <p:cNvCxnSpPr>
              <a:cxnSpLocks noChangeShapeType="1"/>
              <a:stCxn id="17426" idx="3"/>
              <a:endCxn id="17423" idx="7"/>
            </p:cNvCxnSpPr>
            <p:nvPr/>
          </p:nvCxnSpPr>
          <p:spPr bwMode="auto">
            <a:xfrm flipH="1">
              <a:off x="2762" y="2666"/>
              <a:ext cx="476" cy="284"/>
            </a:xfrm>
            <a:prstGeom prst="straightConnector1">
              <a:avLst/>
            </a:prstGeom>
            <a:noFill/>
            <a:ln w="28575">
              <a:solidFill>
                <a:schemeClr val="tx1"/>
              </a:solidFill>
              <a:round/>
              <a:headEnd/>
              <a:tailEnd type="triangle" w="med" len="med"/>
            </a:ln>
          </p:spPr>
        </p:cxnSp>
        <p:cxnSp>
          <p:nvCxnSpPr>
            <p:cNvPr id="17433" name="AutoShape 78"/>
            <p:cNvCxnSpPr>
              <a:cxnSpLocks noChangeShapeType="1"/>
              <a:stCxn id="17426" idx="2"/>
              <a:endCxn id="17422" idx="6"/>
            </p:cNvCxnSpPr>
            <p:nvPr/>
          </p:nvCxnSpPr>
          <p:spPr bwMode="auto">
            <a:xfrm flipH="1">
              <a:off x="1680" y="2496"/>
              <a:ext cx="1488" cy="480"/>
            </a:xfrm>
            <a:prstGeom prst="straightConnector1">
              <a:avLst/>
            </a:prstGeom>
            <a:noFill/>
            <a:ln w="28575">
              <a:solidFill>
                <a:schemeClr val="tx1"/>
              </a:solidFill>
              <a:round/>
              <a:headEnd/>
              <a:tailEnd type="triangle" w="med" len="med"/>
            </a:ln>
          </p:spPr>
        </p:cxnSp>
        <p:cxnSp>
          <p:nvCxnSpPr>
            <p:cNvPr id="17434" name="AutoShape 79"/>
            <p:cNvCxnSpPr>
              <a:cxnSpLocks noChangeShapeType="1"/>
              <a:stCxn id="17425" idx="4"/>
              <a:endCxn id="17426" idx="7"/>
            </p:cNvCxnSpPr>
            <p:nvPr/>
          </p:nvCxnSpPr>
          <p:spPr bwMode="auto">
            <a:xfrm flipH="1">
              <a:off x="3578" y="2064"/>
              <a:ext cx="214" cy="262"/>
            </a:xfrm>
            <a:prstGeom prst="straightConnector1">
              <a:avLst/>
            </a:prstGeom>
            <a:noFill/>
            <a:ln w="28575">
              <a:solidFill>
                <a:schemeClr val="tx1"/>
              </a:solidFill>
              <a:round/>
              <a:headEnd/>
              <a:tailEnd type="triangle" w="med" len="med"/>
            </a:ln>
          </p:spPr>
        </p:cxnSp>
        <p:cxnSp>
          <p:nvCxnSpPr>
            <p:cNvPr id="17435" name="AutoShape 80"/>
            <p:cNvCxnSpPr>
              <a:cxnSpLocks noChangeShapeType="1"/>
              <a:stCxn id="17425" idx="5"/>
              <a:endCxn id="17429" idx="1"/>
            </p:cNvCxnSpPr>
            <p:nvPr/>
          </p:nvCxnSpPr>
          <p:spPr bwMode="auto">
            <a:xfrm>
              <a:off x="3962" y="1994"/>
              <a:ext cx="476" cy="812"/>
            </a:xfrm>
            <a:prstGeom prst="straightConnector1">
              <a:avLst/>
            </a:prstGeom>
            <a:noFill/>
            <a:ln w="28575">
              <a:solidFill>
                <a:srgbClr val="CC0000"/>
              </a:solidFill>
              <a:round/>
              <a:headEnd/>
              <a:tailEnd type="triangle" w="med" len="med"/>
            </a:ln>
          </p:spPr>
        </p:cxnSp>
        <p:cxnSp>
          <p:nvCxnSpPr>
            <p:cNvPr id="17436" name="AutoShape 81"/>
            <p:cNvCxnSpPr>
              <a:cxnSpLocks noChangeShapeType="1"/>
              <a:stCxn id="17429" idx="0"/>
              <a:endCxn id="17428" idx="4"/>
            </p:cNvCxnSpPr>
            <p:nvPr/>
          </p:nvCxnSpPr>
          <p:spPr bwMode="auto">
            <a:xfrm flipV="1">
              <a:off x="4608" y="2352"/>
              <a:ext cx="192" cy="384"/>
            </a:xfrm>
            <a:prstGeom prst="straightConnector1">
              <a:avLst/>
            </a:prstGeom>
            <a:noFill/>
            <a:ln w="28575">
              <a:solidFill>
                <a:srgbClr val="CC0000"/>
              </a:solidFill>
              <a:round/>
              <a:headEnd/>
              <a:tailEnd type="triangle" w="med" len="med"/>
            </a:ln>
          </p:spPr>
        </p:cxnSp>
        <p:cxnSp>
          <p:nvCxnSpPr>
            <p:cNvPr id="17437" name="AutoShape 82"/>
            <p:cNvCxnSpPr>
              <a:cxnSpLocks noChangeShapeType="1"/>
              <a:stCxn id="17428" idx="0"/>
              <a:endCxn id="17419" idx="4"/>
            </p:cNvCxnSpPr>
            <p:nvPr/>
          </p:nvCxnSpPr>
          <p:spPr bwMode="auto">
            <a:xfrm flipV="1">
              <a:off x="4800" y="1056"/>
              <a:ext cx="144" cy="816"/>
            </a:xfrm>
            <a:prstGeom prst="straightConnector1">
              <a:avLst/>
            </a:prstGeom>
            <a:noFill/>
            <a:ln w="28575">
              <a:solidFill>
                <a:srgbClr val="CC0000"/>
              </a:solidFill>
              <a:round/>
              <a:headEnd/>
              <a:tailEnd type="triangle" w="med" len="med"/>
            </a:ln>
          </p:spPr>
        </p:cxnSp>
        <p:cxnSp>
          <p:nvCxnSpPr>
            <p:cNvPr id="17438" name="AutoShape 83"/>
            <p:cNvCxnSpPr>
              <a:cxnSpLocks noChangeShapeType="1"/>
              <a:stCxn id="17418" idx="7"/>
            </p:cNvCxnSpPr>
            <p:nvPr/>
          </p:nvCxnSpPr>
          <p:spPr bwMode="auto">
            <a:xfrm flipV="1">
              <a:off x="746" y="2016"/>
              <a:ext cx="982" cy="262"/>
            </a:xfrm>
            <a:prstGeom prst="straightConnector1">
              <a:avLst/>
            </a:prstGeom>
            <a:noFill/>
            <a:ln w="28575">
              <a:solidFill>
                <a:srgbClr val="CC0000"/>
              </a:solidFill>
              <a:round/>
              <a:headEnd/>
              <a:tailEnd type="triangle" w="med" len="med"/>
            </a:ln>
          </p:spPr>
        </p:cxnSp>
        <p:cxnSp>
          <p:nvCxnSpPr>
            <p:cNvPr id="17439" name="AutoShape 84"/>
            <p:cNvCxnSpPr>
              <a:cxnSpLocks noChangeShapeType="1"/>
              <a:stCxn id="17420" idx="1"/>
              <a:endCxn id="17421" idx="5"/>
            </p:cNvCxnSpPr>
            <p:nvPr/>
          </p:nvCxnSpPr>
          <p:spPr bwMode="auto">
            <a:xfrm flipH="1" flipV="1">
              <a:off x="1130" y="1466"/>
              <a:ext cx="668" cy="380"/>
            </a:xfrm>
            <a:prstGeom prst="straightConnector1">
              <a:avLst/>
            </a:prstGeom>
            <a:noFill/>
            <a:ln w="28575">
              <a:solidFill>
                <a:schemeClr val="tx1"/>
              </a:solidFill>
              <a:round/>
              <a:headEnd/>
              <a:tailEnd type="triangle" w="med" len="med"/>
            </a:ln>
          </p:spPr>
        </p:cxnSp>
        <p:cxnSp>
          <p:nvCxnSpPr>
            <p:cNvPr id="17440" name="AutoShape 85"/>
            <p:cNvCxnSpPr>
              <a:cxnSpLocks noChangeShapeType="1"/>
              <a:endCxn id="17427" idx="2"/>
            </p:cNvCxnSpPr>
            <p:nvPr/>
          </p:nvCxnSpPr>
          <p:spPr bwMode="auto">
            <a:xfrm flipV="1">
              <a:off x="1152" y="864"/>
              <a:ext cx="432" cy="262"/>
            </a:xfrm>
            <a:prstGeom prst="straightConnector1">
              <a:avLst/>
            </a:prstGeom>
            <a:noFill/>
            <a:ln w="28575">
              <a:solidFill>
                <a:schemeClr val="tx1"/>
              </a:solidFill>
              <a:round/>
              <a:headEnd/>
              <a:tailEnd type="triangle" w="med" len="med"/>
            </a:ln>
          </p:spPr>
        </p:cxnSp>
        <p:cxnSp>
          <p:nvCxnSpPr>
            <p:cNvPr id="17441" name="AutoShape 86"/>
            <p:cNvCxnSpPr>
              <a:cxnSpLocks noChangeShapeType="1"/>
              <a:stCxn id="17424" idx="2"/>
              <a:endCxn id="17427" idx="6"/>
            </p:cNvCxnSpPr>
            <p:nvPr/>
          </p:nvCxnSpPr>
          <p:spPr bwMode="auto">
            <a:xfrm flipH="1" flipV="1">
              <a:off x="2064" y="864"/>
              <a:ext cx="816" cy="384"/>
            </a:xfrm>
            <a:prstGeom prst="straightConnector1">
              <a:avLst/>
            </a:prstGeom>
            <a:noFill/>
            <a:ln w="28575">
              <a:solidFill>
                <a:schemeClr val="tx1"/>
              </a:solidFill>
              <a:round/>
              <a:headEnd/>
              <a:tailEnd type="triangle" w="med" len="med"/>
            </a:ln>
          </p:spPr>
        </p:cxnSp>
        <p:cxnSp>
          <p:nvCxnSpPr>
            <p:cNvPr id="17442" name="AutoShape 87"/>
            <p:cNvCxnSpPr>
              <a:cxnSpLocks noChangeShapeType="1"/>
              <a:stCxn id="17420" idx="7"/>
              <a:endCxn id="17424" idx="3"/>
            </p:cNvCxnSpPr>
            <p:nvPr/>
          </p:nvCxnSpPr>
          <p:spPr bwMode="auto">
            <a:xfrm flipV="1">
              <a:off x="2138" y="1418"/>
              <a:ext cx="812" cy="428"/>
            </a:xfrm>
            <a:prstGeom prst="straightConnector1">
              <a:avLst/>
            </a:prstGeom>
            <a:noFill/>
            <a:ln w="28575">
              <a:solidFill>
                <a:schemeClr val="tx1"/>
              </a:solidFill>
              <a:round/>
              <a:headEnd/>
              <a:tailEnd type="triangle" w="med" len="med"/>
            </a:ln>
          </p:spPr>
        </p:cxnSp>
        <p:cxnSp>
          <p:nvCxnSpPr>
            <p:cNvPr id="17443" name="AutoShape 88"/>
            <p:cNvCxnSpPr>
              <a:cxnSpLocks noChangeShapeType="1"/>
              <a:stCxn id="17420" idx="6"/>
              <a:endCxn id="17425" idx="2"/>
            </p:cNvCxnSpPr>
            <p:nvPr/>
          </p:nvCxnSpPr>
          <p:spPr bwMode="auto">
            <a:xfrm flipV="1">
              <a:off x="2208" y="1824"/>
              <a:ext cx="1344" cy="192"/>
            </a:xfrm>
            <a:prstGeom prst="straightConnector1">
              <a:avLst/>
            </a:prstGeom>
            <a:noFill/>
            <a:ln w="28575">
              <a:solidFill>
                <a:srgbClr val="CC0000"/>
              </a:solidFill>
              <a:round/>
              <a:headEnd/>
              <a:tailEnd type="triangle" w="med" len="med"/>
            </a:ln>
          </p:spPr>
        </p:cxnSp>
        <p:cxnSp>
          <p:nvCxnSpPr>
            <p:cNvPr id="17444" name="AutoShape 89"/>
            <p:cNvCxnSpPr>
              <a:cxnSpLocks noChangeShapeType="1"/>
              <a:stCxn id="17428" idx="1"/>
              <a:endCxn id="17424" idx="6"/>
            </p:cNvCxnSpPr>
            <p:nvPr/>
          </p:nvCxnSpPr>
          <p:spPr bwMode="auto">
            <a:xfrm rot="5400000" flipH="1">
              <a:off x="3648" y="960"/>
              <a:ext cx="694" cy="1270"/>
            </a:xfrm>
            <a:prstGeom prst="curvedConnector2">
              <a:avLst/>
            </a:prstGeom>
            <a:noFill/>
            <a:ln w="28575">
              <a:solidFill>
                <a:schemeClr val="tx1"/>
              </a:solidFill>
              <a:round/>
              <a:headEnd/>
              <a:tailEnd type="triangle" w="med" len="med"/>
            </a:ln>
          </p:spPr>
        </p:cxnSp>
        <p:cxnSp>
          <p:nvCxnSpPr>
            <p:cNvPr id="17445" name="AutoShape 90"/>
            <p:cNvCxnSpPr>
              <a:cxnSpLocks noChangeShapeType="1"/>
              <a:stCxn id="17418" idx="6"/>
              <a:endCxn id="17425" idx="3"/>
            </p:cNvCxnSpPr>
            <p:nvPr/>
          </p:nvCxnSpPr>
          <p:spPr bwMode="auto">
            <a:xfrm flipV="1">
              <a:off x="816" y="1994"/>
              <a:ext cx="2806" cy="454"/>
            </a:xfrm>
            <a:prstGeom prst="curvedConnector2">
              <a:avLst/>
            </a:prstGeom>
            <a:noFill/>
            <a:ln w="28575">
              <a:solidFill>
                <a:schemeClr val="tx1"/>
              </a:solidFill>
              <a:round/>
              <a:headEnd/>
              <a:tailEnd type="triangle" w="med" len="med"/>
            </a:ln>
          </p:spPr>
        </p:cxnSp>
      </p:grpSp>
      <p:sp>
        <p:nvSpPr>
          <p:cNvPr id="17415" name="Text Box 94"/>
          <p:cNvSpPr txBox="1">
            <a:spLocks noChangeArrowheads="1"/>
          </p:cNvSpPr>
          <p:nvPr/>
        </p:nvSpPr>
        <p:spPr bwMode="auto">
          <a:xfrm>
            <a:off x="3314699" y="2834589"/>
            <a:ext cx="1747837" cy="1631212"/>
          </a:xfrm>
          <a:prstGeom prst="rect">
            <a:avLst/>
          </a:prstGeom>
          <a:noFill/>
          <a:ln w="9525">
            <a:noFill/>
            <a:miter lim="800000"/>
            <a:headEnd/>
            <a:tailEnd/>
          </a:ln>
        </p:spPr>
        <p:txBody>
          <a:bodyPr wrap="square" lIns="91432" tIns="45718" rIns="91432" bIns="45718">
            <a:spAutoFit/>
          </a:bodyPr>
          <a:lstStyle/>
          <a:p>
            <a:pPr algn="ctr">
              <a:spcBef>
                <a:spcPct val="50000"/>
              </a:spcBef>
            </a:pPr>
            <a:r>
              <a:rPr lang="en-US" sz="2000" i="1" dirty="0">
                <a:solidFill>
                  <a:srgbClr val="92D050"/>
                </a:solidFill>
                <a:latin typeface="Calibri" pitchFamily="34" charset="0"/>
              </a:rPr>
              <a:t>Each NODE in search tree </a:t>
            </a:r>
            <a:r>
              <a:rPr lang="en-US" sz="2000" i="1" dirty="0">
                <a:solidFill>
                  <a:srgbClr val="FF0000"/>
                </a:solidFill>
                <a:latin typeface="Calibri" pitchFamily="34" charset="0"/>
              </a:rPr>
              <a:t>is </a:t>
            </a:r>
            <a:r>
              <a:rPr lang="en-US" sz="2000" i="1" dirty="0">
                <a:solidFill>
                  <a:srgbClr val="FFC000"/>
                </a:solidFill>
                <a:latin typeface="Calibri" pitchFamily="34" charset="0"/>
              </a:rPr>
              <a:t>a PATH in state space graph</a:t>
            </a:r>
            <a:r>
              <a:rPr lang="en-US" sz="2000" i="1" dirty="0">
                <a:solidFill>
                  <a:srgbClr val="FF0000"/>
                </a:solidFill>
                <a:latin typeface="Calibri" pitchFamily="34" charset="0"/>
              </a:rPr>
              <a:t>.</a:t>
            </a:r>
          </a:p>
        </p:txBody>
      </p:sp>
      <p:sp>
        <p:nvSpPr>
          <p:cNvPr id="95" name="TextBox 94"/>
          <p:cNvSpPr txBox="1"/>
          <p:nvPr/>
        </p:nvSpPr>
        <p:spPr>
          <a:xfrm>
            <a:off x="5153025" y="2086107"/>
            <a:ext cx="3657600" cy="523220"/>
          </a:xfrm>
          <a:prstGeom prst="rect">
            <a:avLst/>
          </a:prstGeom>
          <a:noFill/>
        </p:spPr>
        <p:txBody>
          <a:bodyPr wrap="square" lIns="91436" tIns="45718" rIns="91436" bIns="45718" rtlCol="0">
            <a:spAutoFit/>
          </a:bodyPr>
          <a:lstStyle/>
          <a:p>
            <a:pPr algn="ctr"/>
            <a:r>
              <a:rPr lang="en-US" sz="2800" dirty="0">
                <a:solidFill>
                  <a:schemeClr val="tx1"/>
                </a:solidFill>
                <a:latin typeface="Calibri" pitchFamily="34" charset="0"/>
              </a:rPr>
              <a:t>Search Tree</a:t>
            </a:r>
          </a:p>
        </p:txBody>
      </p:sp>
      <p:sp>
        <p:nvSpPr>
          <p:cNvPr id="96" name="TextBox 95"/>
          <p:cNvSpPr txBox="1"/>
          <p:nvPr/>
        </p:nvSpPr>
        <p:spPr>
          <a:xfrm>
            <a:off x="457200" y="1981202"/>
            <a:ext cx="2571750" cy="954103"/>
          </a:xfrm>
          <a:prstGeom prst="rect">
            <a:avLst/>
          </a:prstGeom>
          <a:noFill/>
        </p:spPr>
        <p:txBody>
          <a:bodyPr wrap="square" lIns="91436" tIns="45718" rIns="91436" bIns="45718" rtlCol="0">
            <a:spAutoFit/>
          </a:bodyPr>
          <a:lstStyle/>
          <a:p>
            <a:pPr algn="ctr"/>
            <a:r>
              <a:rPr lang="en-US" sz="2800" dirty="0">
                <a:solidFill>
                  <a:schemeClr val="tx1"/>
                </a:solidFill>
                <a:latin typeface="Calibri" pitchFamily="34" charset="0"/>
              </a:rPr>
              <a:t>State Space Graph</a:t>
            </a:r>
          </a:p>
        </p:txBody>
      </p:sp>
      <p:sp>
        <p:nvSpPr>
          <p:cNvPr id="2" name="Rectangle 1"/>
          <p:cNvSpPr/>
          <p:nvPr/>
        </p:nvSpPr>
        <p:spPr>
          <a:xfrm>
            <a:off x="702572" y="984346"/>
            <a:ext cx="7404399" cy="584775"/>
          </a:xfrm>
          <a:prstGeom prst="rect">
            <a:avLst/>
          </a:prstGeom>
        </p:spPr>
        <p:txBody>
          <a:bodyPr wrap="none">
            <a:spAutoFit/>
          </a:bodyPr>
          <a:lstStyle/>
          <a:p>
            <a:r>
              <a:rPr lang="en-US" sz="3200" dirty="0">
                <a:solidFill>
                  <a:srgbClr val="FF0000"/>
                </a:solidFill>
              </a:rPr>
              <a:t>State Space Graphs vs. Search Trees</a:t>
            </a:r>
          </a:p>
        </p:txBody>
      </p:sp>
    </p:spTree>
    <p:extLst>
      <p:ext uri="{BB962C8B-B14F-4D97-AF65-F5344CB8AC3E}">
        <p14:creationId xmlns:p14="http://schemas.microsoft.com/office/powerpoint/2010/main" val="49255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5"/>
                                        </p:tgtEl>
                                        <p:attrNameLst>
                                          <p:attrName>style.visibility</p:attrName>
                                        </p:attrNameLst>
                                      </p:cBhvr>
                                      <p:to>
                                        <p:strVal val="visible"/>
                                      </p:to>
                                    </p:set>
                                    <p:anim calcmode="lin" valueType="num">
                                      <p:cBhvr additive="base">
                                        <p:cTn id="7" dur="500" fill="hold"/>
                                        <p:tgtEl>
                                          <p:spTgt spid="17415"/>
                                        </p:tgtEl>
                                        <p:attrNameLst>
                                          <p:attrName>ppt_x</p:attrName>
                                        </p:attrNameLst>
                                      </p:cBhvr>
                                      <p:tavLst>
                                        <p:tav tm="0">
                                          <p:val>
                                            <p:strVal val="#ppt_x"/>
                                          </p:val>
                                        </p:tav>
                                        <p:tav tm="100000">
                                          <p:val>
                                            <p:strVal val="#ppt_x"/>
                                          </p:val>
                                        </p:tav>
                                      </p:tavLst>
                                    </p:anim>
                                    <p:anim calcmode="lin" valueType="num">
                                      <p:cBhvr additive="base">
                                        <p:cTn id="8" dur="500" fill="hold"/>
                                        <p:tgtEl>
                                          <p:spTgt spid="174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458200" cy="868362"/>
          </a:xfrm>
        </p:spPr>
        <p:txBody>
          <a:bodyPr/>
          <a:lstStyle/>
          <a:p>
            <a:r>
              <a:rPr lang="en-US" sz="3600" dirty="0">
                <a:solidFill>
                  <a:schemeClr val="tx1"/>
                </a:solidFill>
              </a:rPr>
              <a:t>Bayesian inference (apply </a:t>
            </a:r>
            <a:r>
              <a:rPr lang="en-US" sz="3600" dirty="0"/>
              <a:t>Bayes rule </a:t>
            </a:r>
            <a:r>
              <a:rPr lang="en-US" sz="3600" dirty="0">
                <a:solidFill>
                  <a:schemeClr val="tx1"/>
                </a:solidFill>
              </a:rPr>
              <a:t>)</a:t>
            </a:r>
          </a:p>
        </p:txBody>
      </p:sp>
      <p:sp>
        <p:nvSpPr>
          <p:cNvPr id="13" name="Content Placeholder 12"/>
          <p:cNvSpPr>
            <a:spLocks noGrp="1"/>
          </p:cNvSpPr>
          <p:nvPr>
            <p:ph idx="1"/>
          </p:nvPr>
        </p:nvSpPr>
        <p:spPr>
          <a:xfrm>
            <a:off x="685800" y="998915"/>
            <a:ext cx="8229600" cy="1689291"/>
          </a:xfrm>
          <a:ln w="28575"/>
        </p:spPr>
        <p:txBody>
          <a:bodyPr/>
          <a:lstStyle/>
          <a:p>
            <a:br>
              <a:rPr lang="en-US" sz="2400" dirty="0"/>
            </a:br>
            <a:br>
              <a:rPr lang="en-US" sz="2400" dirty="0"/>
            </a:br>
            <a:endParaRPr lang="en-US" sz="2400" dirty="0"/>
          </a:p>
          <a:p>
            <a:endParaRPr lang="en-US" sz="2400" dirty="0"/>
          </a:p>
          <a:p>
            <a:endParaRPr lang="en-US" sz="2400" dirty="0">
              <a:sym typeface="Symbol"/>
            </a:endParaRPr>
          </a:p>
          <a:p>
            <a:r>
              <a:rPr lang="en-US" sz="2400" dirty="0">
                <a:sym typeface="Symbol"/>
              </a:rPr>
              <a:t>P(E=e) is constant, so we have  </a:t>
            </a:r>
          </a:p>
          <a:p>
            <a:r>
              <a:rPr lang="en-US" sz="2400" dirty="0">
                <a:sym typeface="Symbol"/>
              </a:rPr>
              <a:t>If we have multiple evidences (features) </a:t>
            </a:r>
            <a:r>
              <a:rPr lang="en-US" sz="2400" i="1" dirty="0">
                <a:solidFill>
                  <a:srgbClr val="0066FF"/>
                </a:solidFill>
                <a:sym typeface="Symbol"/>
              </a:rPr>
              <a:t>E</a:t>
            </a:r>
            <a:r>
              <a:rPr lang="en-US" sz="2400" baseline="-25000" dirty="0">
                <a:solidFill>
                  <a:srgbClr val="0066FF"/>
                </a:solidFill>
                <a:sym typeface="Symbol"/>
              </a:rPr>
              <a:t>1</a:t>
            </a:r>
            <a:r>
              <a:rPr lang="en-US" sz="2400" dirty="0">
                <a:solidFill>
                  <a:srgbClr val="0066FF"/>
                </a:solidFill>
                <a:sym typeface="Symbol"/>
              </a:rPr>
              <a:t>, …, </a:t>
            </a:r>
            <a:r>
              <a:rPr lang="en-US" sz="2400" i="1" dirty="0" err="1">
                <a:solidFill>
                  <a:srgbClr val="0066FF"/>
                </a:solidFill>
                <a:sym typeface="Symbol"/>
              </a:rPr>
              <a:t>E</a:t>
            </a:r>
            <a:r>
              <a:rPr lang="en-US" sz="2400" baseline="-25000" dirty="0" err="1">
                <a:solidFill>
                  <a:srgbClr val="0066FF"/>
                </a:solidFill>
                <a:sym typeface="Symbol"/>
              </a:rPr>
              <a:t>n</a:t>
            </a:r>
            <a:r>
              <a:rPr lang="en-US" sz="2400" dirty="0">
                <a:sym typeface="Symbol"/>
              </a:rPr>
              <a:t> :   </a:t>
            </a:r>
          </a:p>
          <a:p>
            <a:endParaRPr lang="en-US" altLang="zh-CN" sz="2400" dirty="0">
              <a:sym typeface="Symbol"/>
            </a:endParaRPr>
          </a:p>
          <a:p>
            <a:endParaRPr lang="en-US" altLang="zh-CN" sz="2400" dirty="0">
              <a:sym typeface="Symbol"/>
            </a:endParaRPr>
          </a:p>
          <a:p>
            <a:r>
              <a:rPr lang="en-US" sz="2400" dirty="0">
                <a:sym typeface="Symbol"/>
              </a:rPr>
              <a:t>If we assume that </a:t>
            </a:r>
            <a:r>
              <a:rPr lang="en-US" sz="2400" i="1" dirty="0">
                <a:solidFill>
                  <a:srgbClr val="0066FF"/>
                </a:solidFill>
                <a:sym typeface="Symbol"/>
              </a:rPr>
              <a:t>E</a:t>
            </a:r>
            <a:r>
              <a:rPr lang="en-US" sz="2400" baseline="-25000" dirty="0">
                <a:solidFill>
                  <a:srgbClr val="0066FF"/>
                </a:solidFill>
                <a:sym typeface="Symbol"/>
              </a:rPr>
              <a:t>1</a:t>
            </a:r>
            <a:r>
              <a:rPr lang="en-US" sz="2400" dirty="0">
                <a:solidFill>
                  <a:srgbClr val="0066FF"/>
                </a:solidFill>
                <a:sym typeface="Symbol"/>
              </a:rPr>
              <a:t>, …, </a:t>
            </a:r>
            <a:r>
              <a:rPr lang="en-US" sz="2400" i="1" dirty="0" err="1">
                <a:solidFill>
                  <a:srgbClr val="0066FF"/>
                </a:solidFill>
                <a:sym typeface="Symbol"/>
              </a:rPr>
              <a:t>E</a:t>
            </a:r>
            <a:r>
              <a:rPr lang="en-US" sz="2400" baseline="-25000" dirty="0" err="1">
                <a:solidFill>
                  <a:srgbClr val="0066FF"/>
                </a:solidFill>
                <a:sym typeface="Symbol"/>
              </a:rPr>
              <a:t>n</a:t>
            </a:r>
            <a:r>
              <a:rPr lang="en-US" sz="2400" dirty="0">
                <a:sym typeface="Symbol"/>
              </a:rPr>
              <a:t> are </a:t>
            </a:r>
            <a:r>
              <a:rPr lang="en-US" sz="2400" dirty="0">
                <a:solidFill>
                  <a:srgbClr val="0066FF"/>
                </a:solidFill>
                <a:sym typeface="Symbol"/>
              </a:rPr>
              <a:t>conditionally independent </a:t>
            </a:r>
            <a:r>
              <a:rPr lang="en-US" sz="2400" dirty="0">
                <a:sym typeface="Symbol"/>
              </a:rPr>
              <a:t>:</a:t>
            </a:r>
          </a:p>
          <a:p>
            <a:endParaRPr lang="en-US" sz="2400" dirty="0"/>
          </a:p>
        </p:txBody>
      </p:sp>
      <p:pic>
        <p:nvPicPr>
          <p:cNvPr id="14" name="Picture 13"/>
          <p:cNvPicPr>
            <a:picLocks noChangeAspect="1"/>
          </p:cNvPicPr>
          <p:nvPr/>
        </p:nvPicPr>
        <p:blipFill>
          <a:blip r:embed="rId3"/>
          <a:stretch>
            <a:fillRect/>
          </a:stretch>
        </p:blipFill>
        <p:spPr>
          <a:xfrm>
            <a:off x="2436628" y="4068079"/>
            <a:ext cx="2984497" cy="555078"/>
          </a:xfrm>
          <a:prstGeom prst="rect">
            <a:avLst/>
          </a:prstGeom>
        </p:spPr>
      </p:pic>
      <p:pic>
        <p:nvPicPr>
          <p:cNvPr id="15" name="Picture 14"/>
          <p:cNvPicPr>
            <a:picLocks noChangeAspect="1"/>
          </p:cNvPicPr>
          <p:nvPr/>
        </p:nvPicPr>
        <p:blipFill>
          <a:blip r:embed="rId4"/>
          <a:stretch>
            <a:fillRect/>
          </a:stretch>
        </p:blipFill>
        <p:spPr>
          <a:xfrm>
            <a:off x="1066800" y="4101567"/>
            <a:ext cx="1524000" cy="426554"/>
          </a:xfrm>
          <a:prstGeom prst="rect">
            <a:avLst/>
          </a:prstGeom>
        </p:spPr>
      </p:pic>
      <p:graphicFrame>
        <p:nvGraphicFramePr>
          <p:cNvPr id="19" name="Object 2"/>
          <p:cNvGraphicFramePr>
            <a:graphicFrameLocks noChangeAspect="1"/>
          </p:cNvGraphicFramePr>
          <p:nvPr/>
        </p:nvGraphicFramePr>
        <p:xfrm>
          <a:off x="2758617" y="5442663"/>
          <a:ext cx="2047875" cy="745103"/>
        </p:xfrm>
        <a:graphic>
          <a:graphicData uri="http://schemas.openxmlformats.org/presentationml/2006/ole">
            <mc:AlternateContent xmlns:mc="http://schemas.openxmlformats.org/markup-compatibility/2006">
              <mc:Choice xmlns:v="urn:schemas-microsoft-com:vml" Requires="v">
                <p:oleObj name="Equation" r:id="rId5" imgW="1257300" imgH="457200" progId="Equation.3">
                  <p:embed/>
                </p:oleObj>
              </mc:Choice>
              <mc:Fallback>
                <p:oleObj name="Equation" r:id="rId5" imgW="1257300" imgH="457200" progId="Equation.3">
                  <p:embed/>
                  <p:pic>
                    <p:nvPicPr>
                      <p:cNvPr id="19" name="Object 2"/>
                      <p:cNvPicPr>
                        <a:picLocks noChangeAspect="1" noChangeArrowheads="1"/>
                      </p:cNvPicPr>
                      <p:nvPr/>
                    </p:nvPicPr>
                    <p:blipFill>
                      <a:blip r:embed="rId6"/>
                      <a:srcRect/>
                      <a:stretch>
                        <a:fillRect/>
                      </a:stretch>
                    </p:blipFill>
                    <p:spPr bwMode="auto">
                      <a:xfrm>
                        <a:off x="2758617" y="5442663"/>
                        <a:ext cx="2047875" cy="74510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7"/>
          <a:stretch>
            <a:fillRect/>
          </a:stretch>
        </p:blipFill>
        <p:spPr>
          <a:xfrm>
            <a:off x="5486400" y="4107652"/>
            <a:ext cx="1040204" cy="389238"/>
          </a:xfrm>
          <a:prstGeom prst="rect">
            <a:avLst/>
          </a:prstGeom>
        </p:spPr>
      </p:pic>
      <p:pic>
        <p:nvPicPr>
          <p:cNvPr id="3" name="Picture 2"/>
          <p:cNvPicPr>
            <a:picLocks noChangeAspect="1"/>
          </p:cNvPicPr>
          <p:nvPr/>
        </p:nvPicPr>
        <p:blipFill>
          <a:blip r:embed="rId8"/>
          <a:stretch>
            <a:fillRect/>
          </a:stretch>
        </p:blipFill>
        <p:spPr>
          <a:xfrm>
            <a:off x="762000" y="1405409"/>
            <a:ext cx="3090862" cy="1038703"/>
          </a:xfrm>
          <a:prstGeom prst="rect">
            <a:avLst/>
          </a:prstGeom>
        </p:spPr>
      </p:pic>
      <p:pic>
        <p:nvPicPr>
          <p:cNvPr id="4" name="Picture 3"/>
          <p:cNvPicPr>
            <a:picLocks noChangeAspect="1"/>
          </p:cNvPicPr>
          <p:nvPr/>
        </p:nvPicPr>
        <p:blipFill>
          <a:blip r:embed="rId9"/>
          <a:stretch>
            <a:fillRect/>
          </a:stretch>
        </p:blipFill>
        <p:spPr>
          <a:xfrm>
            <a:off x="3962400" y="1379453"/>
            <a:ext cx="2800777" cy="1376362"/>
          </a:xfrm>
          <a:prstGeom prst="rect">
            <a:avLst/>
          </a:prstGeom>
        </p:spPr>
      </p:pic>
      <p:pic>
        <p:nvPicPr>
          <p:cNvPr id="6" name="Picture 5"/>
          <p:cNvPicPr>
            <a:picLocks noChangeAspect="1"/>
          </p:cNvPicPr>
          <p:nvPr/>
        </p:nvPicPr>
        <p:blipFill>
          <a:blip r:embed="rId10"/>
          <a:stretch>
            <a:fillRect/>
          </a:stretch>
        </p:blipFill>
        <p:spPr>
          <a:xfrm>
            <a:off x="5161375" y="2974135"/>
            <a:ext cx="3754025" cy="581025"/>
          </a:xfrm>
          <a:prstGeom prst="rect">
            <a:avLst/>
          </a:prstGeom>
        </p:spPr>
      </p:pic>
      <p:pic>
        <p:nvPicPr>
          <p:cNvPr id="8" name="Picture 7"/>
          <p:cNvPicPr>
            <a:picLocks noChangeAspect="1"/>
          </p:cNvPicPr>
          <p:nvPr/>
        </p:nvPicPr>
        <p:blipFill>
          <a:blip r:embed="rId11"/>
          <a:stretch>
            <a:fillRect/>
          </a:stretch>
        </p:blipFill>
        <p:spPr>
          <a:xfrm>
            <a:off x="838200" y="5499461"/>
            <a:ext cx="1943100" cy="631508"/>
          </a:xfrm>
          <a:prstGeom prst="rect">
            <a:avLst/>
          </a:prstGeom>
        </p:spPr>
      </p:pic>
      <p:pic>
        <p:nvPicPr>
          <p:cNvPr id="24" name="Picture 23"/>
          <p:cNvPicPr>
            <a:picLocks noChangeAspect="1"/>
          </p:cNvPicPr>
          <p:nvPr/>
        </p:nvPicPr>
        <p:blipFill>
          <a:blip r:embed="rId7"/>
          <a:stretch>
            <a:fillRect/>
          </a:stretch>
        </p:blipFill>
        <p:spPr>
          <a:xfrm>
            <a:off x="4842686" y="5613792"/>
            <a:ext cx="1040204" cy="389238"/>
          </a:xfrm>
          <a:prstGeom prst="rect">
            <a:avLst/>
          </a:prstGeom>
        </p:spPr>
      </p:pic>
      <p:sp>
        <p:nvSpPr>
          <p:cNvPr id="9" name="TextBox 8"/>
          <p:cNvSpPr txBox="1"/>
          <p:nvPr/>
        </p:nvSpPr>
        <p:spPr>
          <a:xfrm>
            <a:off x="457200" y="5334000"/>
            <a:ext cx="6172200" cy="914400"/>
          </a:xfrm>
          <a:prstGeom prst="rect">
            <a:avLst/>
          </a:prstGeom>
          <a:noFill/>
          <a:ln w="57150">
            <a:solidFill>
              <a:srgbClr val="FF0000"/>
            </a:solidFill>
          </a:ln>
        </p:spPr>
        <p:txBody>
          <a:bodyPr wrap="square" rtlCol="0">
            <a:spAutoFit/>
          </a:bodyPr>
          <a:lstStyle/>
          <a:p>
            <a:endParaRPr lang="en-US" dirty="0"/>
          </a:p>
        </p:txBody>
      </p:sp>
      <p:sp>
        <p:nvSpPr>
          <p:cNvPr id="10" name="TextBox 9"/>
          <p:cNvSpPr txBox="1"/>
          <p:nvPr/>
        </p:nvSpPr>
        <p:spPr>
          <a:xfrm>
            <a:off x="2095500" y="2723137"/>
            <a:ext cx="5181600" cy="1015663"/>
          </a:xfrm>
          <a:prstGeom prst="rect">
            <a:avLst/>
          </a:prstGeom>
          <a:solidFill>
            <a:srgbClr val="FFFF00"/>
          </a:solidFill>
        </p:spPr>
        <p:txBody>
          <a:bodyPr wrap="square" rtlCol="0">
            <a:spAutoFit/>
          </a:bodyPr>
          <a:lstStyle/>
          <a:p>
            <a:r>
              <a:rPr lang="en-US" sz="2000" dirty="0">
                <a:solidFill>
                  <a:srgbClr val="FF0000"/>
                </a:solidFill>
              </a:rPr>
              <a:t>Here we reduce the inference problem to the problem of estimating likelihood and priors</a:t>
            </a:r>
          </a:p>
        </p:txBody>
      </p:sp>
    </p:spTree>
    <p:extLst>
      <p:ext uri="{BB962C8B-B14F-4D97-AF65-F5344CB8AC3E}">
        <p14:creationId xmlns:p14="http://schemas.microsoft.com/office/powerpoint/2010/main" val="314639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 calcmode="lin" valueType="num">
                                      <p:cBhvr additive="base">
                                        <p:cTn id="3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3">
                                            <p:txEl>
                                              <p:pRg st="7" end="7"/>
                                            </p:txEl>
                                          </p:spTgt>
                                        </p:tgtEl>
                                        <p:attrNameLst>
                                          <p:attrName>style.visibility</p:attrName>
                                        </p:attrNameLst>
                                      </p:cBhvr>
                                      <p:to>
                                        <p:strVal val="visible"/>
                                      </p:to>
                                    </p:set>
                                    <p:anim calcmode="lin" valueType="num">
                                      <p:cBhvr additive="base">
                                        <p:cTn id="51"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ppt_x"/>
                                          </p:val>
                                        </p:tav>
                                        <p:tav tm="100000">
                                          <p:val>
                                            <p:strVal val="#ppt_x"/>
                                          </p:val>
                                        </p:tav>
                                      </p:tavLst>
                                    </p:anim>
                                    <p:anim calcmode="lin" valueType="num">
                                      <p:cBhvr additive="base">
                                        <p:cTn id="7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15400" cy="762000"/>
          </a:xfrm>
        </p:spPr>
        <p:txBody>
          <a:bodyPr/>
          <a:lstStyle/>
          <a:p>
            <a:r>
              <a:rPr lang="en-US" dirty="0"/>
              <a:t>Case study: Text document classification</a:t>
            </a:r>
          </a:p>
        </p:txBody>
      </p:sp>
      <p:sp>
        <p:nvSpPr>
          <p:cNvPr id="3" name="Content Placeholder 2"/>
          <p:cNvSpPr>
            <a:spLocks noGrp="1"/>
          </p:cNvSpPr>
          <p:nvPr>
            <p:ph idx="1"/>
          </p:nvPr>
        </p:nvSpPr>
        <p:spPr>
          <a:xfrm>
            <a:off x="457200" y="960437"/>
            <a:ext cx="8229600" cy="4525963"/>
          </a:xfrm>
        </p:spPr>
        <p:txBody>
          <a:bodyPr/>
          <a:lstStyle/>
          <a:p>
            <a:r>
              <a:rPr lang="en-US" sz="2000" b="1" dirty="0"/>
              <a:t>Inference: </a:t>
            </a:r>
            <a:r>
              <a:rPr lang="en-US" sz="2000" dirty="0"/>
              <a:t>assign a document to the class with the highest posterior </a:t>
            </a:r>
            <a:r>
              <a:rPr lang="en-US" sz="2000" dirty="0">
                <a:solidFill>
                  <a:srgbClr val="0066FF"/>
                </a:solidFill>
              </a:rPr>
              <a:t>P(class | document) </a:t>
            </a:r>
            <a:endParaRPr lang="en-US" sz="2000" dirty="0">
              <a:cs typeface="Times New Roman"/>
            </a:endParaRPr>
          </a:p>
          <a:p>
            <a:r>
              <a:rPr lang="en-US" sz="2000" dirty="0">
                <a:cs typeface="Times New Roman"/>
              </a:rPr>
              <a:t>Question:  What are </a:t>
            </a:r>
            <a:r>
              <a:rPr lang="en-US" sz="2000" dirty="0">
                <a:solidFill>
                  <a:srgbClr val="0066FF"/>
                </a:solidFill>
                <a:cs typeface="Times New Roman"/>
              </a:rPr>
              <a:t>evidence variable </a:t>
            </a:r>
            <a:r>
              <a:rPr lang="en-US" sz="2000" dirty="0">
                <a:cs typeface="Times New Roman"/>
              </a:rPr>
              <a:t>and </a:t>
            </a:r>
            <a:r>
              <a:rPr lang="en-US" sz="2000" dirty="0">
                <a:solidFill>
                  <a:srgbClr val="0066FF"/>
                </a:solidFill>
                <a:cs typeface="Times New Roman"/>
              </a:rPr>
              <a:t>query variable</a:t>
            </a:r>
            <a:r>
              <a:rPr lang="en-US" sz="2000" dirty="0">
                <a:cs typeface="Times New Roman"/>
              </a:rPr>
              <a:t>?</a:t>
            </a:r>
          </a:p>
          <a:p>
            <a:endParaRPr lang="en-US" sz="2000" dirty="0">
              <a:cs typeface="Times New Roman"/>
            </a:endParaRPr>
          </a:p>
          <a:p>
            <a:r>
              <a:rPr lang="en-US" sz="2000" dirty="0">
                <a:cs typeface="Times New Roman"/>
              </a:rPr>
              <a:t>Goal: estimate </a:t>
            </a:r>
            <a:r>
              <a:rPr lang="en-US" sz="2000" dirty="0">
                <a:solidFill>
                  <a:srgbClr val="FF0000"/>
                </a:solidFill>
                <a:cs typeface="Times New Roman"/>
              </a:rPr>
              <a:t>likelihoods </a:t>
            </a:r>
            <a:r>
              <a:rPr lang="en-US" sz="2000" dirty="0">
                <a:solidFill>
                  <a:srgbClr val="0066FF"/>
                </a:solidFill>
              </a:rPr>
              <a:t>P(document | class)  </a:t>
            </a:r>
            <a:r>
              <a:rPr lang="en-US" sz="2000" dirty="0">
                <a:solidFill>
                  <a:srgbClr val="000000"/>
                </a:solidFill>
              </a:rPr>
              <a:t>and </a:t>
            </a:r>
            <a:r>
              <a:rPr lang="en-US" sz="2000" dirty="0">
                <a:solidFill>
                  <a:srgbClr val="FF0000"/>
                </a:solidFill>
              </a:rPr>
              <a:t>priors </a:t>
            </a:r>
            <a:r>
              <a:rPr lang="en-US" sz="2000" dirty="0">
                <a:solidFill>
                  <a:srgbClr val="0066FF"/>
                </a:solidFill>
                <a:cs typeface="Times New Roman"/>
              </a:rPr>
              <a:t>P(class)</a:t>
            </a:r>
          </a:p>
          <a:p>
            <a:endParaRPr lang="en-US" sz="2000" dirty="0"/>
          </a:p>
          <a:p>
            <a:r>
              <a:rPr lang="en-US" sz="2000" dirty="0"/>
              <a:t>Likelihood:</a:t>
            </a:r>
            <a:r>
              <a:rPr lang="en-US" sz="2000" b="1" i="1" dirty="0"/>
              <a:t> bag of words </a:t>
            </a:r>
            <a:r>
              <a:rPr lang="en-US" sz="2000" dirty="0"/>
              <a:t>model</a:t>
            </a:r>
          </a:p>
          <a:p>
            <a:pPr lvl="1"/>
            <a:r>
              <a:rPr lang="en-US" dirty="0"/>
              <a:t>The document is a sequence of words </a:t>
            </a:r>
            <a:r>
              <a:rPr lang="en-US" dirty="0">
                <a:solidFill>
                  <a:srgbClr val="7030A0"/>
                </a:solidFill>
              </a:rPr>
              <a:t>(w</a:t>
            </a:r>
            <a:r>
              <a:rPr lang="en-US" baseline="-25000" dirty="0">
                <a:solidFill>
                  <a:srgbClr val="7030A0"/>
                </a:solidFill>
              </a:rPr>
              <a:t>1</a:t>
            </a:r>
            <a:r>
              <a:rPr lang="en-US" dirty="0">
                <a:solidFill>
                  <a:srgbClr val="7030A0"/>
                </a:solidFill>
              </a:rPr>
              <a:t>, …, </a:t>
            </a:r>
            <a:r>
              <a:rPr lang="en-US" dirty="0" err="1">
                <a:solidFill>
                  <a:srgbClr val="7030A0"/>
                </a:solidFill>
              </a:rPr>
              <a:t>w</a:t>
            </a:r>
            <a:r>
              <a:rPr lang="en-US" baseline="-25000" dirty="0" err="1">
                <a:solidFill>
                  <a:srgbClr val="7030A0"/>
                </a:solidFill>
              </a:rPr>
              <a:t>n</a:t>
            </a:r>
            <a:r>
              <a:rPr lang="en-US" dirty="0">
                <a:solidFill>
                  <a:srgbClr val="7030A0"/>
                </a:solidFill>
              </a:rPr>
              <a:t>) </a:t>
            </a:r>
            <a:endParaRPr lang="en-US" dirty="0"/>
          </a:p>
          <a:p>
            <a:pPr lvl="1"/>
            <a:r>
              <a:rPr lang="en-US" dirty="0"/>
              <a:t>The order of the words in the document is not important</a:t>
            </a:r>
          </a:p>
          <a:p>
            <a:pPr lvl="1"/>
            <a:r>
              <a:rPr lang="en-US" dirty="0"/>
              <a:t>Each word is independent of the others given document class </a:t>
            </a:r>
          </a:p>
          <a:p>
            <a:pPr lvl="1"/>
            <a:r>
              <a:rPr lang="en-US" dirty="0"/>
              <a:t>Can be computes as:</a:t>
            </a:r>
            <a:br>
              <a:rPr lang="en-US" sz="1600" dirty="0"/>
            </a:br>
            <a:endParaRPr lang="en-US" sz="1600" dirty="0"/>
          </a:p>
        </p:txBody>
      </p:sp>
      <p:graphicFrame>
        <p:nvGraphicFramePr>
          <p:cNvPr id="8" name="Object 7"/>
          <p:cNvGraphicFramePr>
            <a:graphicFrameLocks noChangeAspect="1"/>
          </p:cNvGraphicFramePr>
          <p:nvPr/>
        </p:nvGraphicFramePr>
        <p:xfrm>
          <a:off x="1442243" y="4997429"/>
          <a:ext cx="6335711" cy="793771"/>
        </p:xfrm>
        <a:graphic>
          <a:graphicData uri="http://schemas.openxmlformats.org/presentationml/2006/ole">
            <mc:AlternateContent xmlns:mc="http://schemas.openxmlformats.org/markup-compatibility/2006">
              <mc:Choice xmlns:v="urn:schemas-microsoft-com:vml" Requires="v">
                <p:oleObj name="Equation" r:id="rId3" imgW="3644900" imgH="457200" progId="Equation.3">
                  <p:embed/>
                </p:oleObj>
              </mc:Choice>
              <mc:Fallback>
                <p:oleObj name="Equation" r:id="rId3" imgW="3644900" imgH="457200" progId="Equation.3">
                  <p:embed/>
                  <p:pic>
                    <p:nvPicPr>
                      <p:cNvPr id="8" name="Object 7"/>
                      <p:cNvPicPr>
                        <a:picLocks noChangeAspect="1" noChangeArrowheads="1"/>
                      </p:cNvPicPr>
                      <p:nvPr/>
                    </p:nvPicPr>
                    <p:blipFill>
                      <a:blip r:embed="rId4"/>
                      <a:srcRect/>
                      <a:stretch>
                        <a:fillRect/>
                      </a:stretch>
                    </p:blipFill>
                    <p:spPr bwMode="auto">
                      <a:xfrm>
                        <a:off x="1442243" y="4997429"/>
                        <a:ext cx="6335711" cy="793771"/>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1676400" y="6096000"/>
            <a:ext cx="7086600" cy="307777"/>
          </a:xfrm>
          <a:prstGeom prst="rect">
            <a:avLst/>
          </a:prstGeom>
        </p:spPr>
        <p:txBody>
          <a:bodyPr wrap="square">
            <a:spAutoFit/>
          </a:bodyPr>
          <a:lstStyle/>
          <a:p>
            <a:pPr lvl="1"/>
            <a:r>
              <a:rPr lang="en-US" sz="1400" dirty="0">
                <a:solidFill>
                  <a:srgbClr val="C00000"/>
                </a:solidFill>
              </a:rPr>
              <a:t>Product of the likelihoods of individual words</a:t>
            </a:r>
          </a:p>
        </p:txBody>
      </p:sp>
      <p:cxnSp>
        <p:nvCxnSpPr>
          <p:cNvPr id="6" name="Straight Arrow Connector 5"/>
          <p:cNvCxnSpPr/>
          <p:nvPr/>
        </p:nvCxnSpPr>
        <p:spPr bwMode="auto">
          <a:xfrm flipV="1">
            <a:off x="5486400" y="5715000"/>
            <a:ext cx="609600" cy="457200"/>
          </a:xfrm>
          <a:prstGeom prst="straightConnector1">
            <a:avLst/>
          </a:prstGeom>
          <a:solidFill>
            <a:srgbClr val="FF9900"/>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00937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ppt_x"/>
                                          </p:val>
                                        </p:tav>
                                        <p:tav tm="100000">
                                          <p:val>
                                            <p:strVal val="#ppt_x"/>
                                          </p:val>
                                        </p:tav>
                                      </p:tavLst>
                                    </p:anim>
                                    <p:anim calcmode="lin" valueType="num">
                                      <p:cBhvr additive="base">
                                        <p:cTn id="58" dur="500" fill="hold"/>
                                        <p:tgtEl>
                                          <p:spTgt spid="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868362"/>
          </a:xfrm>
        </p:spPr>
        <p:txBody>
          <a:bodyPr/>
          <a:lstStyle/>
          <a:p>
            <a:r>
              <a:rPr lang="en-US" dirty="0"/>
              <a:t>Parameter estimation</a:t>
            </a:r>
          </a:p>
        </p:txBody>
      </p:sp>
      <p:sp>
        <p:nvSpPr>
          <p:cNvPr id="3" name="Content Placeholder 2"/>
          <p:cNvSpPr>
            <a:spLocks noGrp="1"/>
          </p:cNvSpPr>
          <p:nvPr>
            <p:ph idx="1"/>
          </p:nvPr>
        </p:nvSpPr>
        <p:spPr>
          <a:xfrm>
            <a:off x="457200" y="1066800"/>
            <a:ext cx="8610600" cy="5059363"/>
          </a:xfrm>
        </p:spPr>
        <p:txBody>
          <a:bodyPr/>
          <a:lstStyle/>
          <a:p>
            <a:r>
              <a:rPr lang="en-US" sz="2000" dirty="0">
                <a:cs typeface="Times New Roman"/>
              </a:rPr>
              <a:t>How do we obtain </a:t>
            </a:r>
            <a:r>
              <a:rPr lang="en-US" sz="2000" dirty="0">
                <a:solidFill>
                  <a:srgbClr val="C00000"/>
                </a:solidFill>
              </a:rPr>
              <a:t>likelihoods of individual words</a:t>
            </a:r>
            <a:r>
              <a:rPr lang="en-US" sz="2000" dirty="0">
                <a:cs typeface="Times New Roman"/>
              </a:rPr>
              <a:t>?</a:t>
            </a:r>
          </a:p>
          <a:p>
            <a:pPr>
              <a:buFont typeface="Arial" panose="020B0604020202020204" pitchFamily="34" charset="0"/>
              <a:buChar char="•"/>
            </a:pPr>
            <a:r>
              <a:rPr lang="en-US" sz="2000" dirty="0">
                <a:cs typeface="Times New Roman"/>
              </a:rPr>
              <a:t>We need </a:t>
            </a:r>
            <a:r>
              <a:rPr lang="en-US" sz="2000" i="1" dirty="0">
                <a:solidFill>
                  <a:srgbClr val="FF0000"/>
                </a:solidFill>
                <a:cs typeface="Times New Roman"/>
              </a:rPr>
              <a:t>training data </a:t>
            </a:r>
            <a:r>
              <a:rPr lang="en-US" sz="2000" dirty="0">
                <a:cs typeface="Times New Roman"/>
              </a:rPr>
              <a:t>of labeled documents</a:t>
            </a:r>
          </a:p>
          <a:p>
            <a:pPr>
              <a:buFont typeface="Arial" panose="020B0604020202020204" pitchFamily="34" charset="0"/>
              <a:buChar char="•"/>
            </a:pPr>
            <a:r>
              <a:rPr lang="en-US" sz="2000" dirty="0">
                <a:cs typeface="Times New Roman"/>
              </a:rPr>
              <a:t>Naïve approach:   </a:t>
            </a:r>
          </a:p>
          <a:p>
            <a:pPr>
              <a:buFont typeface="Arial" panose="020B0604020202020204" pitchFamily="34" charset="0"/>
              <a:buChar char="•"/>
            </a:pPr>
            <a:endParaRPr lang="en-US" sz="2000" dirty="0">
              <a:cs typeface="Times New Roman"/>
            </a:endParaRPr>
          </a:p>
          <a:p>
            <a:pPr>
              <a:buFont typeface="Arial" panose="020B0604020202020204" pitchFamily="34" charset="0"/>
              <a:buChar char="•"/>
            </a:pPr>
            <a:endParaRPr lang="en-US" sz="2000" dirty="0">
              <a:cs typeface="Times New Roman"/>
            </a:endParaRPr>
          </a:p>
          <a:p>
            <a:pPr>
              <a:buFont typeface="Arial" panose="020B0604020202020204" pitchFamily="34" charset="0"/>
              <a:buChar char="•"/>
            </a:pPr>
            <a:endParaRPr lang="en-US" sz="2000" dirty="0">
              <a:cs typeface="Times New Roman"/>
            </a:endParaRPr>
          </a:p>
          <a:p>
            <a:pPr>
              <a:buFont typeface="Arial" panose="020B0604020202020204" pitchFamily="34" charset="0"/>
              <a:buChar char="•"/>
            </a:pPr>
            <a:endParaRPr lang="en-US" sz="2000" dirty="0">
              <a:cs typeface="Times New Roman"/>
            </a:endParaRPr>
          </a:p>
          <a:p>
            <a:pPr>
              <a:buFont typeface="Arial" panose="020B0604020202020204" pitchFamily="34" charset="0"/>
              <a:buChar char="•"/>
            </a:pPr>
            <a:endParaRPr lang="en-US" sz="2000" dirty="0">
              <a:cs typeface="Times New Roman"/>
            </a:endParaRPr>
          </a:p>
          <a:p>
            <a:pPr>
              <a:buFont typeface="Arial" panose="020B0604020202020204" pitchFamily="34" charset="0"/>
              <a:buChar char="•"/>
            </a:pPr>
            <a:endParaRPr lang="en-US" sz="2000" dirty="0">
              <a:cs typeface="Times New Roman"/>
            </a:endParaRPr>
          </a:p>
          <a:p>
            <a:pPr>
              <a:buFont typeface="Arial" panose="020B0604020202020204" pitchFamily="34" charset="0"/>
              <a:buChar char="•"/>
            </a:pPr>
            <a:endParaRPr lang="en-US" sz="2000" dirty="0">
              <a:cs typeface="Times New Roman"/>
            </a:endParaRPr>
          </a:p>
          <a:p>
            <a:pPr>
              <a:buFont typeface="Arial" panose="020B0604020202020204" pitchFamily="34" charset="0"/>
              <a:buChar char="•"/>
            </a:pPr>
            <a:r>
              <a:rPr lang="en-US" sz="2000" dirty="0">
                <a:cs typeface="Times New Roman"/>
              </a:rPr>
              <a:t>Any problem?</a:t>
            </a:r>
            <a:endParaRPr lang="en-US" dirty="0">
              <a:cs typeface="Times New Roman"/>
            </a:endParaRPr>
          </a:p>
          <a:p>
            <a:pPr lvl="1">
              <a:buNone/>
            </a:pPr>
            <a:endParaRPr lang="en-US" dirty="0">
              <a:cs typeface="Times New Roman"/>
            </a:endParaRPr>
          </a:p>
          <a:p>
            <a:pPr lvl="1">
              <a:buNone/>
            </a:pPr>
            <a:endParaRPr lang="en-US" sz="2400" dirty="0">
              <a:cs typeface="Times New Roman"/>
            </a:endParaRPr>
          </a:p>
          <a:p>
            <a:pPr lvl="1">
              <a:buNone/>
            </a:pPr>
            <a:br>
              <a:rPr lang="en-US" sz="2400" dirty="0">
                <a:cs typeface="Times New Roman"/>
              </a:rPr>
            </a:br>
            <a:endParaRPr lang="en-US" sz="1000" dirty="0">
              <a:cs typeface="Times New Roman"/>
            </a:endParaRPr>
          </a:p>
          <a:p>
            <a:pPr lvl="1"/>
            <a:endParaRPr lang="en-US" sz="2400" b="1" dirty="0">
              <a:cs typeface="Times New Roman"/>
            </a:endParaRPr>
          </a:p>
          <a:p>
            <a:pPr marL="457200" lvl="1" indent="0">
              <a:buNone/>
            </a:pPr>
            <a:br>
              <a:rPr lang="en-US" sz="2400" dirty="0">
                <a:cs typeface="Times New Roman"/>
              </a:rPr>
            </a:br>
            <a:endParaRPr lang="en-US" sz="2400" dirty="0">
              <a:cs typeface="Times New Roman"/>
            </a:endParaRPr>
          </a:p>
          <a:p>
            <a:pPr marL="457200" lvl="1" indent="0">
              <a:buNone/>
            </a:pPr>
            <a:endParaRPr lang="en-US" sz="2400" dirty="0"/>
          </a:p>
        </p:txBody>
      </p:sp>
      <p:sp>
        <p:nvSpPr>
          <p:cNvPr id="5" name="Rectangle 4"/>
          <p:cNvSpPr/>
          <p:nvPr/>
        </p:nvSpPr>
        <p:spPr>
          <a:xfrm>
            <a:off x="316617" y="3133635"/>
            <a:ext cx="2168257" cy="400110"/>
          </a:xfrm>
          <a:prstGeom prst="rect">
            <a:avLst/>
          </a:prstGeom>
        </p:spPr>
        <p:txBody>
          <a:bodyPr wrap="none">
            <a:spAutoFit/>
          </a:bodyPr>
          <a:lstStyle/>
          <a:p>
            <a:r>
              <a:rPr lang="en-US" sz="2000" dirty="0">
                <a:solidFill>
                  <a:srgbClr val="0066FF"/>
                </a:solidFill>
              </a:rPr>
              <a:t> P(word | class) =</a:t>
            </a:r>
            <a:endParaRPr lang="en-US" sz="2000" dirty="0"/>
          </a:p>
        </p:txBody>
      </p:sp>
      <p:sp>
        <p:nvSpPr>
          <p:cNvPr id="6" name="Rectangle 5"/>
          <p:cNvSpPr/>
          <p:nvPr/>
        </p:nvSpPr>
        <p:spPr>
          <a:xfrm>
            <a:off x="3201453" y="2876490"/>
            <a:ext cx="5293437" cy="400110"/>
          </a:xfrm>
          <a:prstGeom prst="rect">
            <a:avLst/>
          </a:prstGeom>
        </p:spPr>
        <p:txBody>
          <a:bodyPr wrap="none">
            <a:spAutoFit/>
          </a:bodyPr>
          <a:lstStyle/>
          <a:p>
            <a:r>
              <a:rPr lang="en-US" sz="2000" dirty="0">
                <a:solidFill>
                  <a:srgbClr val="0066FF"/>
                </a:solidFill>
              </a:rPr>
              <a:t># of occurrences of this word in this class</a:t>
            </a:r>
            <a:endParaRPr lang="en-US" sz="2000" dirty="0"/>
          </a:p>
        </p:txBody>
      </p:sp>
      <p:sp>
        <p:nvSpPr>
          <p:cNvPr id="7" name="Rectangle 6"/>
          <p:cNvSpPr/>
          <p:nvPr/>
        </p:nvSpPr>
        <p:spPr>
          <a:xfrm>
            <a:off x="3564652" y="3333690"/>
            <a:ext cx="5655548" cy="400110"/>
          </a:xfrm>
          <a:prstGeom prst="rect">
            <a:avLst/>
          </a:prstGeom>
        </p:spPr>
        <p:txBody>
          <a:bodyPr wrap="square">
            <a:spAutoFit/>
          </a:bodyPr>
          <a:lstStyle/>
          <a:p>
            <a:r>
              <a:rPr lang="en-US" sz="2000" dirty="0">
                <a:solidFill>
                  <a:srgbClr val="0066FF"/>
                </a:solidFill>
              </a:rPr>
              <a:t>total # of words in this class</a:t>
            </a:r>
            <a:endParaRPr lang="en-US" sz="2000" dirty="0"/>
          </a:p>
        </p:txBody>
      </p:sp>
      <p:cxnSp>
        <p:nvCxnSpPr>
          <p:cNvPr id="9" name="Straight Connector 8"/>
          <p:cNvCxnSpPr/>
          <p:nvPr/>
        </p:nvCxnSpPr>
        <p:spPr>
          <a:xfrm>
            <a:off x="2895600" y="3333690"/>
            <a:ext cx="5791200" cy="19110"/>
          </a:xfrm>
          <a:prstGeom prst="line">
            <a:avLst/>
          </a:prstGeom>
          <a:ln w="19050">
            <a:solidFill>
              <a:srgbClr val="0066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 calcmode="lin" valueType="num">
                                      <p:cBhvr additive="base">
                                        <p:cTn id="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868362"/>
          </a:xfrm>
        </p:spPr>
        <p:txBody>
          <a:bodyPr/>
          <a:lstStyle/>
          <a:p>
            <a:r>
              <a:rPr lang="en-US" sz="3200" dirty="0"/>
              <a:t>Parameter estimation</a:t>
            </a:r>
          </a:p>
        </p:txBody>
      </p:sp>
      <p:sp>
        <p:nvSpPr>
          <p:cNvPr id="3" name="Content Placeholder 2"/>
          <p:cNvSpPr>
            <a:spLocks noGrp="1"/>
          </p:cNvSpPr>
          <p:nvPr>
            <p:ph idx="1"/>
          </p:nvPr>
        </p:nvSpPr>
        <p:spPr>
          <a:xfrm>
            <a:off x="685800" y="990600"/>
            <a:ext cx="7696200" cy="4191000"/>
          </a:xfrm>
        </p:spPr>
        <p:txBody>
          <a:bodyPr/>
          <a:lstStyle/>
          <a:p>
            <a:r>
              <a:rPr lang="en-US" sz="2400" dirty="0"/>
              <a:t>If training data is not very large,  the above method may not work very well.  </a:t>
            </a:r>
            <a:endParaRPr lang="en-US" sz="2400" b="1" dirty="0">
              <a:cs typeface="Times New Roman"/>
            </a:endParaRPr>
          </a:p>
          <a:p>
            <a:r>
              <a:rPr lang="en-US" altLang="zh-CN" sz="2400" dirty="0"/>
              <a:t>We need to make sure </a:t>
            </a:r>
            <a:r>
              <a:rPr lang="en-US" sz="2400" dirty="0"/>
              <a:t>likelihoods are not zero or too small. </a:t>
            </a:r>
            <a:endParaRPr lang="en-US" sz="2400" b="1" dirty="0">
              <a:cs typeface="Times New Roman"/>
            </a:endParaRPr>
          </a:p>
          <a:p>
            <a:r>
              <a:rPr lang="en-US" sz="2400" b="1" dirty="0">
                <a:cs typeface="Times New Roman"/>
              </a:rPr>
              <a:t>Solution:  Smoothing</a:t>
            </a:r>
            <a:r>
              <a:rPr lang="en-US" sz="2400" dirty="0">
                <a:cs typeface="Times New Roman"/>
              </a:rPr>
              <a:t>: </a:t>
            </a:r>
          </a:p>
          <a:p>
            <a:pPr lvl="1"/>
            <a:r>
              <a:rPr lang="en-US" altLang="zh-CN" sz="1800" dirty="0"/>
              <a:t>Used</a:t>
            </a:r>
            <a:r>
              <a:rPr lang="zh-CN" altLang="en-US" sz="1800" dirty="0"/>
              <a:t> </a:t>
            </a:r>
            <a:r>
              <a:rPr lang="en-US" altLang="zh-CN" sz="1800" dirty="0"/>
              <a:t>to make sure </a:t>
            </a:r>
            <a:r>
              <a:rPr lang="en-US" sz="1800" dirty="0"/>
              <a:t>likelihoods are not zero or too small. </a:t>
            </a:r>
            <a:endParaRPr lang="en-US" sz="1800" dirty="0">
              <a:cs typeface="Times New Roman"/>
            </a:endParaRPr>
          </a:p>
          <a:p>
            <a:pPr lvl="1"/>
            <a:r>
              <a:rPr lang="en-US" b="1" dirty="0">
                <a:cs typeface="Times New Roman"/>
              </a:rPr>
              <a:t>Laplace smoothing: </a:t>
            </a:r>
            <a:r>
              <a:rPr lang="en-US" b="1" dirty="0">
                <a:solidFill>
                  <a:srgbClr val="00B050"/>
                </a:solidFill>
                <a:cs typeface="Times New Roman"/>
              </a:rPr>
              <a:t>mixing</a:t>
            </a:r>
            <a:r>
              <a:rPr lang="en-US" dirty="0">
                <a:cs typeface="Times New Roman"/>
              </a:rPr>
              <a:t> </a:t>
            </a:r>
            <a:r>
              <a:rPr lang="en-US" dirty="0">
                <a:solidFill>
                  <a:srgbClr val="FF0000"/>
                </a:solidFill>
                <a:cs typeface="Times New Roman"/>
              </a:rPr>
              <a:t>true likelihood in training data </a:t>
            </a:r>
            <a:r>
              <a:rPr lang="en-US" dirty="0">
                <a:cs typeface="Times New Roman"/>
              </a:rPr>
              <a:t>with </a:t>
            </a:r>
            <a:r>
              <a:rPr lang="en-US" dirty="0">
                <a:solidFill>
                  <a:srgbClr val="FF0000"/>
                </a:solidFill>
                <a:cs typeface="Times New Roman"/>
              </a:rPr>
              <a:t>uninform distribution</a:t>
            </a:r>
          </a:p>
          <a:p>
            <a:pPr lvl="1"/>
            <a:endParaRPr lang="en-US" dirty="0">
              <a:cs typeface="Times New Roman"/>
            </a:endParaRPr>
          </a:p>
          <a:p>
            <a:pPr lvl="1"/>
            <a:endParaRPr lang="en-US" dirty="0">
              <a:cs typeface="Times New Roman"/>
            </a:endParaRPr>
          </a:p>
          <a:p>
            <a:endParaRPr lang="en-US" sz="2400" b="1" dirty="0">
              <a:cs typeface="Times New Roman"/>
            </a:endParaRPr>
          </a:p>
          <a:p>
            <a:endParaRPr lang="en-US" sz="2400" b="1" dirty="0">
              <a:cs typeface="Times New Roman"/>
            </a:endParaRPr>
          </a:p>
          <a:p>
            <a:endParaRPr lang="en-US" sz="2400" b="1" dirty="0">
              <a:cs typeface="Times New Roman"/>
            </a:endParaRPr>
          </a:p>
          <a:p>
            <a:br>
              <a:rPr lang="en-US" sz="2000" dirty="0">
                <a:cs typeface="Times New Roman"/>
              </a:rPr>
            </a:br>
            <a:br>
              <a:rPr lang="en-US" sz="2000" dirty="0">
                <a:cs typeface="Times New Roman"/>
              </a:rPr>
            </a:br>
            <a:endParaRPr lang="en-US" sz="2000" dirty="0"/>
          </a:p>
          <a:p>
            <a:pPr lvl="1">
              <a:buNone/>
            </a:pPr>
            <a:endParaRPr lang="en-US" sz="1000" dirty="0">
              <a:cs typeface="Times New Roman"/>
            </a:endParaRPr>
          </a:p>
        </p:txBody>
      </p:sp>
      <p:sp>
        <p:nvSpPr>
          <p:cNvPr id="8" name="Rectangle 7"/>
          <p:cNvSpPr/>
          <p:nvPr/>
        </p:nvSpPr>
        <p:spPr>
          <a:xfrm>
            <a:off x="208100" y="4495800"/>
            <a:ext cx="2076209" cy="369332"/>
          </a:xfrm>
          <a:prstGeom prst="rect">
            <a:avLst/>
          </a:prstGeom>
        </p:spPr>
        <p:txBody>
          <a:bodyPr wrap="none">
            <a:spAutoFit/>
          </a:bodyPr>
          <a:lstStyle/>
          <a:p>
            <a:r>
              <a:rPr lang="en-US" sz="1800" dirty="0">
                <a:solidFill>
                  <a:srgbClr val="0066FF"/>
                </a:solidFill>
              </a:rPr>
              <a:t> P(word | class) =</a:t>
            </a:r>
            <a:endParaRPr lang="en-US" sz="1800" dirty="0"/>
          </a:p>
        </p:txBody>
      </p:sp>
      <p:sp>
        <p:nvSpPr>
          <p:cNvPr id="10" name="Rectangle 9"/>
          <p:cNvSpPr/>
          <p:nvPr/>
        </p:nvSpPr>
        <p:spPr>
          <a:xfrm>
            <a:off x="3028306" y="4191000"/>
            <a:ext cx="5179623" cy="369332"/>
          </a:xfrm>
          <a:prstGeom prst="rect">
            <a:avLst/>
          </a:prstGeom>
        </p:spPr>
        <p:txBody>
          <a:bodyPr wrap="none">
            <a:spAutoFit/>
          </a:bodyPr>
          <a:lstStyle/>
          <a:p>
            <a:r>
              <a:rPr lang="en-US" sz="1800" dirty="0">
                <a:solidFill>
                  <a:srgbClr val="0066FF"/>
                </a:solidFill>
              </a:rPr>
              <a:t># of occurrences of this word in this class </a:t>
            </a:r>
            <a:r>
              <a:rPr lang="en-US" sz="1800" dirty="0">
                <a:solidFill>
                  <a:srgbClr val="C00000"/>
                </a:solidFill>
              </a:rPr>
              <a:t>+ 1</a:t>
            </a:r>
          </a:p>
        </p:txBody>
      </p:sp>
      <p:sp>
        <p:nvSpPr>
          <p:cNvPr id="11" name="Rectangle 10"/>
          <p:cNvSpPr/>
          <p:nvPr/>
        </p:nvSpPr>
        <p:spPr>
          <a:xfrm>
            <a:off x="3852792" y="4648200"/>
            <a:ext cx="3217547" cy="369332"/>
          </a:xfrm>
          <a:prstGeom prst="rect">
            <a:avLst/>
          </a:prstGeom>
        </p:spPr>
        <p:txBody>
          <a:bodyPr wrap="none">
            <a:spAutoFit/>
          </a:bodyPr>
          <a:lstStyle/>
          <a:p>
            <a:r>
              <a:rPr lang="en-US" sz="1800" dirty="0">
                <a:solidFill>
                  <a:srgbClr val="0066FF"/>
                </a:solidFill>
              </a:rPr>
              <a:t>total # of words in class </a:t>
            </a:r>
            <a:r>
              <a:rPr lang="en-US" sz="1800" dirty="0">
                <a:solidFill>
                  <a:srgbClr val="C00000"/>
                </a:solidFill>
              </a:rPr>
              <a:t>+ V</a:t>
            </a:r>
          </a:p>
        </p:txBody>
      </p:sp>
      <p:cxnSp>
        <p:nvCxnSpPr>
          <p:cNvPr id="12" name="Straight Connector 11"/>
          <p:cNvCxnSpPr/>
          <p:nvPr/>
        </p:nvCxnSpPr>
        <p:spPr>
          <a:xfrm>
            <a:off x="2431328" y="4648200"/>
            <a:ext cx="6265148" cy="0"/>
          </a:xfrm>
          <a:prstGeom prst="line">
            <a:avLst/>
          </a:prstGeom>
          <a:ln w="19050">
            <a:solidFill>
              <a:srgbClr val="0066FF"/>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88869" y="5200710"/>
            <a:ext cx="3929345" cy="369332"/>
          </a:xfrm>
          <a:prstGeom prst="rect">
            <a:avLst/>
          </a:prstGeom>
        </p:spPr>
        <p:txBody>
          <a:bodyPr wrap="none">
            <a:spAutoFit/>
          </a:bodyPr>
          <a:lstStyle/>
          <a:p>
            <a:r>
              <a:rPr lang="en-US" sz="1800" dirty="0">
                <a:solidFill>
                  <a:srgbClr val="0066FF"/>
                </a:solidFill>
              </a:rPr>
              <a:t>(V: total number of unique words)</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10" grpId="0"/>
      <p:bldP spid="11" grpId="0"/>
      <p:bldP spid="17"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(Politics or Sports?)</a:t>
            </a:r>
          </a:p>
        </p:txBody>
      </p:sp>
      <p:sp>
        <p:nvSpPr>
          <p:cNvPr id="4" name="TextBox 3"/>
          <p:cNvSpPr txBox="1"/>
          <p:nvPr/>
        </p:nvSpPr>
        <p:spPr>
          <a:xfrm>
            <a:off x="2124485" y="2318618"/>
            <a:ext cx="2268570" cy="830997"/>
          </a:xfrm>
          <a:prstGeom prst="rect">
            <a:avLst/>
          </a:prstGeom>
          <a:noFill/>
          <a:ln>
            <a:solidFill>
              <a:schemeClr val="accent6">
                <a:lumMod val="75000"/>
              </a:schemeClr>
            </a:solidFill>
          </a:ln>
        </p:spPr>
        <p:txBody>
          <a:bodyPr wrap="none" rtlCol="0">
            <a:spAutoFit/>
          </a:bodyPr>
          <a:lstStyle/>
          <a:p>
            <a:r>
              <a:rPr lang="en-US" dirty="0">
                <a:solidFill>
                  <a:schemeClr val="tx1"/>
                </a:solidFill>
              </a:rPr>
              <a:t>“Obama meets Merkel”</a:t>
            </a:r>
          </a:p>
          <a:p>
            <a:r>
              <a:rPr lang="en-US" dirty="0">
                <a:solidFill>
                  <a:schemeClr val="tx1"/>
                </a:solidFill>
              </a:rPr>
              <a:t>“Obama elected again”</a:t>
            </a:r>
          </a:p>
          <a:p>
            <a:r>
              <a:rPr lang="en-US" dirty="0">
                <a:solidFill>
                  <a:schemeClr val="tx1"/>
                </a:solidFill>
              </a:rPr>
              <a:t>“Merkel visits Greece again”</a:t>
            </a:r>
          </a:p>
        </p:txBody>
      </p:sp>
      <p:sp>
        <p:nvSpPr>
          <p:cNvPr id="5" name="TextBox 4"/>
          <p:cNvSpPr txBox="1"/>
          <p:nvPr/>
        </p:nvSpPr>
        <p:spPr>
          <a:xfrm>
            <a:off x="5412288" y="2344602"/>
            <a:ext cx="3075329" cy="830997"/>
          </a:xfrm>
          <a:prstGeom prst="rect">
            <a:avLst/>
          </a:prstGeom>
          <a:noFill/>
          <a:ln>
            <a:solidFill>
              <a:srgbClr val="0070C0"/>
            </a:solidFill>
          </a:ln>
        </p:spPr>
        <p:txBody>
          <a:bodyPr wrap="none" rtlCol="0">
            <a:spAutoFit/>
          </a:bodyPr>
          <a:lstStyle/>
          <a:p>
            <a:r>
              <a:rPr lang="en-US" dirty="0">
                <a:solidFill>
                  <a:schemeClr val="tx1"/>
                </a:solidFill>
              </a:rPr>
              <a:t>“OSFP European basketball champion”</a:t>
            </a:r>
          </a:p>
          <a:p>
            <a:r>
              <a:rPr lang="en-US" dirty="0">
                <a:solidFill>
                  <a:schemeClr val="tx1"/>
                </a:solidFill>
              </a:rPr>
              <a:t>“Miami NBA basketball champion”</a:t>
            </a:r>
          </a:p>
          <a:p>
            <a:r>
              <a:rPr lang="en-US" dirty="0">
                <a:solidFill>
                  <a:schemeClr val="tx1"/>
                </a:solidFill>
              </a:rPr>
              <a:t>“Greece basketball coach?”</a:t>
            </a:r>
          </a:p>
        </p:txBody>
      </p:sp>
      <p:sp>
        <p:nvSpPr>
          <p:cNvPr id="7" name="TextBox 6"/>
          <p:cNvSpPr txBox="1"/>
          <p:nvPr/>
        </p:nvSpPr>
        <p:spPr>
          <a:xfrm>
            <a:off x="2597968" y="1929813"/>
            <a:ext cx="732893" cy="276999"/>
          </a:xfrm>
          <a:prstGeom prst="rect">
            <a:avLst/>
          </a:prstGeom>
          <a:noFill/>
        </p:spPr>
        <p:txBody>
          <a:bodyPr wrap="none" rtlCol="0">
            <a:spAutoFit/>
          </a:bodyPr>
          <a:lstStyle/>
          <a:p>
            <a:r>
              <a:rPr lang="en-US" dirty="0">
                <a:solidFill>
                  <a:schemeClr val="tx1"/>
                </a:solidFill>
              </a:rPr>
              <a:t>Politics</a:t>
            </a:r>
          </a:p>
        </p:txBody>
      </p:sp>
      <p:sp>
        <p:nvSpPr>
          <p:cNvPr id="8" name="TextBox 7"/>
          <p:cNvSpPr txBox="1"/>
          <p:nvPr/>
        </p:nvSpPr>
        <p:spPr>
          <a:xfrm>
            <a:off x="6402888" y="1896148"/>
            <a:ext cx="671979" cy="276999"/>
          </a:xfrm>
          <a:prstGeom prst="rect">
            <a:avLst/>
          </a:prstGeom>
          <a:noFill/>
        </p:spPr>
        <p:txBody>
          <a:bodyPr wrap="none" rtlCol="0">
            <a:spAutoFit/>
          </a:bodyPr>
          <a:lstStyle/>
          <a:p>
            <a:r>
              <a:rPr lang="en-US" dirty="0">
                <a:solidFill>
                  <a:schemeClr val="tx1"/>
                </a:solidFill>
              </a:rPr>
              <a:t>Sports</a:t>
            </a:r>
          </a:p>
        </p:txBody>
      </p:sp>
      <p:sp>
        <p:nvSpPr>
          <p:cNvPr id="9" name="TextBox 8"/>
          <p:cNvSpPr txBox="1"/>
          <p:nvPr/>
        </p:nvSpPr>
        <p:spPr>
          <a:xfrm>
            <a:off x="429095" y="1813174"/>
            <a:ext cx="1296908" cy="584775"/>
          </a:xfrm>
          <a:prstGeom prst="rect">
            <a:avLst/>
          </a:prstGeom>
          <a:noFill/>
        </p:spPr>
        <p:txBody>
          <a:bodyPr wrap="square" rtlCol="0">
            <a:spAutoFit/>
          </a:bodyPr>
          <a:lstStyle/>
          <a:p>
            <a:r>
              <a:rPr lang="en-US" sz="1600" dirty="0">
                <a:solidFill>
                  <a:schemeClr val="tx1"/>
                </a:solidFill>
              </a:rPr>
              <a:t>Training set</a:t>
            </a:r>
          </a:p>
        </p:txBody>
      </p:sp>
      <p:sp>
        <p:nvSpPr>
          <p:cNvPr id="10" name="TextBox 9"/>
          <p:cNvSpPr txBox="1"/>
          <p:nvPr/>
        </p:nvSpPr>
        <p:spPr>
          <a:xfrm>
            <a:off x="2348742" y="3527944"/>
            <a:ext cx="873957" cy="276999"/>
          </a:xfrm>
          <a:prstGeom prst="rect">
            <a:avLst/>
          </a:prstGeom>
          <a:noFill/>
        </p:spPr>
        <p:txBody>
          <a:bodyPr wrap="none" rtlCol="0">
            <a:spAutoFit/>
          </a:bodyPr>
          <a:lstStyle/>
          <a:p>
            <a:r>
              <a:rPr lang="en-US" dirty="0">
                <a:solidFill>
                  <a:schemeClr val="tx1"/>
                </a:solidFill>
              </a:rPr>
              <a:t>P(p) = 0.5</a:t>
            </a:r>
          </a:p>
        </p:txBody>
      </p:sp>
      <p:sp>
        <p:nvSpPr>
          <p:cNvPr id="11" name="TextBox 10"/>
          <p:cNvSpPr txBox="1"/>
          <p:nvPr/>
        </p:nvSpPr>
        <p:spPr>
          <a:xfrm>
            <a:off x="6352209" y="3527944"/>
            <a:ext cx="864339" cy="276999"/>
          </a:xfrm>
          <a:prstGeom prst="rect">
            <a:avLst/>
          </a:prstGeom>
          <a:noFill/>
        </p:spPr>
        <p:txBody>
          <a:bodyPr wrap="none" rtlCol="0">
            <a:spAutoFit/>
          </a:bodyPr>
          <a:lstStyle/>
          <a:p>
            <a:r>
              <a:rPr lang="en-US" dirty="0">
                <a:solidFill>
                  <a:schemeClr val="tx1"/>
                </a:solidFill>
              </a:rPr>
              <a:t>P(s) = 0.5</a:t>
            </a:r>
          </a:p>
        </p:txBody>
      </p:sp>
      <p:sp>
        <p:nvSpPr>
          <p:cNvPr id="12" name="TextBox 11"/>
          <p:cNvSpPr txBox="1"/>
          <p:nvPr/>
        </p:nvSpPr>
        <p:spPr>
          <a:xfrm>
            <a:off x="1454186" y="3987882"/>
            <a:ext cx="3079054" cy="461665"/>
          </a:xfrm>
          <a:prstGeom prst="rect">
            <a:avLst/>
          </a:prstGeom>
          <a:noFill/>
          <a:ln>
            <a:solidFill>
              <a:schemeClr val="accent6">
                <a:lumMod val="75000"/>
              </a:schemeClr>
            </a:solidFill>
          </a:ln>
        </p:spPr>
        <p:txBody>
          <a:bodyPr wrap="square" rtlCol="0">
            <a:spAutoFit/>
          </a:bodyPr>
          <a:lstStyle/>
          <a:p>
            <a:r>
              <a:rPr lang="en-US" dirty="0" err="1">
                <a:solidFill>
                  <a:schemeClr val="tx1"/>
                </a:solidFill>
              </a:rPr>
              <a:t>obama:2</a:t>
            </a:r>
            <a:r>
              <a:rPr lang="en-US" dirty="0">
                <a:solidFill>
                  <a:schemeClr val="tx1"/>
                </a:solidFill>
              </a:rPr>
              <a:t>, </a:t>
            </a:r>
            <a:r>
              <a:rPr lang="en-US" dirty="0" err="1">
                <a:solidFill>
                  <a:schemeClr val="tx1"/>
                </a:solidFill>
              </a:rPr>
              <a:t>meets:1</a:t>
            </a:r>
            <a:r>
              <a:rPr lang="en-US" dirty="0">
                <a:solidFill>
                  <a:schemeClr val="tx1"/>
                </a:solidFill>
              </a:rPr>
              <a:t>, </a:t>
            </a:r>
            <a:r>
              <a:rPr lang="en-US" dirty="0" err="1">
                <a:solidFill>
                  <a:schemeClr val="tx1"/>
                </a:solidFill>
              </a:rPr>
              <a:t>merkel:2</a:t>
            </a:r>
            <a:r>
              <a:rPr lang="en-US" dirty="0">
                <a:solidFill>
                  <a:schemeClr val="tx1"/>
                </a:solidFill>
              </a:rPr>
              <a:t>, </a:t>
            </a:r>
            <a:r>
              <a:rPr lang="en-US" dirty="0" err="1">
                <a:solidFill>
                  <a:schemeClr val="tx1"/>
                </a:solidFill>
              </a:rPr>
              <a:t>elected:1</a:t>
            </a:r>
            <a:r>
              <a:rPr lang="en-US" dirty="0">
                <a:solidFill>
                  <a:schemeClr val="tx1"/>
                </a:solidFill>
              </a:rPr>
              <a:t>, </a:t>
            </a:r>
            <a:r>
              <a:rPr lang="en-US" dirty="0" err="1">
                <a:solidFill>
                  <a:schemeClr val="tx1"/>
                </a:solidFill>
              </a:rPr>
              <a:t>again:2</a:t>
            </a:r>
            <a:r>
              <a:rPr lang="en-US" dirty="0">
                <a:solidFill>
                  <a:schemeClr val="tx1"/>
                </a:solidFill>
              </a:rPr>
              <a:t>, </a:t>
            </a:r>
            <a:r>
              <a:rPr lang="en-US" dirty="0" err="1">
                <a:solidFill>
                  <a:schemeClr val="tx1"/>
                </a:solidFill>
              </a:rPr>
              <a:t>visits:1</a:t>
            </a:r>
            <a:r>
              <a:rPr lang="en-US" dirty="0">
                <a:solidFill>
                  <a:schemeClr val="tx1"/>
                </a:solidFill>
              </a:rPr>
              <a:t>, </a:t>
            </a:r>
            <a:r>
              <a:rPr lang="en-US" dirty="0" err="1">
                <a:solidFill>
                  <a:schemeClr val="tx1"/>
                </a:solidFill>
              </a:rPr>
              <a:t>greece:1</a:t>
            </a:r>
            <a:endParaRPr lang="en-US" dirty="0">
              <a:solidFill>
                <a:schemeClr val="tx1"/>
              </a:solidFill>
            </a:endParaRPr>
          </a:p>
        </p:txBody>
      </p:sp>
      <p:sp>
        <p:nvSpPr>
          <p:cNvPr id="13" name="TextBox 12"/>
          <p:cNvSpPr txBox="1"/>
          <p:nvPr/>
        </p:nvSpPr>
        <p:spPr>
          <a:xfrm>
            <a:off x="5181600" y="3987882"/>
            <a:ext cx="3813418" cy="461665"/>
          </a:xfrm>
          <a:prstGeom prst="rect">
            <a:avLst/>
          </a:prstGeom>
          <a:noFill/>
          <a:ln>
            <a:solidFill>
              <a:srgbClr val="0070C0"/>
            </a:solidFill>
          </a:ln>
        </p:spPr>
        <p:txBody>
          <a:bodyPr wrap="square" rtlCol="0">
            <a:spAutoFit/>
          </a:bodyPr>
          <a:lstStyle/>
          <a:p>
            <a:r>
              <a:rPr lang="en-US" dirty="0">
                <a:solidFill>
                  <a:schemeClr val="tx1"/>
                </a:solidFill>
              </a:rPr>
              <a:t>OSFP:1, </a:t>
            </a:r>
            <a:r>
              <a:rPr lang="en-US" dirty="0" err="1">
                <a:solidFill>
                  <a:schemeClr val="tx1"/>
                </a:solidFill>
              </a:rPr>
              <a:t>european:1</a:t>
            </a:r>
            <a:r>
              <a:rPr lang="en-US" dirty="0">
                <a:solidFill>
                  <a:schemeClr val="tx1"/>
                </a:solidFill>
              </a:rPr>
              <a:t>, </a:t>
            </a:r>
            <a:r>
              <a:rPr lang="en-US" dirty="0" err="1">
                <a:solidFill>
                  <a:schemeClr val="tx1"/>
                </a:solidFill>
              </a:rPr>
              <a:t>basketball:3</a:t>
            </a:r>
            <a:r>
              <a:rPr lang="en-US" dirty="0">
                <a:solidFill>
                  <a:schemeClr val="tx1"/>
                </a:solidFill>
              </a:rPr>
              <a:t>, </a:t>
            </a:r>
            <a:r>
              <a:rPr lang="en-US" dirty="0" err="1">
                <a:solidFill>
                  <a:schemeClr val="tx1"/>
                </a:solidFill>
              </a:rPr>
              <a:t>champion:2</a:t>
            </a:r>
            <a:r>
              <a:rPr lang="en-US" dirty="0">
                <a:solidFill>
                  <a:schemeClr val="tx1"/>
                </a:solidFill>
              </a:rPr>
              <a:t>, </a:t>
            </a:r>
            <a:r>
              <a:rPr lang="en-US" dirty="0" err="1">
                <a:solidFill>
                  <a:schemeClr val="tx1"/>
                </a:solidFill>
              </a:rPr>
              <a:t>miami:1</a:t>
            </a:r>
            <a:r>
              <a:rPr lang="en-US" dirty="0">
                <a:solidFill>
                  <a:schemeClr val="tx1"/>
                </a:solidFill>
              </a:rPr>
              <a:t>, </a:t>
            </a:r>
            <a:r>
              <a:rPr lang="en-US" dirty="0" err="1">
                <a:solidFill>
                  <a:schemeClr val="tx1"/>
                </a:solidFill>
              </a:rPr>
              <a:t>nba:1</a:t>
            </a:r>
            <a:r>
              <a:rPr lang="en-US" dirty="0">
                <a:solidFill>
                  <a:schemeClr val="tx1"/>
                </a:solidFill>
              </a:rPr>
              <a:t>, </a:t>
            </a:r>
            <a:r>
              <a:rPr lang="en-US" dirty="0" err="1">
                <a:solidFill>
                  <a:schemeClr val="tx1"/>
                </a:solidFill>
              </a:rPr>
              <a:t>greece:1</a:t>
            </a:r>
            <a:r>
              <a:rPr lang="en-US" dirty="0">
                <a:solidFill>
                  <a:schemeClr val="tx1"/>
                </a:solidFill>
              </a:rPr>
              <a:t>, </a:t>
            </a:r>
            <a:r>
              <a:rPr lang="en-US" dirty="0" err="1">
                <a:solidFill>
                  <a:schemeClr val="tx1"/>
                </a:solidFill>
              </a:rPr>
              <a:t>coach:1</a:t>
            </a:r>
            <a:endParaRPr lang="en-US" dirty="0">
              <a:solidFill>
                <a:schemeClr val="tx1"/>
              </a:solidFill>
            </a:endParaRPr>
          </a:p>
        </p:txBody>
      </p:sp>
      <p:sp>
        <p:nvSpPr>
          <p:cNvPr id="14" name="TextBox 13"/>
          <p:cNvSpPr txBox="1"/>
          <p:nvPr/>
        </p:nvSpPr>
        <p:spPr>
          <a:xfrm>
            <a:off x="475501" y="4029167"/>
            <a:ext cx="801823" cy="338554"/>
          </a:xfrm>
          <a:prstGeom prst="rect">
            <a:avLst/>
          </a:prstGeom>
          <a:noFill/>
        </p:spPr>
        <p:txBody>
          <a:bodyPr wrap="none" rtlCol="0">
            <a:spAutoFit/>
          </a:bodyPr>
          <a:lstStyle/>
          <a:p>
            <a:r>
              <a:rPr lang="en-US" sz="1600" dirty="0">
                <a:solidFill>
                  <a:schemeClr val="tx1"/>
                </a:solidFill>
              </a:rPr>
              <a:t> terms</a:t>
            </a:r>
          </a:p>
        </p:txBody>
      </p:sp>
      <p:sp>
        <p:nvSpPr>
          <p:cNvPr id="15" name="TextBox 14"/>
          <p:cNvSpPr txBox="1"/>
          <p:nvPr/>
        </p:nvSpPr>
        <p:spPr>
          <a:xfrm>
            <a:off x="2205591" y="4744777"/>
            <a:ext cx="1627177" cy="276999"/>
          </a:xfrm>
          <a:prstGeom prst="rect">
            <a:avLst/>
          </a:prstGeom>
          <a:noFill/>
        </p:spPr>
        <p:txBody>
          <a:bodyPr wrap="none" rtlCol="0">
            <a:spAutoFit/>
          </a:bodyPr>
          <a:lstStyle/>
          <a:p>
            <a:r>
              <a:rPr lang="en-US" dirty="0">
                <a:solidFill>
                  <a:schemeClr val="tx1"/>
                </a:solidFill>
              </a:rPr>
              <a:t>Total # of terms: 10 </a:t>
            </a:r>
          </a:p>
        </p:txBody>
      </p:sp>
      <p:sp>
        <p:nvSpPr>
          <p:cNvPr id="16" name="TextBox 15"/>
          <p:cNvSpPr txBox="1"/>
          <p:nvPr/>
        </p:nvSpPr>
        <p:spPr>
          <a:xfrm>
            <a:off x="6013504" y="4703735"/>
            <a:ext cx="1575431" cy="276999"/>
          </a:xfrm>
          <a:prstGeom prst="rect">
            <a:avLst/>
          </a:prstGeom>
          <a:noFill/>
        </p:spPr>
        <p:txBody>
          <a:bodyPr wrap="none" rtlCol="0">
            <a:spAutoFit/>
          </a:bodyPr>
          <a:lstStyle/>
          <a:p>
            <a:r>
              <a:rPr lang="en-US" dirty="0">
                <a:solidFill>
                  <a:schemeClr val="tx1"/>
                </a:solidFill>
              </a:rPr>
              <a:t>Total # of terms: 11</a:t>
            </a:r>
          </a:p>
        </p:txBody>
      </p:sp>
      <p:sp>
        <p:nvSpPr>
          <p:cNvPr id="17" name="TextBox 16"/>
          <p:cNvSpPr txBox="1"/>
          <p:nvPr/>
        </p:nvSpPr>
        <p:spPr>
          <a:xfrm>
            <a:off x="2426227" y="1040353"/>
            <a:ext cx="1096775" cy="338554"/>
          </a:xfrm>
          <a:prstGeom prst="rect">
            <a:avLst/>
          </a:prstGeom>
          <a:noFill/>
        </p:spPr>
        <p:txBody>
          <a:bodyPr wrap="none" rtlCol="0">
            <a:spAutoFit/>
          </a:bodyPr>
          <a:lstStyle/>
          <a:p>
            <a:r>
              <a:rPr lang="en-US" sz="1600" dirty="0">
                <a:solidFill>
                  <a:schemeClr val="tx1"/>
                </a:solidFill>
              </a:rPr>
              <a:t>new doc:</a:t>
            </a:r>
          </a:p>
        </p:txBody>
      </p:sp>
      <p:sp>
        <p:nvSpPr>
          <p:cNvPr id="18" name="TextBox 17"/>
          <p:cNvSpPr txBox="1"/>
          <p:nvPr/>
        </p:nvSpPr>
        <p:spPr>
          <a:xfrm>
            <a:off x="3766128" y="1053085"/>
            <a:ext cx="3735318" cy="400110"/>
          </a:xfrm>
          <a:prstGeom prst="rect">
            <a:avLst/>
          </a:prstGeom>
          <a:noFill/>
        </p:spPr>
        <p:txBody>
          <a:bodyPr wrap="none" rtlCol="0">
            <a:spAutoFit/>
          </a:bodyPr>
          <a:lstStyle/>
          <a:p>
            <a:r>
              <a:rPr lang="en-US" sz="2000" dirty="0">
                <a:solidFill>
                  <a:srgbClr val="C00000"/>
                </a:solidFill>
              </a:rPr>
              <a:t>X = “Obama likes basketball”</a:t>
            </a:r>
          </a:p>
        </p:txBody>
      </p:sp>
      <p:sp>
        <p:nvSpPr>
          <p:cNvPr id="19" name="TextBox 18"/>
          <p:cNvSpPr txBox="1"/>
          <p:nvPr/>
        </p:nvSpPr>
        <p:spPr>
          <a:xfrm>
            <a:off x="4185984" y="5562600"/>
            <a:ext cx="1605215" cy="738664"/>
          </a:xfrm>
          <a:prstGeom prst="rect">
            <a:avLst/>
          </a:prstGeom>
          <a:noFill/>
        </p:spPr>
        <p:txBody>
          <a:bodyPr wrap="square" rtlCol="0">
            <a:spAutoFit/>
          </a:bodyPr>
          <a:lstStyle/>
          <a:p>
            <a:r>
              <a:rPr lang="en-US" sz="1400" dirty="0">
                <a:solidFill>
                  <a:srgbClr val="00B050"/>
                </a:solidFill>
              </a:rPr>
              <a:t>Vocabulary (distinct terms) size: 14</a:t>
            </a:r>
          </a:p>
        </p:txBody>
      </p:sp>
    </p:spTree>
    <p:extLst>
      <p:ext uri="{BB962C8B-B14F-4D97-AF65-F5344CB8AC3E}">
        <p14:creationId xmlns:p14="http://schemas.microsoft.com/office/powerpoint/2010/main" val="339512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ppt_x"/>
                                          </p:val>
                                        </p:tav>
                                        <p:tav tm="100000">
                                          <p:val>
                                            <p:strVal val="#ppt_x"/>
                                          </p:val>
                                        </p:tav>
                                      </p:tavLst>
                                    </p:anim>
                                    <p:anim calcmode="lin" valueType="num">
                                      <p:cBhvr additive="base">
                                        <p:cTn id="7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P spid="9" grpId="0"/>
      <p:bldP spid="10" grpId="0"/>
      <p:bldP spid="11" grpId="0"/>
      <p:bldP spid="12" grpId="0" animBg="1"/>
      <p:bldP spid="13" grpId="0" animBg="1"/>
      <p:bldP spid="14" grpId="0"/>
      <p:bldP spid="15" grpId="0"/>
      <p:bldP spid="16" grpId="0"/>
      <p:bldP spid="17" grpId="0"/>
      <p:bldP spid="18" grpId="0"/>
      <p:bldP spid="19"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503368"/>
          </a:xfrm>
        </p:spPr>
        <p:txBody>
          <a:bodyPr>
            <a:normAutofit fontScale="90000"/>
          </a:bodyPr>
          <a:lstStyle/>
          <a:p>
            <a:r>
              <a:rPr lang="en-US" dirty="0"/>
              <a:t>Example  (Politics or Sports?)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387985" y="1049088"/>
                <a:ext cx="8637639" cy="3645186"/>
              </a:xfrm>
            </p:spPr>
            <p:txBody>
              <a:bodyPr>
                <a:normAutofit lnSpcReduction="10000"/>
              </a:bodyPr>
              <a:lstStyle/>
              <a:p>
                <a:r>
                  <a:rPr lang="en-US" sz="2000" dirty="0"/>
                  <a:t>For a document </a:t>
                </a:r>
                <a14:m>
                  <m:oMath xmlns:m="http://schemas.openxmlformats.org/officeDocument/2006/math">
                    <m:r>
                      <a:rPr lang="en-US" sz="2000" i="1">
                        <a:solidFill>
                          <a:srgbClr val="0070C0"/>
                        </a:solidFill>
                        <a:latin typeface="Cambria Math"/>
                      </a:rPr>
                      <m:t>𝑑</m:t>
                    </m:r>
                    <m:r>
                      <a:rPr lang="en-US" sz="2000" i="1">
                        <a:solidFill>
                          <a:srgbClr val="0070C0"/>
                        </a:solidFill>
                        <a:latin typeface="Cambria Math"/>
                      </a:rPr>
                      <m:t> </m:t>
                    </m:r>
                  </m:oMath>
                </a14:m>
                <a:r>
                  <a:rPr lang="en-US" sz="2000" dirty="0"/>
                  <a:t>with </a:t>
                </a:r>
                <a:r>
                  <a:rPr lang="en-US" sz="2000" dirty="0">
                    <a:solidFill>
                      <a:srgbClr val="0070C0"/>
                    </a:solidFill>
                  </a:rPr>
                  <a:t>k</a:t>
                </a:r>
                <a:r>
                  <a:rPr lang="en-US" sz="2000" dirty="0"/>
                  <a:t> terms </a:t>
                </a:r>
                <a14:m>
                  <m:oMath xmlns:m="http://schemas.openxmlformats.org/officeDocument/2006/math">
                    <m:r>
                      <a:rPr lang="en-US" sz="2000" b="0" i="1" smtClean="0">
                        <a:latin typeface="Cambria Math"/>
                      </a:rPr>
                      <m:t> </m:t>
                    </m:r>
                    <m:r>
                      <a:rPr lang="en-US" sz="2000" b="0" i="1" smtClean="0">
                        <a:solidFill>
                          <a:srgbClr val="0070C0"/>
                        </a:solidFill>
                        <a:latin typeface="Cambria Math"/>
                      </a:rPr>
                      <m:t>𝑑</m:t>
                    </m:r>
                    <m:r>
                      <a:rPr lang="en-US" sz="2000" b="0" i="1" smtClean="0">
                        <a:solidFill>
                          <a:srgbClr val="0070C0"/>
                        </a:solidFill>
                        <a:latin typeface="Cambria Math"/>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a:rPr>
                          <m:t>𝑡</m:t>
                        </m:r>
                      </m:e>
                      <m:sub>
                        <m:r>
                          <a:rPr lang="en-US" sz="2000" b="0" i="1" smtClean="0">
                            <a:solidFill>
                              <a:srgbClr val="0070C0"/>
                            </a:solidFill>
                            <a:latin typeface="Cambria Math"/>
                          </a:rPr>
                          <m:t>1</m:t>
                        </m:r>
                      </m:sub>
                    </m:sSub>
                    <m:r>
                      <a:rPr lang="en-US" sz="2000" b="0" i="1" smtClean="0">
                        <a:solidFill>
                          <a:srgbClr val="0070C0"/>
                        </a:solidFill>
                        <a:latin typeface="Cambria Math"/>
                      </a:rPr>
                      <m:t>,…, </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a:rPr>
                          <m:t>𝑡</m:t>
                        </m:r>
                      </m:e>
                      <m:sub>
                        <m:r>
                          <a:rPr lang="en-US" sz="2000" b="0" i="1" smtClean="0">
                            <a:solidFill>
                              <a:srgbClr val="0070C0"/>
                            </a:solidFill>
                            <a:latin typeface="Cambria Math"/>
                          </a:rPr>
                          <m:t>𝑘</m:t>
                        </m:r>
                      </m:sub>
                    </m:sSub>
                    <m:r>
                      <a:rPr lang="en-US" sz="2000" b="0" i="1" smtClean="0">
                        <a:solidFill>
                          <a:srgbClr val="0070C0"/>
                        </a:solidFill>
                        <a:latin typeface="Cambria Math"/>
                      </a:rPr>
                      <m:t>)</m:t>
                    </m:r>
                  </m:oMath>
                </a14:m>
                <a:r>
                  <a:rPr lang="en-US" sz="2000" dirty="0">
                    <a:solidFill>
                      <a:srgbClr val="0070C0"/>
                    </a:solidFill>
                  </a:rPr>
                  <a:t>,  </a:t>
                </a:r>
                <a:r>
                  <a:rPr lang="en-US" sz="2000" dirty="0"/>
                  <a:t>the</a:t>
                </a:r>
                <a:r>
                  <a:rPr lang="en-US" sz="2000" dirty="0">
                    <a:solidFill>
                      <a:srgbClr val="0070C0"/>
                    </a:solidFill>
                  </a:rPr>
                  <a:t> </a:t>
                </a:r>
                <a:r>
                  <a:rPr lang="en-US" sz="2000" dirty="0"/>
                  <a:t>posterior of class </a:t>
                </a:r>
                <a14:m>
                  <m:oMath xmlns:m="http://schemas.openxmlformats.org/officeDocument/2006/math">
                    <m:r>
                      <a:rPr lang="en-US" sz="2000" b="0" i="1" smtClean="0">
                        <a:solidFill>
                          <a:srgbClr val="0070C0"/>
                        </a:solidFill>
                        <a:latin typeface="Cambria Math" panose="02040503050406030204" pitchFamily="18" charset="0"/>
                      </a:rPr>
                      <m:t>𝑐</m:t>
                    </m:r>
                  </m:oMath>
                </a14:m>
                <a:r>
                  <a:rPr lang="en-US" sz="2000" i="1" dirty="0"/>
                  <a:t> </a:t>
                </a:r>
                <a:r>
                  <a:rPr lang="en-US" sz="2000" dirty="0"/>
                  <a:t>is: </a:t>
                </a:r>
                <a:endParaRPr lang="en-US" sz="2000" dirty="0">
                  <a:solidFill>
                    <a:srgbClr val="0070C0"/>
                  </a:solidFill>
                </a:endParaRPr>
              </a:p>
              <a:p>
                <a:pPr marL="0" indent="0">
                  <a:buNone/>
                </a:pPr>
                <a:endParaRPr lang="en-US" sz="2000" b="0" i="1" dirty="0">
                  <a:solidFill>
                    <a:srgbClr val="0070C0"/>
                  </a:solidFill>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000" b="0" i="1" smtClean="0">
                          <a:solidFill>
                            <a:srgbClr val="0070C0"/>
                          </a:solidFill>
                          <a:latin typeface="Cambria Math"/>
                        </a:rPr>
                        <m:t>𝑃</m:t>
                      </m:r>
                      <m:d>
                        <m:dPr>
                          <m:ctrlPr>
                            <a:rPr lang="en-US" sz="2000" b="0" i="1" smtClean="0">
                              <a:solidFill>
                                <a:srgbClr val="0070C0"/>
                              </a:solidFill>
                              <a:latin typeface="Cambria Math" panose="02040503050406030204" pitchFamily="18" charset="0"/>
                            </a:rPr>
                          </m:ctrlPr>
                        </m:dPr>
                        <m:e>
                          <m:r>
                            <a:rPr lang="en-US" sz="2000" b="0" i="1" smtClean="0">
                              <a:solidFill>
                                <a:srgbClr val="0070C0"/>
                              </a:solidFill>
                              <a:latin typeface="Cambria Math"/>
                            </a:rPr>
                            <m:t>𝑐</m:t>
                          </m:r>
                        </m:e>
                        <m:e>
                          <m:r>
                            <a:rPr lang="en-US" sz="2000" b="0" i="1" smtClean="0">
                              <a:solidFill>
                                <a:srgbClr val="0070C0"/>
                              </a:solidFill>
                              <a:latin typeface="Cambria Math"/>
                            </a:rPr>
                            <m:t>𝑑</m:t>
                          </m:r>
                        </m:e>
                      </m:d>
                      <m:r>
                        <a:rPr lang="en-US" sz="2000" b="0" i="1" smtClean="0">
                          <a:solidFill>
                            <a:srgbClr val="0070C0"/>
                          </a:solidFill>
                          <a:latin typeface="Cambria Math"/>
                        </a:rPr>
                        <m:t>=</m:t>
                      </m:r>
                      <m:r>
                        <a:rPr lang="en-US" sz="2000" b="0" i="1" smtClean="0">
                          <a:solidFill>
                            <a:srgbClr val="0070C0"/>
                          </a:solidFill>
                          <a:latin typeface="Cambria Math"/>
                        </a:rPr>
                        <m:t>𝑃</m:t>
                      </m:r>
                      <m:d>
                        <m:dPr>
                          <m:ctrlPr>
                            <a:rPr lang="en-US" sz="2000" b="0" i="1" smtClean="0">
                              <a:solidFill>
                                <a:srgbClr val="0070C0"/>
                              </a:solidFill>
                              <a:latin typeface="Cambria Math" panose="02040503050406030204" pitchFamily="18" charset="0"/>
                            </a:rPr>
                          </m:ctrlPr>
                        </m:dPr>
                        <m:e>
                          <m:r>
                            <a:rPr lang="en-US" sz="2000" b="0" i="1" smtClean="0">
                              <a:solidFill>
                                <a:srgbClr val="0070C0"/>
                              </a:solidFill>
                              <a:latin typeface="Cambria Math"/>
                            </a:rPr>
                            <m:t>𝑐</m:t>
                          </m:r>
                        </m:e>
                      </m:d>
                      <m:r>
                        <a:rPr lang="en-US" sz="2000" b="0" i="1" smtClean="0">
                          <a:solidFill>
                            <a:srgbClr val="0070C0"/>
                          </a:solidFill>
                          <a:latin typeface="Cambria Math"/>
                        </a:rPr>
                        <m:t>𝑃</m:t>
                      </m:r>
                      <m:r>
                        <a:rPr lang="en-US" sz="2000" b="0" i="1" smtClean="0">
                          <a:solidFill>
                            <a:srgbClr val="0070C0"/>
                          </a:solidFill>
                          <a:latin typeface="Cambria Math"/>
                        </a:rPr>
                        <m:t>(</m:t>
                      </m:r>
                      <m:r>
                        <a:rPr lang="en-US" sz="2000" b="0" i="1" smtClean="0">
                          <a:solidFill>
                            <a:srgbClr val="0070C0"/>
                          </a:solidFill>
                          <a:latin typeface="Cambria Math"/>
                        </a:rPr>
                        <m:t>𝑑</m:t>
                      </m:r>
                      <m:r>
                        <a:rPr lang="en-US" sz="2000" b="0" i="1" smtClean="0">
                          <a:solidFill>
                            <a:srgbClr val="0070C0"/>
                          </a:solidFill>
                          <a:latin typeface="Cambria Math"/>
                        </a:rPr>
                        <m:t>|</m:t>
                      </m:r>
                      <m:r>
                        <a:rPr lang="en-US" sz="2000" b="0" i="1" smtClean="0">
                          <a:solidFill>
                            <a:srgbClr val="0070C0"/>
                          </a:solidFill>
                          <a:latin typeface="Cambria Math"/>
                        </a:rPr>
                        <m:t>𝑐</m:t>
                      </m:r>
                      <m:r>
                        <a:rPr lang="en-US" sz="2000" b="0" i="1" smtClean="0">
                          <a:solidFill>
                            <a:srgbClr val="0070C0"/>
                          </a:solidFill>
                          <a:latin typeface="Cambria Math"/>
                        </a:rPr>
                        <m:t>)=</m:t>
                      </m:r>
                      <m:r>
                        <a:rPr lang="en-US" sz="2000" b="0" i="1" smtClean="0">
                          <a:solidFill>
                            <a:srgbClr val="0070C0"/>
                          </a:solidFill>
                          <a:latin typeface="Cambria Math"/>
                        </a:rPr>
                        <m:t>𝑃</m:t>
                      </m:r>
                      <m:r>
                        <a:rPr lang="en-US" sz="2000" b="0" i="1" smtClean="0">
                          <a:solidFill>
                            <a:srgbClr val="0070C0"/>
                          </a:solidFill>
                          <a:latin typeface="Cambria Math"/>
                        </a:rPr>
                        <m:t>(</m:t>
                      </m:r>
                      <m:r>
                        <a:rPr lang="en-US" sz="2000" b="0" i="1" smtClean="0">
                          <a:solidFill>
                            <a:srgbClr val="0070C0"/>
                          </a:solidFill>
                          <a:latin typeface="Cambria Math"/>
                        </a:rPr>
                        <m:t>𝑐</m:t>
                      </m:r>
                      <m:r>
                        <a:rPr lang="en-US" sz="2000" b="0" i="1" smtClean="0">
                          <a:solidFill>
                            <a:srgbClr val="0070C0"/>
                          </a:solidFill>
                          <a:latin typeface="Cambria Math"/>
                        </a:rPr>
                        <m:t>)</m:t>
                      </m:r>
                      <m:nary>
                        <m:naryPr>
                          <m:chr m:val="∏"/>
                          <m:supHide m:val="on"/>
                          <m:ctrlPr>
                            <a:rPr lang="en-US" sz="2000" b="0" i="1" smtClean="0">
                              <a:solidFill>
                                <a:srgbClr val="0070C0"/>
                              </a:solidFill>
                              <a:latin typeface="Cambria Math" panose="02040503050406030204" pitchFamily="18" charset="0"/>
                            </a:rPr>
                          </m:ctrlPr>
                        </m:naryPr>
                        <m:sub>
                          <m:sSub>
                            <m:sSubPr>
                              <m:ctrlPr>
                                <a:rPr lang="en-US" sz="2000" b="0" i="1" smtClean="0">
                                  <a:solidFill>
                                    <a:srgbClr val="0070C0"/>
                                  </a:solidFill>
                                  <a:latin typeface="Cambria Math" panose="02040503050406030204" pitchFamily="18" charset="0"/>
                                </a:rPr>
                              </m:ctrlPr>
                            </m:sSubPr>
                            <m:e>
                              <m:r>
                                <m:rPr>
                                  <m:brk m:alnAt="7"/>
                                </m:rPr>
                                <a:rPr lang="en-US" sz="2000" b="0" i="1" smtClean="0">
                                  <a:solidFill>
                                    <a:srgbClr val="0070C0"/>
                                  </a:solidFill>
                                  <a:latin typeface="Cambria Math"/>
                                </a:rPr>
                                <m:t>𝑡</m:t>
                              </m:r>
                            </m:e>
                            <m:sub>
                              <m:r>
                                <m:rPr>
                                  <m:brk m:alnAt="7"/>
                                </m:rPr>
                                <a:rPr lang="en-US" sz="2000" b="0" i="1" smtClean="0">
                                  <a:solidFill>
                                    <a:srgbClr val="0070C0"/>
                                  </a:solidFill>
                                  <a:latin typeface="Cambria Math"/>
                                </a:rPr>
                                <m:t>𝑖</m:t>
                              </m:r>
                            </m:sub>
                          </m:sSub>
                          <m:r>
                            <a:rPr lang="en-US" sz="2000" b="0" i="1" smtClean="0">
                              <a:solidFill>
                                <a:srgbClr val="0070C0"/>
                              </a:solidFill>
                              <a:latin typeface="Cambria Math"/>
                            </a:rPr>
                            <m:t>∈</m:t>
                          </m:r>
                          <m:r>
                            <a:rPr lang="en-US" sz="2000" b="0" i="1" smtClean="0">
                              <a:solidFill>
                                <a:srgbClr val="0070C0"/>
                              </a:solidFill>
                              <a:latin typeface="Cambria Math"/>
                            </a:rPr>
                            <m:t>𝑑</m:t>
                          </m:r>
                        </m:sub>
                        <m:sup/>
                        <m:e>
                          <m:r>
                            <a:rPr lang="en-US" sz="2000" b="1" i="1" smtClean="0">
                              <a:solidFill>
                                <a:srgbClr val="C00000"/>
                              </a:solidFill>
                              <a:latin typeface="Cambria Math"/>
                            </a:rPr>
                            <m:t>𝑷</m:t>
                          </m:r>
                          <m:r>
                            <a:rPr lang="en-US" sz="2000" b="1" i="1" smtClean="0">
                              <a:solidFill>
                                <a:srgbClr val="C00000"/>
                              </a:solidFill>
                              <a:latin typeface="Cambria Math"/>
                            </a:rPr>
                            <m:t>(</m:t>
                          </m:r>
                          <m:sSub>
                            <m:sSubPr>
                              <m:ctrlPr>
                                <a:rPr lang="en-US" sz="2000" b="1" i="1">
                                  <a:solidFill>
                                    <a:srgbClr val="C00000"/>
                                  </a:solidFill>
                                  <a:latin typeface="Cambria Math" panose="02040503050406030204" pitchFamily="18" charset="0"/>
                                </a:rPr>
                              </m:ctrlPr>
                            </m:sSubPr>
                            <m:e>
                              <m:r>
                                <a:rPr lang="en-US" sz="2000" b="1" i="1">
                                  <a:solidFill>
                                    <a:srgbClr val="C00000"/>
                                  </a:solidFill>
                                  <a:latin typeface="Cambria Math"/>
                                </a:rPr>
                                <m:t>𝒕</m:t>
                              </m:r>
                            </m:e>
                            <m:sub>
                              <m:r>
                                <a:rPr lang="en-US" sz="2000" b="1" i="1">
                                  <a:solidFill>
                                    <a:srgbClr val="C00000"/>
                                  </a:solidFill>
                                  <a:latin typeface="Cambria Math"/>
                                </a:rPr>
                                <m:t>𝒊</m:t>
                              </m:r>
                            </m:sub>
                          </m:sSub>
                          <m:r>
                            <a:rPr lang="en-US" sz="2000" b="1" i="1">
                              <a:solidFill>
                                <a:srgbClr val="C00000"/>
                              </a:solidFill>
                              <a:latin typeface="Cambria Math"/>
                            </a:rPr>
                            <m:t>|</m:t>
                          </m:r>
                          <m:r>
                            <a:rPr lang="en-US" sz="2000" b="1" i="1">
                              <a:solidFill>
                                <a:srgbClr val="C00000"/>
                              </a:solidFill>
                              <a:latin typeface="Cambria Math"/>
                            </a:rPr>
                            <m:t>𝒄</m:t>
                          </m:r>
                          <m:r>
                            <a:rPr lang="en-US" sz="2000" b="1" i="1">
                              <a:solidFill>
                                <a:srgbClr val="C00000"/>
                              </a:solidFill>
                              <a:latin typeface="Cambria Math"/>
                            </a:rPr>
                            <m:t>)</m:t>
                          </m:r>
                        </m:e>
                      </m:nary>
                    </m:oMath>
                  </m:oMathPara>
                </a14:m>
                <a:endParaRPr lang="en-US" sz="2000" b="0" i="1" dirty="0">
                  <a:solidFill>
                    <a:srgbClr val="0070C0"/>
                  </a:solidFill>
                  <a:latin typeface="Cambria Math"/>
                </a:endParaRPr>
              </a:p>
              <a:p>
                <a:pPr marL="274320" lvl="1" indent="0">
                  <a:buNone/>
                </a:pPr>
                <a:endParaRPr lang="en-US" b="1" i="1" dirty="0">
                  <a:solidFill>
                    <a:srgbClr val="C00000"/>
                  </a:solidFill>
                  <a:latin typeface="Cambria Math"/>
                </a:endParaRPr>
              </a:p>
              <a:p>
                <a:pPr marL="274320" lvl="1" indent="0">
                  <a:buNone/>
                </a:pPr>
                <a:endParaRPr lang="en-US" sz="2400" b="1" dirty="0"/>
              </a:p>
              <a:p>
                <a:endParaRPr lang="en-US" dirty="0"/>
              </a:p>
              <a:p>
                <a:pPr/>
                <a14:m>
                  <m:oMathPara xmlns:m="http://schemas.openxmlformats.org/officeDocument/2006/math">
                    <m:oMathParaPr>
                      <m:jc m:val="centerGroup"/>
                    </m:oMathParaPr>
                    <m:oMath xmlns:m="http://schemas.openxmlformats.org/officeDocument/2006/math">
                      <m:r>
                        <a:rPr lang="en-US" b="1" i="1">
                          <a:solidFill>
                            <a:srgbClr val="C00000"/>
                          </a:solidFill>
                          <a:latin typeface="Cambria Math"/>
                        </a:rPr>
                        <m:t>𝑷</m:t>
                      </m:r>
                      <m:d>
                        <m:dPr>
                          <m:ctrlPr>
                            <a:rPr lang="en-US" b="1" i="1">
                              <a:solidFill>
                                <a:srgbClr val="C00000"/>
                              </a:solidFill>
                              <a:latin typeface="Cambria Math" panose="02040503050406030204" pitchFamily="18" charset="0"/>
                            </a:rPr>
                          </m:ctrlPr>
                        </m:dPr>
                        <m:e>
                          <m:sSub>
                            <m:sSubPr>
                              <m:ctrlPr>
                                <a:rPr lang="en-US" b="1" i="1">
                                  <a:solidFill>
                                    <a:srgbClr val="C00000"/>
                                  </a:solidFill>
                                  <a:latin typeface="Cambria Math" panose="02040503050406030204" pitchFamily="18" charset="0"/>
                                </a:rPr>
                              </m:ctrlPr>
                            </m:sSubPr>
                            <m:e>
                              <m:r>
                                <a:rPr lang="en-US" b="1" i="1">
                                  <a:solidFill>
                                    <a:srgbClr val="C00000"/>
                                  </a:solidFill>
                                  <a:latin typeface="Cambria Math"/>
                                </a:rPr>
                                <m:t>𝒕</m:t>
                              </m:r>
                            </m:e>
                            <m:sub>
                              <m:r>
                                <a:rPr lang="en-US" b="1" i="1">
                                  <a:solidFill>
                                    <a:srgbClr val="C00000"/>
                                  </a:solidFill>
                                  <a:latin typeface="Cambria Math"/>
                                </a:rPr>
                                <m:t>𝒊</m:t>
                              </m:r>
                            </m:sub>
                          </m:sSub>
                        </m:e>
                        <m:e>
                          <m:r>
                            <a:rPr lang="en-US" b="1" i="1">
                              <a:solidFill>
                                <a:srgbClr val="C00000"/>
                              </a:solidFill>
                              <a:latin typeface="Cambria Math"/>
                            </a:rPr>
                            <m:t>𝒄</m:t>
                          </m:r>
                        </m:e>
                      </m:d>
                      <m:r>
                        <a:rPr lang="en-US" b="1" i="1">
                          <a:solidFill>
                            <a:srgbClr val="C00000"/>
                          </a:solidFill>
                          <a:latin typeface="Cambria Math"/>
                        </a:rPr>
                        <m:t>= </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a:rPr>
                                <m:t>𝑵</m:t>
                              </m:r>
                            </m:e>
                            <m:sub>
                              <m:r>
                                <a:rPr lang="en-US" b="1" i="1">
                                  <a:solidFill>
                                    <a:srgbClr val="C00000"/>
                                  </a:solidFill>
                                  <a:latin typeface="Cambria Math"/>
                                </a:rPr>
                                <m:t>𝒊𝒄</m:t>
                              </m:r>
                            </m:sub>
                          </m:sSub>
                          <m:r>
                            <a:rPr lang="en-US" b="1" i="1">
                              <a:solidFill>
                                <a:srgbClr val="C00000"/>
                              </a:solidFill>
                              <a:latin typeface="Cambria Math"/>
                            </a:rPr>
                            <m:t>+</m:t>
                          </m:r>
                          <m:r>
                            <a:rPr lang="en-US" b="1" i="1">
                              <a:solidFill>
                                <a:srgbClr val="C00000"/>
                              </a:solidFill>
                              <a:latin typeface="Cambria Math"/>
                            </a:rPr>
                            <m:t>𝟏</m:t>
                          </m:r>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a:rPr>
                                <m:t>𝑵</m:t>
                              </m:r>
                            </m:e>
                            <m:sub>
                              <m:r>
                                <a:rPr lang="en-US" b="1" i="1">
                                  <a:solidFill>
                                    <a:srgbClr val="C00000"/>
                                  </a:solidFill>
                                  <a:latin typeface="Cambria Math"/>
                                </a:rPr>
                                <m:t>𝒄</m:t>
                              </m:r>
                            </m:sub>
                          </m:sSub>
                          <m:r>
                            <a:rPr lang="en-US" b="1" i="1">
                              <a:solidFill>
                                <a:srgbClr val="C00000"/>
                              </a:solidFill>
                              <a:latin typeface="Cambria Math"/>
                            </a:rPr>
                            <m:t>+</m:t>
                          </m:r>
                          <m:r>
                            <a:rPr lang="en-US" b="1" i="1" smtClean="0">
                              <a:solidFill>
                                <a:srgbClr val="C00000"/>
                              </a:solidFill>
                              <a:latin typeface="Cambria Math" panose="02040503050406030204" pitchFamily="18" charset="0"/>
                            </a:rPr>
                            <m:t>𝑽</m:t>
                          </m:r>
                        </m:den>
                      </m:f>
                    </m:oMath>
                  </m:oMathPara>
                </a14:m>
                <a:endParaRPr lang="en-US" dirty="0"/>
              </a:p>
              <a:p>
                <a:endParaRPr lang="en-US" dirty="0"/>
              </a:p>
              <a:p>
                <a:endParaRPr lang="en-US" dirty="0"/>
              </a:p>
              <a:p>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387985" y="1049088"/>
                <a:ext cx="8637639" cy="3645186"/>
              </a:xfrm>
              <a:blipFill>
                <a:blip r:embed="rId2"/>
                <a:stretch>
                  <a:fillRect l="-776" t="-1505"/>
                </a:stretch>
              </a:blipFill>
            </p:spPr>
            <p:txBody>
              <a:bodyPr/>
              <a:lstStyle/>
              <a:p>
                <a:r>
                  <a:rPr lang="en-US">
                    <a:noFill/>
                  </a:rPr>
                  <a:t> </a:t>
                </a:r>
              </a:p>
            </p:txBody>
          </p:sp>
        </mc:Fallback>
      </mc:AlternateContent>
      <p:sp>
        <p:nvSpPr>
          <p:cNvPr id="2" name="Rounded Rectangular Callout 1"/>
          <p:cNvSpPr/>
          <p:nvPr/>
        </p:nvSpPr>
        <p:spPr>
          <a:xfrm flipV="1">
            <a:off x="2815021" y="2480659"/>
            <a:ext cx="1828800" cy="1180850"/>
          </a:xfrm>
          <a:prstGeom prst="wedgeRoundRectCallout">
            <a:avLst>
              <a:gd name="adj1" fmla="val 71442"/>
              <a:gd name="adj2" fmla="val -53456"/>
              <a:gd name="adj3" fmla="val 16667"/>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 name="TextBox 4"/>
              <p:cNvSpPr txBox="1"/>
              <p:nvPr/>
            </p:nvSpPr>
            <p:spPr>
              <a:xfrm>
                <a:off x="2776921" y="2577332"/>
                <a:ext cx="1905000" cy="1107996"/>
              </a:xfrm>
              <a:prstGeom prst="rect">
                <a:avLst/>
              </a:prstGeom>
              <a:noFill/>
            </p:spPr>
            <p:txBody>
              <a:bodyPr wrap="square" rtlCol="0">
                <a:spAutoFit/>
              </a:bodyPr>
              <a:lstStyle/>
              <a:p>
                <a:r>
                  <a:rPr lang="en-US" sz="1400" dirty="0">
                    <a:solidFill>
                      <a:schemeClr val="tx1"/>
                    </a:solidFill>
                  </a:rPr>
                  <a:t>Number of times </a:t>
                </a:r>
                <a14:m>
                  <m:oMath xmlns:m="http://schemas.openxmlformats.org/officeDocument/2006/math">
                    <m:sSub>
                      <m:sSubPr>
                        <m:ctrlPr>
                          <a:rPr lang="en-US" sz="1400" i="1" dirty="0" smtClean="0">
                            <a:solidFill>
                              <a:schemeClr val="tx1"/>
                            </a:solidFill>
                            <a:latin typeface="Cambria Math" panose="02040503050406030204" pitchFamily="18" charset="0"/>
                          </a:rPr>
                        </m:ctrlPr>
                      </m:sSubPr>
                      <m:e>
                        <m:r>
                          <a:rPr lang="en-US" sz="1400" i="1" dirty="0" smtClean="0">
                            <a:solidFill>
                              <a:schemeClr val="tx1"/>
                            </a:solidFill>
                            <a:latin typeface="Cambria Math"/>
                          </a:rPr>
                          <m:t>𝑡</m:t>
                        </m:r>
                      </m:e>
                      <m:sub>
                        <m:r>
                          <a:rPr lang="en-US" sz="1400" i="1" dirty="0" smtClean="0">
                            <a:solidFill>
                              <a:schemeClr val="tx1"/>
                            </a:solidFill>
                            <a:latin typeface="Cambria Math"/>
                          </a:rPr>
                          <m:t>𝑖</m:t>
                        </m:r>
                      </m:sub>
                    </m:sSub>
                  </m:oMath>
                </a14:m>
                <a:r>
                  <a:rPr lang="en-US" sz="1400" dirty="0">
                    <a:solidFill>
                      <a:schemeClr val="tx1"/>
                    </a:solidFill>
                  </a:rPr>
                  <a:t> appears in all docs belonging to c</a:t>
                </a:r>
              </a:p>
              <a:p>
                <a:r>
                  <a:rPr lang="en-US" sz="1600" dirty="0">
                    <a:solidFill>
                      <a:schemeClr val="tx1"/>
                    </a:solidFill>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2776921" y="2577332"/>
                <a:ext cx="1905000" cy="1107996"/>
              </a:xfrm>
              <a:prstGeom prst="rect">
                <a:avLst/>
              </a:prstGeom>
              <a:blipFill>
                <a:blip r:embed="rId3"/>
                <a:stretch>
                  <a:fillRect t="-1099" r="-321"/>
                </a:stretch>
              </a:blipFill>
            </p:spPr>
            <p:txBody>
              <a:bodyPr/>
              <a:lstStyle/>
              <a:p>
                <a:r>
                  <a:rPr lang="en-US">
                    <a:noFill/>
                  </a:rPr>
                  <a:t> </a:t>
                </a:r>
              </a:p>
            </p:txBody>
          </p:sp>
        </mc:Fallback>
      </mc:AlternateContent>
      <p:sp>
        <p:nvSpPr>
          <p:cNvPr id="7" name="Rounded Rectangular Callout 6"/>
          <p:cNvSpPr/>
          <p:nvPr/>
        </p:nvSpPr>
        <p:spPr>
          <a:xfrm>
            <a:off x="1371600" y="5280390"/>
            <a:ext cx="4020207" cy="619748"/>
          </a:xfrm>
          <a:prstGeom prst="wedgeRoundRectCallout">
            <a:avLst>
              <a:gd name="adj1" fmla="val 42960"/>
              <a:gd name="adj2" fmla="val -168525"/>
              <a:gd name="adj3" fmla="val 16667"/>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891184" y="5315363"/>
            <a:ext cx="3034292" cy="630942"/>
          </a:xfrm>
          <a:prstGeom prst="rect">
            <a:avLst/>
          </a:prstGeom>
          <a:noFill/>
        </p:spPr>
        <p:txBody>
          <a:bodyPr wrap="none" rtlCol="0">
            <a:spAutoFit/>
          </a:bodyPr>
          <a:lstStyle/>
          <a:p>
            <a:r>
              <a:rPr lang="en-US" sz="1400" dirty="0">
                <a:solidFill>
                  <a:schemeClr val="tx1"/>
                </a:solidFill>
              </a:rPr>
              <a:t>Total number of terms in all docs </a:t>
            </a:r>
          </a:p>
          <a:p>
            <a:r>
              <a:rPr lang="en-US" sz="1400" dirty="0">
                <a:solidFill>
                  <a:schemeClr val="tx1"/>
                </a:solidFill>
              </a:rPr>
              <a:t>belonging to c</a:t>
            </a:r>
          </a:p>
        </p:txBody>
      </p:sp>
      <p:sp>
        <p:nvSpPr>
          <p:cNvPr id="9" name="Rounded Rectangular Callout 8"/>
          <p:cNvSpPr/>
          <p:nvPr/>
        </p:nvSpPr>
        <p:spPr>
          <a:xfrm>
            <a:off x="6553200" y="4414143"/>
            <a:ext cx="2209800" cy="843657"/>
          </a:xfrm>
          <a:prstGeom prst="wedgeRoundRectCallout">
            <a:avLst>
              <a:gd name="adj1" fmla="val -73858"/>
              <a:gd name="adj2" fmla="val -45444"/>
              <a:gd name="adj3" fmla="val 16667"/>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p:cNvSpPr txBox="1"/>
          <p:nvPr/>
        </p:nvSpPr>
        <p:spPr>
          <a:xfrm>
            <a:off x="6553200" y="4361256"/>
            <a:ext cx="2133600" cy="846386"/>
          </a:xfrm>
          <a:prstGeom prst="rect">
            <a:avLst/>
          </a:prstGeom>
          <a:noFill/>
        </p:spPr>
        <p:txBody>
          <a:bodyPr wrap="square" rtlCol="0">
            <a:spAutoFit/>
          </a:bodyPr>
          <a:lstStyle/>
          <a:p>
            <a:r>
              <a:rPr lang="en-US" sz="1400" dirty="0">
                <a:solidFill>
                  <a:schemeClr val="tx1"/>
                </a:solidFill>
              </a:rPr>
              <a:t>Total number of unique words</a:t>
            </a:r>
          </a:p>
          <a:p>
            <a:r>
              <a:rPr lang="en-US" sz="1400" dirty="0">
                <a:solidFill>
                  <a:schemeClr val="tx1"/>
                </a:solidFill>
              </a:rPr>
              <a:t>(vocabulary size)</a:t>
            </a:r>
          </a:p>
        </p:txBody>
      </p:sp>
      <p:sp>
        <p:nvSpPr>
          <p:cNvPr id="11" name="TextBox 10"/>
          <p:cNvSpPr txBox="1"/>
          <p:nvPr/>
        </p:nvSpPr>
        <p:spPr>
          <a:xfrm>
            <a:off x="6165985" y="3164739"/>
            <a:ext cx="2076210" cy="338554"/>
          </a:xfrm>
          <a:prstGeom prst="rect">
            <a:avLst/>
          </a:prstGeom>
          <a:noFill/>
        </p:spPr>
        <p:txBody>
          <a:bodyPr wrap="none" rtlCol="0">
            <a:spAutoFit/>
          </a:bodyPr>
          <a:lstStyle/>
          <a:p>
            <a:r>
              <a:rPr lang="en-US" sz="1600" dirty="0">
                <a:solidFill>
                  <a:schemeClr val="tx1"/>
                </a:solidFill>
              </a:rPr>
              <a:t>Laplace Smoothing</a:t>
            </a:r>
          </a:p>
        </p:txBody>
      </p:sp>
      <p:sp>
        <p:nvSpPr>
          <p:cNvPr id="12" name="Rounded Rectangular Callout 11"/>
          <p:cNvSpPr/>
          <p:nvPr/>
        </p:nvSpPr>
        <p:spPr>
          <a:xfrm>
            <a:off x="6227644" y="3179801"/>
            <a:ext cx="2014551" cy="338555"/>
          </a:xfrm>
          <a:prstGeom prst="wedgeRoundRectCallout">
            <a:avLst>
              <a:gd name="adj1" fmla="val -59144"/>
              <a:gd name="adj2" fmla="val 117905"/>
              <a:gd name="adj3" fmla="val 16667"/>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3" name="TextBox 12"/>
              <p:cNvSpPr txBox="1"/>
              <p:nvPr/>
            </p:nvSpPr>
            <p:spPr>
              <a:xfrm>
                <a:off x="152400" y="4315688"/>
                <a:ext cx="1828800" cy="276999"/>
              </a:xfrm>
              <a:prstGeom prst="rect">
                <a:avLst/>
              </a:prstGeom>
              <a:noFill/>
            </p:spPr>
            <p:txBody>
              <a:bodyPr wrap="square" rtlCol="0">
                <a:spAutoFit/>
              </a:bodyPr>
              <a:lstStyle/>
              <a:p>
                <a:r>
                  <a:rPr lang="en-US" altLang="zh-CN" dirty="0">
                    <a:solidFill>
                      <a:schemeClr val="tx1"/>
                    </a:solidFill>
                  </a:rPr>
                  <a:t>Likelihood of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a:rPr>
                          <m:t>𝑡</m:t>
                        </m:r>
                      </m:e>
                      <m:sub>
                        <m:r>
                          <a:rPr lang="en-US" i="1" dirty="0">
                            <a:solidFill>
                              <a:schemeClr val="tx1"/>
                            </a:solidFill>
                            <a:latin typeface="Cambria Math"/>
                          </a:rPr>
                          <m:t>𝑖</m:t>
                        </m:r>
                      </m:sub>
                    </m:sSub>
                  </m:oMath>
                </a14:m>
                <a:r>
                  <a:rPr lang="en-US" dirty="0">
                    <a:solidFill>
                      <a:schemeClr val="tx1"/>
                    </a:solidFill>
                  </a:rPr>
                  <a:t> in c</a:t>
                </a:r>
              </a:p>
            </p:txBody>
          </p:sp>
        </mc:Choice>
        <mc:Fallback xmlns="">
          <p:sp>
            <p:nvSpPr>
              <p:cNvPr id="13" name="TextBox 12"/>
              <p:cNvSpPr txBox="1">
                <a:spLocks noRot="1" noChangeAspect="1" noMove="1" noResize="1" noEditPoints="1" noAdjustHandles="1" noChangeArrowheads="1" noChangeShapeType="1" noTextEdit="1"/>
              </p:cNvSpPr>
              <p:nvPr/>
            </p:nvSpPr>
            <p:spPr>
              <a:xfrm>
                <a:off x="152400" y="4315688"/>
                <a:ext cx="1828800" cy="276999"/>
              </a:xfrm>
              <a:prstGeom prst="rect">
                <a:avLst/>
              </a:prstGeom>
              <a:blipFill>
                <a:blip r:embed="rId4"/>
                <a:stretch>
                  <a:fillRect t="-4444" b="-15556"/>
                </a:stretch>
              </a:blipFill>
            </p:spPr>
            <p:txBody>
              <a:bodyPr/>
              <a:lstStyle/>
              <a:p>
                <a:r>
                  <a:rPr lang="en-US">
                    <a:noFill/>
                  </a:rPr>
                  <a:t> </a:t>
                </a:r>
              </a:p>
            </p:txBody>
          </p:sp>
        </mc:Fallback>
      </mc:AlternateContent>
      <p:sp>
        <p:nvSpPr>
          <p:cNvPr id="14" name="Rounded Rectangular Callout 13"/>
          <p:cNvSpPr/>
          <p:nvPr/>
        </p:nvSpPr>
        <p:spPr>
          <a:xfrm>
            <a:off x="152400" y="4223356"/>
            <a:ext cx="1828800" cy="646331"/>
          </a:xfrm>
          <a:prstGeom prst="wedgeRoundRectCallout">
            <a:avLst>
              <a:gd name="adj1" fmla="val 123527"/>
              <a:gd name="adj2" fmla="val -57488"/>
              <a:gd name="adj3" fmla="val 16667"/>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847946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(Politics or Sports?)</a:t>
            </a:r>
          </a:p>
        </p:txBody>
      </p:sp>
      <p:sp>
        <p:nvSpPr>
          <p:cNvPr id="4" name="TextBox 3"/>
          <p:cNvSpPr txBox="1"/>
          <p:nvPr/>
        </p:nvSpPr>
        <p:spPr>
          <a:xfrm>
            <a:off x="2046197" y="1384957"/>
            <a:ext cx="2268570" cy="830997"/>
          </a:xfrm>
          <a:prstGeom prst="rect">
            <a:avLst/>
          </a:prstGeom>
          <a:noFill/>
          <a:ln>
            <a:solidFill>
              <a:schemeClr val="accent6">
                <a:lumMod val="75000"/>
              </a:schemeClr>
            </a:solidFill>
          </a:ln>
        </p:spPr>
        <p:txBody>
          <a:bodyPr wrap="none" rtlCol="0">
            <a:spAutoFit/>
          </a:bodyPr>
          <a:lstStyle/>
          <a:p>
            <a:r>
              <a:rPr lang="en-US" dirty="0">
                <a:solidFill>
                  <a:schemeClr val="tx1"/>
                </a:solidFill>
              </a:rPr>
              <a:t>“Obama meets Merkel”</a:t>
            </a:r>
          </a:p>
          <a:p>
            <a:r>
              <a:rPr lang="en-US" dirty="0">
                <a:solidFill>
                  <a:schemeClr val="tx1"/>
                </a:solidFill>
              </a:rPr>
              <a:t>“Obama elected again”</a:t>
            </a:r>
          </a:p>
          <a:p>
            <a:r>
              <a:rPr lang="en-US" dirty="0">
                <a:solidFill>
                  <a:schemeClr val="tx1"/>
                </a:solidFill>
              </a:rPr>
              <a:t>“Merkel visits Greece again”</a:t>
            </a:r>
          </a:p>
        </p:txBody>
      </p:sp>
      <p:sp>
        <p:nvSpPr>
          <p:cNvPr id="5" name="TextBox 4"/>
          <p:cNvSpPr txBox="1"/>
          <p:nvPr/>
        </p:nvSpPr>
        <p:spPr>
          <a:xfrm>
            <a:off x="5334000" y="1410941"/>
            <a:ext cx="3075329" cy="830997"/>
          </a:xfrm>
          <a:prstGeom prst="rect">
            <a:avLst/>
          </a:prstGeom>
          <a:noFill/>
          <a:ln>
            <a:solidFill>
              <a:srgbClr val="0070C0"/>
            </a:solidFill>
          </a:ln>
        </p:spPr>
        <p:txBody>
          <a:bodyPr wrap="none" rtlCol="0">
            <a:spAutoFit/>
          </a:bodyPr>
          <a:lstStyle/>
          <a:p>
            <a:r>
              <a:rPr lang="en-US" dirty="0">
                <a:solidFill>
                  <a:schemeClr val="tx1"/>
                </a:solidFill>
              </a:rPr>
              <a:t>“OSFP European basketball champion”</a:t>
            </a:r>
          </a:p>
          <a:p>
            <a:r>
              <a:rPr lang="en-US" dirty="0">
                <a:solidFill>
                  <a:schemeClr val="tx1"/>
                </a:solidFill>
              </a:rPr>
              <a:t>“Miami NBA basketball champion”</a:t>
            </a:r>
          </a:p>
          <a:p>
            <a:r>
              <a:rPr lang="en-US" dirty="0">
                <a:solidFill>
                  <a:schemeClr val="tx1"/>
                </a:solidFill>
              </a:rPr>
              <a:t>“Greece basketball coach?”</a:t>
            </a:r>
          </a:p>
        </p:txBody>
      </p:sp>
      <p:sp>
        <p:nvSpPr>
          <p:cNvPr id="7" name="TextBox 6"/>
          <p:cNvSpPr txBox="1"/>
          <p:nvPr/>
        </p:nvSpPr>
        <p:spPr>
          <a:xfrm>
            <a:off x="2519680" y="996152"/>
            <a:ext cx="732893" cy="276999"/>
          </a:xfrm>
          <a:prstGeom prst="rect">
            <a:avLst/>
          </a:prstGeom>
          <a:noFill/>
        </p:spPr>
        <p:txBody>
          <a:bodyPr wrap="none" rtlCol="0">
            <a:spAutoFit/>
          </a:bodyPr>
          <a:lstStyle/>
          <a:p>
            <a:r>
              <a:rPr lang="en-US" dirty="0">
                <a:solidFill>
                  <a:schemeClr val="tx1"/>
                </a:solidFill>
              </a:rPr>
              <a:t>Politics</a:t>
            </a:r>
          </a:p>
        </p:txBody>
      </p:sp>
      <p:sp>
        <p:nvSpPr>
          <p:cNvPr id="8" name="TextBox 7"/>
          <p:cNvSpPr txBox="1"/>
          <p:nvPr/>
        </p:nvSpPr>
        <p:spPr>
          <a:xfrm>
            <a:off x="6324600" y="962487"/>
            <a:ext cx="671979" cy="276999"/>
          </a:xfrm>
          <a:prstGeom prst="rect">
            <a:avLst/>
          </a:prstGeom>
          <a:noFill/>
        </p:spPr>
        <p:txBody>
          <a:bodyPr wrap="none" rtlCol="0">
            <a:spAutoFit/>
          </a:bodyPr>
          <a:lstStyle/>
          <a:p>
            <a:r>
              <a:rPr lang="en-US" dirty="0">
                <a:solidFill>
                  <a:schemeClr val="tx1"/>
                </a:solidFill>
              </a:rPr>
              <a:t>Sports</a:t>
            </a:r>
          </a:p>
        </p:txBody>
      </p:sp>
      <p:sp>
        <p:nvSpPr>
          <p:cNvPr id="9" name="TextBox 8"/>
          <p:cNvSpPr txBox="1"/>
          <p:nvPr/>
        </p:nvSpPr>
        <p:spPr>
          <a:xfrm>
            <a:off x="228600" y="1312384"/>
            <a:ext cx="1296908" cy="584775"/>
          </a:xfrm>
          <a:prstGeom prst="rect">
            <a:avLst/>
          </a:prstGeom>
          <a:noFill/>
        </p:spPr>
        <p:txBody>
          <a:bodyPr wrap="square" rtlCol="0">
            <a:spAutoFit/>
          </a:bodyPr>
          <a:lstStyle/>
          <a:p>
            <a:r>
              <a:rPr lang="en-US" sz="1600" dirty="0">
                <a:solidFill>
                  <a:schemeClr val="tx1"/>
                </a:solidFill>
              </a:rPr>
              <a:t>Documents in training</a:t>
            </a:r>
          </a:p>
        </p:txBody>
      </p:sp>
      <p:sp>
        <p:nvSpPr>
          <p:cNvPr id="10" name="TextBox 9"/>
          <p:cNvSpPr txBox="1"/>
          <p:nvPr/>
        </p:nvSpPr>
        <p:spPr>
          <a:xfrm>
            <a:off x="2270454" y="2594283"/>
            <a:ext cx="873957" cy="276999"/>
          </a:xfrm>
          <a:prstGeom prst="rect">
            <a:avLst/>
          </a:prstGeom>
          <a:noFill/>
        </p:spPr>
        <p:txBody>
          <a:bodyPr wrap="none" rtlCol="0">
            <a:spAutoFit/>
          </a:bodyPr>
          <a:lstStyle/>
          <a:p>
            <a:r>
              <a:rPr lang="en-US" dirty="0">
                <a:solidFill>
                  <a:schemeClr val="tx1"/>
                </a:solidFill>
              </a:rPr>
              <a:t>P(p) = 0.5</a:t>
            </a:r>
          </a:p>
        </p:txBody>
      </p:sp>
      <p:sp>
        <p:nvSpPr>
          <p:cNvPr id="11" name="TextBox 10"/>
          <p:cNvSpPr txBox="1"/>
          <p:nvPr/>
        </p:nvSpPr>
        <p:spPr>
          <a:xfrm>
            <a:off x="6273921" y="2594283"/>
            <a:ext cx="864339" cy="276999"/>
          </a:xfrm>
          <a:prstGeom prst="rect">
            <a:avLst/>
          </a:prstGeom>
          <a:noFill/>
        </p:spPr>
        <p:txBody>
          <a:bodyPr wrap="none" rtlCol="0">
            <a:spAutoFit/>
          </a:bodyPr>
          <a:lstStyle/>
          <a:p>
            <a:r>
              <a:rPr lang="en-US" dirty="0">
                <a:solidFill>
                  <a:schemeClr val="tx1"/>
                </a:solidFill>
              </a:rPr>
              <a:t>P(s) = 0.5</a:t>
            </a:r>
          </a:p>
        </p:txBody>
      </p:sp>
      <p:sp>
        <p:nvSpPr>
          <p:cNvPr id="12" name="TextBox 11"/>
          <p:cNvSpPr txBox="1"/>
          <p:nvPr/>
        </p:nvSpPr>
        <p:spPr>
          <a:xfrm>
            <a:off x="1375898" y="3054221"/>
            <a:ext cx="3079054" cy="461665"/>
          </a:xfrm>
          <a:prstGeom prst="rect">
            <a:avLst/>
          </a:prstGeom>
          <a:noFill/>
          <a:ln>
            <a:solidFill>
              <a:schemeClr val="accent6">
                <a:lumMod val="75000"/>
              </a:schemeClr>
            </a:solidFill>
          </a:ln>
        </p:spPr>
        <p:txBody>
          <a:bodyPr wrap="square" rtlCol="0">
            <a:spAutoFit/>
          </a:bodyPr>
          <a:lstStyle/>
          <a:p>
            <a:r>
              <a:rPr lang="en-US" dirty="0" err="1">
                <a:solidFill>
                  <a:schemeClr val="tx1"/>
                </a:solidFill>
              </a:rPr>
              <a:t>obama:2</a:t>
            </a:r>
            <a:r>
              <a:rPr lang="en-US" dirty="0">
                <a:solidFill>
                  <a:schemeClr val="tx1"/>
                </a:solidFill>
              </a:rPr>
              <a:t>, </a:t>
            </a:r>
            <a:r>
              <a:rPr lang="en-US" dirty="0" err="1">
                <a:solidFill>
                  <a:schemeClr val="tx1"/>
                </a:solidFill>
              </a:rPr>
              <a:t>meets:1</a:t>
            </a:r>
            <a:r>
              <a:rPr lang="en-US" dirty="0">
                <a:solidFill>
                  <a:schemeClr val="tx1"/>
                </a:solidFill>
              </a:rPr>
              <a:t>, </a:t>
            </a:r>
            <a:r>
              <a:rPr lang="en-US" dirty="0" err="1">
                <a:solidFill>
                  <a:schemeClr val="tx1"/>
                </a:solidFill>
              </a:rPr>
              <a:t>merkel:2</a:t>
            </a:r>
            <a:r>
              <a:rPr lang="en-US" dirty="0">
                <a:solidFill>
                  <a:schemeClr val="tx1"/>
                </a:solidFill>
              </a:rPr>
              <a:t>, </a:t>
            </a:r>
            <a:r>
              <a:rPr lang="en-US" dirty="0" err="1">
                <a:solidFill>
                  <a:schemeClr val="tx1"/>
                </a:solidFill>
              </a:rPr>
              <a:t>elected:1</a:t>
            </a:r>
            <a:r>
              <a:rPr lang="en-US" dirty="0">
                <a:solidFill>
                  <a:schemeClr val="tx1"/>
                </a:solidFill>
              </a:rPr>
              <a:t>, </a:t>
            </a:r>
            <a:r>
              <a:rPr lang="en-US" dirty="0" err="1">
                <a:solidFill>
                  <a:schemeClr val="tx1"/>
                </a:solidFill>
              </a:rPr>
              <a:t>again:2</a:t>
            </a:r>
            <a:r>
              <a:rPr lang="en-US" dirty="0">
                <a:solidFill>
                  <a:schemeClr val="tx1"/>
                </a:solidFill>
              </a:rPr>
              <a:t>, </a:t>
            </a:r>
            <a:r>
              <a:rPr lang="en-US" dirty="0" err="1">
                <a:solidFill>
                  <a:schemeClr val="tx1"/>
                </a:solidFill>
              </a:rPr>
              <a:t>visits:1</a:t>
            </a:r>
            <a:r>
              <a:rPr lang="en-US" dirty="0">
                <a:solidFill>
                  <a:schemeClr val="tx1"/>
                </a:solidFill>
              </a:rPr>
              <a:t>, </a:t>
            </a:r>
            <a:r>
              <a:rPr lang="en-US" dirty="0" err="1">
                <a:solidFill>
                  <a:schemeClr val="tx1"/>
                </a:solidFill>
              </a:rPr>
              <a:t>greece:1</a:t>
            </a:r>
            <a:endParaRPr lang="en-US" dirty="0">
              <a:solidFill>
                <a:schemeClr val="tx1"/>
              </a:solidFill>
            </a:endParaRPr>
          </a:p>
        </p:txBody>
      </p:sp>
      <p:sp>
        <p:nvSpPr>
          <p:cNvPr id="13" name="TextBox 12"/>
          <p:cNvSpPr txBox="1"/>
          <p:nvPr/>
        </p:nvSpPr>
        <p:spPr>
          <a:xfrm>
            <a:off x="4912152" y="3054221"/>
            <a:ext cx="3813418" cy="461665"/>
          </a:xfrm>
          <a:prstGeom prst="rect">
            <a:avLst/>
          </a:prstGeom>
          <a:noFill/>
          <a:ln>
            <a:solidFill>
              <a:srgbClr val="0070C0"/>
            </a:solidFill>
          </a:ln>
        </p:spPr>
        <p:txBody>
          <a:bodyPr wrap="square" rtlCol="0">
            <a:spAutoFit/>
          </a:bodyPr>
          <a:lstStyle/>
          <a:p>
            <a:r>
              <a:rPr lang="en-US" dirty="0">
                <a:solidFill>
                  <a:schemeClr val="tx1"/>
                </a:solidFill>
              </a:rPr>
              <a:t>OSFP:1, </a:t>
            </a:r>
            <a:r>
              <a:rPr lang="en-US" dirty="0" err="1">
                <a:solidFill>
                  <a:schemeClr val="tx1"/>
                </a:solidFill>
              </a:rPr>
              <a:t>european:1</a:t>
            </a:r>
            <a:r>
              <a:rPr lang="en-US" dirty="0">
                <a:solidFill>
                  <a:schemeClr val="tx1"/>
                </a:solidFill>
              </a:rPr>
              <a:t>, </a:t>
            </a:r>
            <a:r>
              <a:rPr lang="en-US" dirty="0" err="1">
                <a:solidFill>
                  <a:schemeClr val="tx1"/>
                </a:solidFill>
              </a:rPr>
              <a:t>basketball:3</a:t>
            </a:r>
            <a:r>
              <a:rPr lang="en-US" dirty="0">
                <a:solidFill>
                  <a:schemeClr val="tx1"/>
                </a:solidFill>
              </a:rPr>
              <a:t>, </a:t>
            </a:r>
            <a:r>
              <a:rPr lang="en-US" dirty="0" err="1">
                <a:solidFill>
                  <a:schemeClr val="tx1"/>
                </a:solidFill>
              </a:rPr>
              <a:t>champion:2</a:t>
            </a:r>
            <a:r>
              <a:rPr lang="en-US" dirty="0">
                <a:solidFill>
                  <a:schemeClr val="tx1"/>
                </a:solidFill>
              </a:rPr>
              <a:t>, </a:t>
            </a:r>
            <a:r>
              <a:rPr lang="en-US" dirty="0" err="1">
                <a:solidFill>
                  <a:schemeClr val="tx1"/>
                </a:solidFill>
              </a:rPr>
              <a:t>miami:1</a:t>
            </a:r>
            <a:r>
              <a:rPr lang="en-US" dirty="0">
                <a:solidFill>
                  <a:schemeClr val="tx1"/>
                </a:solidFill>
              </a:rPr>
              <a:t>, </a:t>
            </a:r>
            <a:r>
              <a:rPr lang="en-US" dirty="0" err="1">
                <a:solidFill>
                  <a:schemeClr val="tx1"/>
                </a:solidFill>
              </a:rPr>
              <a:t>nba:1</a:t>
            </a:r>
            <a:r>
              <a:rPr lang="en-US" dirty="0">
                <a:solidFill>
                  <a:schemeClr val="tx1"/>
                </a:solidFill>
              </a:rPr>
              <a:t>, </a:t>
            </a:r>
            <a:r>
              <a:rPr lang="en-US" dirty="0" err="1">
                <a:solidFill>
                  <a:schemeClr val="tx1"/>
                </a:solidFill>
              </a:rPr>
              <a:t>greece:1</a:t>
            </a:r>
            <a:r>
              <a:rPr lang="en-US" dirty="0">
                <a:solidFill>
                  <a:schemeClr val="tx1"/>
                </a:solidFill>
              </a:rPr>
              <a:t>, </a:t>
            </a:r>
            <a:r>
              <a:rPr lang="en-US" dirty="0" err="1">
                <a:solidFill>
                  <a:schemeClr val="tx1"/>
                </a:solidFill>
              </a:rPr>
              <a:t>coach:1</a:t>
            </a:r>
            <a:endParaRPr lang="en-US" dirty="0">
              <a:solidFill>
                <a:schemeClr val="tx1"/>
              </a:solidFill>
            </a:endParaRPr>
          </a:p>
        </p:txBody>
      </p:sp>
      <p:sp>
        <p:nvSpPr>
          <p:cNvPr id="14" name="TextBox 13"/>
          <p:cNvSpPr txBox="1"/>
          <p:nvPr/>
        </p:nvSpPr>
        <p:spPr>
          <a:xfrm>
            <a:off x="397213" y="3095506"/>
            <a:ext cx="801823" cy="338554"/>
          </a:xfrm>
          <a:prstGeom prst="rect">
            <a:avLst/>
          </a:prstGeom>
          <a:noFill/>
        </p:spPr>
        <p:txBody>
          <a:bodyPr wrap="none" rtlCol="0">
            <a:spAutoFit/>
          </a:bodyPr>
          <a:lstStyle/>
          <a:p>
            <a:r>
              <a:rPr lang="en-US" sz="1600" dirty="0">
                <a:solidFill>
                  <a:schemeClr val="tx1"/>
                </a:solidFill>
              </a:rPr>
              <a:t> terms</a:t>
            </a:r>
          </a:p>
        </p:txBody>
      </p:sp>
      <p:sp>
        <p:nvSpPr>
          <p:cNvPr id="15" name="TextBox 14"/>
          <p:cNvSpPr txBox="1"/>
          <p:nvPr/>
        </p:nvSpPr>
        <p:spPr>
          <a:xfrm>
            <a:off x="2080014" y="3811116"/>
            <a:ext cx="1721754" cy="276999"/>
          </a:xfrm>
          <a:prstGeom prst="rect">
            <a:avLst/>
          </a:prstGeom>
          <a:noFill/>
        </p:spPr>
        <p:txBody>
          <a:bodyPr wrap="none" rtlCol="0">
            <a:spAutoFit/>
          </a:bodyPr>
          <a:lstStyle/>
          <a:p>
            <a:r>
              <a:rPr lang="en-US" dirty="0">
                <a:solidFill>
                  <a:schemeClr val="tx1"/>
                </a:solidFill>
              </a:rPr>
              <a:t>Total # of terms: : 10 </a:t>
            </a:r>
          </a:p>
        </p:txBody>
      </p:sp>
      <p:sp>
        <p:nvSpPr>
          <p:cNvPr id="16" name="TextBox 15"/>
          <p:cNvSpPr txBox="1"/>
          <p:nvPr/>
        </p:nvSpPr>
        <p:spPr>
          <a:xfrm>
            <a:off x="6056611" y="3826771"/>
            <a:ext cx="1575431" cy="276999"/>
          </a:xfrm>
          <a:prstGeom prst="rect">
            <a:avLst/>
          </a:prstGeom>
          <a:noFill/>
        </p:spPr>
        <p:txBody>
          <a:bodyPr wrap="none" rtlCol="0">
            <a:spAutoFit/>
          </a:bodyPr>
          <a:lstStyle/>
          <a:p>
            <a:r>
              <a:rPr lang="en-US" dirty="0">
                <a:solidFill>
                  <a:schemeClr val="tx1"/>
                </a:solidFill>
              </a:rPr>
              <a:t>Total # of terms: 11</a:t>
            </a:r>
          </a:p>
        </p:txBody>
      </p:sp>
      <p:sp>
        <p:nvSpPr>
          <p:cNvPr id="17" name="TextBox 16"/>
          <p:cNvSpPr txBox="1"/>
          <p:nvPr/>
        </p:nvSpPr>
        <p:spPr>
          <a:xfrm>
            <a:off x="2518262" y="4467394"/>
            <a:ext cx="1096775" cy="338554"/>
          </a:xfrm>
          <a:prstGeom prst="rect">
            <a:avLst/>
          </a:prstGeom>
          <a:noFill/>
        </p:spPr>
        <p:txBody>
          <a:bodyPr wrap="none" rtlCol="0">
            <a:spAutoFit/>
          </a:bodyPr>
          <a:lstStyle/>
          <a:p>
            <a:r>
              <a:rPr lang="en-US" sz="1600" dirty="0">
                <a:solidFill>
                  <a:schemeClr val="tx1"/>
                </a:solidFill>
              </a:rPr>
              <a:t>new doc:</a:t>
            </a:r>
          </a:p>
        </p:txBody>
      </p:sp>
      <p:sp>
        <p:nvSpPr>
          <p:cNvPr id="18" name="TextBox 17"/>
          <p:cNvSpPr txBox="1"/>
          <p:nvPr/>
        </p:nvSpPr>
        <p:spPr>
          <a:xfrm>
            <a:off x="3733800" y="4467394"/>
            <a:ext cx="3033202" cy="338554"/>
          </a:xfrm>
          <a:prstGeom prst="rect">
            <a:avLst/>
          </a:prstGeom>
          <a:noFill/>
        </p:spPr>
        <p:txBody>
          <a:bodyPr wrap="none" rtlCol="0">
            <a:spAutoFit/>
          </a:bodyPr>
          <a:lstStyle/>
          <a:p>
            <a:r>
              <a:rPr lang="en-US" sz="1600" dirty="0">
                <a:solidFill>
                  <a:srgbClr val="C00000"/>
                </a:solidFill>
              </a:rPr>
              <a:t>X = “Obama likes basketball”</a:t>
            </a:r>
          </a:p>
        </p:txBody>
      </p:sp>
      <p:sp>
        <p:nvSpPr>
          <p:cNvPr id="19" name="TextBox 18"/>
          <p:cNvSpPr txBox="1"/>
          <p:nvPr/>
        </p:nvSpPr>
        <p:spPr>
          <a:xfrm>
            <a:off x="147519" y="3797959"/>
            <a:ext cx="1447802" cy="523220"/>
          </a:xfrm>
          <a:prstGeom prst="rect">
            <a:avLst/>
          </a:prstGeom>
          <a:noFill/>
        </p:spPr>
        <p:txBody>
          <a:bodyPr wrap="square" rtlCol="0">
            <a:spAutoFit/>
          </a:bodyPr>
          <a:lstStyle/>
          <a:p>
            <a:r>
              <a:rPr lang="en-US" sz="1400" dirty="0">
                <a:solidFill>
                  <a:srgbClr val="00B050"/>
                </a:solidFill>
              </a:rPr>
              <a:t>Vocabulary size: 14</a:t>
            </a:r>
          </a:p>
        </p:txBody>
      </p:sp>
      <p:sp>
        <p:nvSpPr>
          <p:cNvPr id="20" name="TextBox 19"/>
          <p:cNvSpPr txBox="1"/>
          <p:nvPr/>
        </p:nvSpPr>
        <p:spPr>
          <a:xfrm>
            <a:off x="801302" y="4992211"/>
            <a:ext cx="7249100" cy="707886"/>
          </a:xfrm>
          <a:prstGeom prst="rect">
            <a:avLst/>
          </a:prstGeom>
          <a:noFill/>
        </p:spPr>
        <p:txBody>
          <a:bodyPr wrap="none" rtlCol="0">
            <a:spAutoFit/>
          </a:bodyPr>
          <a:lstStyle/>
          <a:p>
            <a:r>
              <a:rPr lang="en-US" sz="1600" dirty="0">
                <a:solidFill>
                  <a:schemeClr val="accent6">
                    <a:lumMod val="75000"/>
                  </a:schemeClr>
                </a:solidFill>
              </a:rPr>
              <a:t>P(</a:t>
            </a:r>
            <a:r>
              <a:rPr lang="en-US" sz="1600" dirty="0" err="1">
                <a:solidFill>
                  <a:schemeClr val="accent6">
                    <a:lumMod val="75000"/>
                  </a:schemeClr>
                </a:solidFill>
              </a:rPr>
              <a:t>Politics|X</a:t>
            </a:r>
            <a:r>
              <a:rPr lang="en-US" sz="1600" dirty="0">
                <a:solidFill>
                  <a:schemeClr val="accent6">
                    <a:lumMod val="75000"/>
                  </a:schemeClr>
                </a:solidFill>
              </a:rPr>
              <a:t>) = P(p)*P(</a:t>
            </a:r>
            <a:r>
              <a:rPr lang="en-US" sz="1600" dirty="0" err="1">
                <a:solidFill>
                  <a:schemeClr val="accent6">
                    <a:lumMod val="75000"/>
                  </a:schemeClr>
                </a:solidFill>
              </a:rPr>
              <a:t>obama|p</a:t>
            </a:r>
            <a:r>
              <a:rPr lang="en-US" sz="1600" dirty="0">
                <a:solidFill>
                  <a:schemeClr val="accent6">
                    <a:lumMod val="75000"/>
                  </a:schemeClr>
                </a:solidFill>
              </a:rPr>
              <a:t>)*P(</a:t>
            </a:r>
            <a:r>
              <a:rPr lang="en-US" sz="1600" dirty="0" err="1">
                <a:solidFill>
                  <a:schemeClr val="accent6">
                    <a:lumMod val="75000"/>
                  </a:schemeClr>
                </a:solidFill>
              </a:rPr>
              <a:t>likes|p</a:t>
            </a:r>
            <a:r>
              <a:rPr lang="en-US" sz="1600" dirty="0">
                <a:solidFill>
                  <a:schemeClr val="accent6">
                    <a:lumMod val="75000"/>
                  </a:schemeClr>
                </a:solidFill>
              </a:rPr>
              <a:t>)*P(</a:t>
            </a:r>
            <a:r>
              <a:rPr lang="en-US" sz="1600" dirty="0" err="1">
                <a:solidFill>
                  <a:schemeClr val="accent6">
                    <a:lumMod val="75000"/>
                  </a:schemeClr>
                </a:solidFill>
              </a:rPr>
              <a:t>basketball|p</a:t>
            </a:r>
            <a:r>
              <a:rPr lang="en-US" sz="1600" dirty="0">
                <a:solidFill>
                  <a:schemeClr val="accent6">
                    <a:lumMod val="75000"/>
                  </a:schemeClr>
                </a:solidFill>
              </a:rPr>
              <a:t>)</a:t>
            </a:r>
          </a:p>
          <a:p>
            <a:r>
              <a:rPr lang="en-US" sz="1600" dirty="0">
                <a:solidFill>
                  <a:schemeClr val="accent6">
                    <a:lumMod val="75000"/>
                  </a:schemeClr>
                </a:solidFill>
              </a:rPr>
              <a:t>                     = 0.5 * (2+1)/(10+14) *(0+1)/(10+14) * (0+1)/(10+14) = </a:t>
            </a:r>
            <a:r>
              <a:rPr lang="en-US" sz="1600" dirty="0">
                <a:solidFill>
                  <a:srgbClr val="FF0000"/>
                </a:solidFill>
              </a:rPr>
              <a:t>0.000108</a:t>
            </a:r>
          </a:p>
        </p:txBody>
      </p:sp>
      <p:sp>
        <p:nvSpPr>
          <p:cNvPr id="21" name="TextBox 20"/>
          <p:cNvSpPr txBox="1"/>
          <p:nvPr/>
        </p:nvSpPr>
        <p:spPr>
          <a:xfrm>
            <a:off x="731691" y="5856828"/>
            <a:ext cx="7272760" cy="707886"/>
          </a:xfrm>
          <a:prstGeom prst="rect">
            <a:avLst/>
          </a:prstGeom>
          <a:noFill/>
        </p:spPr>
        <p:txBody>
          <a:bodyPr wrap="none" rtlCol="0">
            <a:spAutoFit/>
          </a:bodyPr>
          <a:lstStyle/>
          <a:p>
            <a:r>
              <a:rPr lang="en-US" sz="1600" dirty="0">
                <a:solidFill>
                  <a:srgbClr val="0070C0"/>
                </a:solidFill>
              </a:rPr>
              <a:t>P(</a:t>
            </a:r>
            <a:r>
              <a:rPr lang="en-US" sz="1600" dirty="0" err="1">
                <a:solidFill>
                  <a:srgbClr val="0070C0"/>
                </a:solidFill>
              </a:rPr>
              <a:t>Sports|X</a:t>
            </a:r>
            <a:r>
              <a:rPr lang="en-US" sz="1600" dirty="0">
                <a:solidFill>
                  <a:srgbClr val="0070C0"/>
                </a:solidFill>
              </a:rPr>
              <a:t>) = P(s)*P(</a:t>
            </a:r>
            <a:r>
              <a:rPr lang="en-US" sz="1600" dirty="0" err="1">
                <a:solidFill>
                  <a:srgbClr val="0070C0"/>
                </a:solidFill>
              </a:rPr>
              <a:t>obama|s</a:t>
            </a:r>
            <a:r>
              <a:rPr lang="en-US" sz="1600" dirty="0">
                <a:solidFill>
                  <a:srgbClr val="0070C0"/>
                </a:solidFill>
              </a:rPr>
              <a:t>)*P(</a:t>
            </a:r>
            <a:r>
              <a:rPr lang="en-US" sz="1600" dirty="0" err="1">
                <a:solidFill>
                  <a:srgbClr val="0070C0"/>
                </a:solidFill>
              </a:rPr>
              <a:t>likes|s</a:t>
            </a:r>
            <a:r>
              <a:rPr lang="en-US" sz="1600" dirty="0">
                <a:solidFill>
                  <a:srgbClr val="0070C0"/>
                </a:solidFill>
              </a:rPr>
              <a:t>)*P(</a:t>
            </a:r>
            <a:r>
              <a:rPr lang="en-US" sz="1600" dirty="0" err="1">
                <a:solidFill>
                  <a:srgbClr val="0070C0"/>
                </a:solidFill>
              </a:rPr>
              <a:t>basketball|s</a:t>
            </a:r>
            <a:r>
              <a:rPr lang="en-US" sz="1600" dirty="0">
                <a:solidFill>
                  <a:srgbClr val="0070C0"/>
                </a:solidFill>
              </a:rPr>
              <a:t>)</a:t>
            </a:r>
          </a:p>
          <a:p>
            <a:r>
              <a:rPr lang="en-US" sz="1600" dirty="0">
                <a:solidFill>
                  <a:srgbClr val="0070C0"/>
                </a:solidFill>
              </a:rPr>
              <a:t>                     = 0.5 * (0+1)/(11+14) *(0+1)/(11+14) * (3+1)/(11+14) = </a:t>
            </a:r>
            <a:r>
              <a:rPr lang="en-US" sz="1600" dirty="0">
                <a:solidFill>
                  <a:srgbClr val="FF0000"/>
                </a:solidFill>
              </a:rPr>
              <a:t>0.000128 </a:t>
            </a:r>
          </a:p>
        </p:txBody>
      </p:sp>
    </p:spTree>
    <p:extLst>
      <p:ext uri="{BB962C8B-B14F-4D97-AF65-F5344CB8AC3E}">
        <p14:creationId xmlns:p14="http://schemas.microsoft.com/office/powerpoint/2010/main" val="176644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 calcmode="lin" valueType="num">
                                      <p:cBhvr additive="base">
                                        <p:cTn id="11"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 calcmode="lin" valueType="num">
                                      <p:cBhvr additive="base">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1">
                                            <p:txEl>
                                              <p:pRg st="1" end="1"/>
                                            </p:txEl>
                                          </p:spTgt>
                                        </p:tgtEl>
                                        <p:attrNameLst>
                                          <p:attrName>style.visibility</p:attrName>
                                        </p:attrNameLst>
                                      </p:cBhvr>
                                      <p:to>
                                        <p:strVal val="visible"/>
                                      </p:to>
                                    </p:set>
                                    <p:anim calcmode="lin" valueType="num">
                                      <p:cBhvr additive="base">
                                        <p:cTn id="21"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3725" y="4829223"/>
            <a:ext cx="3429000" cy="715581"/>
          </a:xfrm>
          <a:prstGeom prst="rect">
            <a:avLst/>
          </a:prstGeom>
        </p:spPr>
        <p:txBody>
          <a:bodyPr>
            <a:spAutoFit/>
          </a:bodyPr>
          <a:lstStyle>
            <a:defPPr>
              <a:defRPr lang="en-US"/>
            </a:defPPr>
            <a:lvl1pPr algn="ctr" rtl="0" fontAlgn="base">
              <a:spcBef>
                <a:spcPct val="50000"/>
              </a:spcBef>
              <a:spcAft>
                <a:spcPct val="0"/>
              </a:spcAft>
              <a:defRPr sz="1200" b="1" kern="1200">
                <a:solidFill>
                  <a:srgbClr val="FFFF00"/>
                </a:solidFill>
                <a:latin typeface="Arial" pitchFamily="34" charset="0"/>
                <a:ea typeface="+mn-ea"/>
                <a:cs typeface="+mn-cs"/>
              </a:defRPr>
            </a:lvl1pPr>
            <a:lvl2pPr marL="457200" algn="ctr" rtl="0" fontAlgn="base">
              <a:spcBef>
                <a:spcPct val="50000"/>
              </a:spcBef>
              <a:spcAft>
                <a:spcPct val="0"/>
              </a:spcAft>
              <a:defRPr sz="1200" b="1" kern="1200">
                <a:solidFill>
                  <a:srgbClr val="FFFF00"/>
                </a:solidFill>
                <a:latin typeface="Arial" pitchFamily="34" charset="0"/>
                <a:ea typeface="+mn-ea"/>
                <a:cs typeface="+mn-cs"/>
              </a:defRPr>
            </a:lvl2pPr>
            <a:lvl3pPr marL="914400" algn="ctr" rtl="0" fontAlgn="base">
              <a:spcBef>
                <a:spcPct val="50000"/>
              </a:spcBef>
              <a:spcAft>
                <a:spcPct val="0"/>
              </a:spcAft>
              <a:defRPr sz="1200" b="1" kern="1200">
                <a:solidFill>
                  <a:srgbClr val="FFFF00"/>
                </a:solidFill>
                <a:latin typeface="Arial" pitchFamily="34" charset="0"/>
                <a:ea typeface="+mn-ea"/>
                <a:cs typeface="+mn-cs"/>
              </a:defRPr>
            </a:lvl3pPr>
            <a:lvl4pPr marL="1371600" algn="ctr" rtl="0" fontAlgn="base">
              <a:spcBef>
                <a:spcPct val="50000"/>
              </a:spcBef>
              <a:spcAft>
                <a:spcPct val="0"/>
              </a:spcAft>
              <a:defRPr sz="1200" b="1" kern="1200">
                <a:solidFill>
                  <a:srgbClr val="FFFF00"/>
                </a:solidFill>
                <a:latin typeface="Arial" pitchFamily="34" charset="0"/>
                <a:ea typeface="+mn-ea"/>
                <a:cs typeface="+mn-cs"/>
              </a:defRPr>
            </a:lvl4pPr>
            <a:lvl5pPr marL="1828800" algn="ctr" rtl="0" fontAlgn="base">
              <a:spcBef>
                <a:spcPct val="50000"/>
              </a:spcBef>
              <a:spcAft>
                <a:spcPct val="0"/>
              </a:spcAft>
              <a:defRPr sz="1200" b="1" kern="1200">
                <a:solidFill>
                  <a:srgbClr val="FFFF00"/>
                </a:solidFill>
                <a:latin typeface="Arial" pitchFamily="34" charset="0"/>
                <a:ea typeface="+mn-ea"/>
                <a:cs typeface="+mn-cs"/>
              </a:defRPr>
            </a:lvl5pPr>
            <a:lvl6pPr marL="2286000" algn="l" defTabSz="914400" rtl="0" eaLnBrk="1" latinLnBrk="0" hangingPunct="1">
              <a:defRPr sz="1200" b="1" kern="1200">
                <a:solidFill>
                  <a:srgbClr val="FFFF00"/>
                </a:solidFill>
                <a:latin typeface="Arial" pitchFamily="34" charset="0"/>
                <a:ea typeface="+mn-ea"/>
                <a:cs typeface="+mn-cs"/>
              </a:defRPr>
            </a:lvl6pPr>
            <a:lvl7pPr marL="2743200" algn="l" defTabSz="914400" rtl="0" eaLnBrk="1" latinLnBrk="0" hangingPunct="1">
              <a:defRPr sz="1200" b="1" kern="1200">
                <a:solidFill>
                  <a:srgbClr val="FFFF00"/>
                </a:solidFill>
                <a:latin typeface="Arial" pitchFamily="34" charset="0"/>
                <a:ea typeface="+mn-ea"/>
                <a:cs typeface="+mn-cs"/>
              </a:defRPr>
            </a:lvl7pPr>
            <a:lvl8pPr marL="3200400" algn="l" defTabSz="914400" rtl="0" eaLnBrk="1" latinLnBrk="0" hangingPunct="1">
              <a:defRPr sz="1200" b="1" kern="1200">
                <a:solidFill>
                  <a:srgbClr val="FFFF00"/>
                </a:solidFill>
                <a:latin typeface="Arial" pitchFamily="34" charset="0"/>
                <a:ea typeface="+mn-ea"/>
                <a:cs typeface="+mn-cs"/>
              </a:defRPr>
            </a:lvl8pPr>
            <a:lvl9pPr marL="3657600" algn="l" defTabSz="914400" rtl="0" eaLnBrk="1" latinLnBrk="0" hangingPunct="1">
              <a:defRPr sz="1200" b="1" kern="1200">
                <a:solidFill>
                  <a:srgbClr val="FFFF00"/>
                </a:solidFill>
                <a:latin typeface="Arial" pitchFamily="34" charset="0"/>
                <a:ea typeface="+mn-ea"/>
                <a:cs typeface="+mn-cs"/>
              </a:defRPr>
            </a:lvl9pPr>
          </a:lstStyle>
          <a:p>
            <a:pPr algn="ctr"/>
            <a:endParaRPr lang="en-US" sz="1350" dirty="0">
              <a:solidFill>
                <a:schemeClr val="tx1"/>
              </a:solidFill>
            </a:endParaRPr>
          </a:p>
          <a:p>
            <a:pPr algn="ctr"/>
            <a:r>
              <a:rPr lang="en-US" sz="900" dirty="0">
                <a:solidFill>
                  <a:schemeClr val="tx1"/>
                </a:solidFill>
              </a:rPr>
              <a:t>Dr. Victor Chen</a:t>
            </a:r>
          </a:p>
          <a:p>
            <a:pPr algn="ctr"/>
            <a:r>
              <a:rPr lang="en-US" sz="900" dirty="0">
                <a:solidFill>
                  <a:schemeClr val="tx1"/>
                </a:solidFill>
              </a:rPr>
              <a:t>Fall 2022</a:t>
            </a:r>
          </a:p>
        </p:txBody>
      </p:sp>
      <p:sp>
        <p:nvSpPr>
          <p:cNvPr id="5" name="Title 1"/>
          <p:cNvSpPr txBox="1">
            <a:spLocks/>
          </p:cNvSpPr>
          <p:nvPr/>
        </p:nvSpPr>
        <p:spPr>
          <a:xfrm>
            <a:off x="960558" y="1194737"/>
            <a:ext cx="5829300" cy="1786104"/>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550" dirty="0">
                <a:latin typeface="Arial" panose="020B0604020202020204" pitchFamily="34" charset="0"/>
                <a:cs typeface="Arial" panose="020B0604020202020204" pitchFamily="34" charset="0"/>
              </a:rPr>
              <a:t>Lecture 12 </a:t>
            </a:r>
            <a:br>
              <a:rPr lang="en-US" sz="2550" dirty="0">
                <a:latin typeface="Arial" panose="020B0604020202020204" pitchFamily="34" charset="0"/>
                <a:cs typeface="Arial" panose="020B0604020202020204" pitchFamily="34" charset="0"/>
              </a:rPr>
            </a:br>
            <a:r>
              <a:rPr lang="en-US" sz="2550" dirty="0">
                <a:latin typeface="Arial" panose="020B0604020202020204" pitchFamily="34" charset="0"/>
                <a:cs typeface="Arial" panose="020B0604020202020204" pitchFamily="34" charset="0"/>
              </a:rPr>
              <a:t>Fuzzy Logic and Expert Systems</a:t>
            </a:r>
            <a:br>
              <a:rPr lang="en-US" sz="2400" dirty="0"/>
            </a:br>
            <a:endParaRPr lang="en-US" sz="2400" dirty="0"/>
          </a:p>
        </p:txBody>
      </p:sp>
      <p:sp>
        <p:nvSpPr>
          <p:cNvPr id="8" name="Subtitle 2"/>
          <p:cNvSpPr>
            <a:spLocks noGrp="1"/>
          </p:cNvSpPr>
          <p:nvPr>
            <p:ph type="subTitle" idx="1"/>
          </p:nvPr>
        </p:nvSpPr>
        <p:spPr>
          <a:xfrm>
            <a:off x="2141567" y="3285214"/>
            <a:ext cx="4800600" cy="1314450"/>
          </a:xfrm>
        </p:spPr>
        <p:txBody>
          <a:bodyPr/>
          <a:lstStyle/>
          <a:p>
            <a:endParaRPr lang="en-US" b="1" dirty="0">
              <a:ea typeface="inherit"/>
              <a:cs typeface="inherit"/>
            </a:endParaRPr>
          </a:p>
          <a:p>
            <a:r>
              <a:rPr lang="en-US" sz="2100" b="1" dirty="0">
                <a:latin typeface="Arial" panose="020B0604020202020204" pitchFamily="34" charset="0"/>
                <a:ea typeface="inherit"/>
                <a:cs typeface="Arial" panose="020B0604020202020204" pitchFamily="34" charset="0"/>
              </a:rPr>
              <a:t>CS 180 – Intelligent Systems</a:t>
            </a:r>
            <a:endParaRPr lang="en-US" sz="21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22914907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594836"/>
          </a:xfrm>
        </p:spPr>
        <p:txBody>
          <a:bodyPr/>
          <a:lstStyle/>
          <a:p>
            <a:pPr algn="ctr"/>
            <a:r>
              <a:rPr lang="en-US" b="1" dirty="0"/>
              <a:t>Three AI areas</a:t>
            </a:r>
          </a:p>
        </p:txBody>
      </p:sp>
      <p:sp>
        <p:nvSpPr>
          <p:cNvPr id="3" name="Content Placeholder 2"/>
          <p:cNvSpPr>
            <a:spLocks noGrp="1"/>
          </p:cNvSpPr>
          <p:nvPr>
            <p:ph idx="1"/>
          </p:nvPr>
        </p:nvSpPr>
        <p:spPr>
          <a:xfrm>
            <a:off x="628650" y="1980656"/>
            <a:ext cx="7886700" cy="3509317"/>
          </a:xfrm>
        </p:spPr>
        <p:txBody>
          <a:bodyPr/>
          <a:lstStyle/>
          <a:p>
            <a:r>
              <a:rPr lang="en-US" dirty="0">
                <a:latin typeface="Arial" panose="020B0604020202020204" pitchFamily="34" charset="0"/>
                <a:cs typeface="Arial" panose="020B0604020202020204" pitchFamily="34" charset="0"/>
              </a:rPr>
              <a:t>Knowledge Learning </a:t>
            </a:r>
          </a:p>
          <a:p>
            <a:pPr lvl="1"/>
            <a:r>
              <a:rPr lang="en-US" dirty="0">
                <a:latin typeface="Arial" panose="020B0604020202020204" pitchFamily="34" charset="0"/>
                <a:cs typeface="Arial" panose="020B0604020202020204" pitchFamily="34" charset="0"/>
              </a:rPr>
              <a:t>Machine learning/Neural networks</a:t>
            </a:r>
          </a:p>
          <a:p>
            <a:pPr lvl="2"/>
            <a:r>
              <a:rPr lang="en-US" b="1" dirty="0">
                <a:latin typeface="Arial" panose="020B0604020202020204" pitchFamily="34" charset="0"/>
                <a:cs typeface="Arial" panose="020B0604020202020204" pitchFamily="34" charset="0"/>
              </a:rPr>
              <a:t>No closed</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form</a:t>
            </a:r>
            <a:r>
              <a:rPr lang="en-US" dirty="0">
                <a:latin typeface="Arial" panose="020B0604020202020204" pitchFamily="34" charset="0"/>
                <a:cs typeface="Arial" panose="020B0604020202020204" pitchFamily="34" charset="0"/>
              </a:rPr>
              <a:t> math expression</a:t>
            </a:r>
          </a:p>
          <a:p>
            <a:r>
              <a:rPr lang="en-US" dirty="0">
                <a:latin typeface="Arial" panose="020B0604020202020204" pitchFamily="34" charset="0"/>
                <a:cs typeface="Arial" panose="020B0604020202020204" pitchFamily="34" charset="0"/>
              </a:rPr>
              <a:t>Optimization</a:t>
            </a:r>
          </a:p>
          <a:p>
            <a:pPr lvl="1"/>
            <a:r>
              <a:rPr lang="en-US" dirty="0">
                <a:latin typeface="Arial" panose="020B0604020202020204" pitchFamily="34" charset="0"/>
                <a:cs typeface="Arial" panose="020B0604020202020204" pitchFamily="34" charset="0"/>
              </a:rPr>
              <a:t>Search</a:t>
            </a:r>
          </a:p>
          <a:p>
            <a:pPr lvl="1"/>
            <a:r>
              <a:rPr lang="en-US" dirty="0">
                <a:latin typeface="Arial" panose="020B0604020202020204" pitchFamily="34" charset="0"/>
                <a:cs typeface="Arial" panose="020B0604020202020204" pitchFamily="34" charset="0"/>
              </a:rPr>
              <a:t>Adversarial search</a:t>
            </a:r>
          </a:p>
          <a:p>
            <a:pPr lvl="1"/>
            <a:r>
              <a:rPr lang="en-US" dirty="0">
                <a:latin typeface="Arial" panose="020B0604020202020204" pitchFamily="34" charset="0"/>
                <a:cs typeface="Arial" panose="020B0604020202020204" pitchFamily="34" charset="0"/>
              </a:rPr>
              <a:t>Genetic algorithms</a:t>
            </a:r>
          </a:p>
          <a:p>
            <a:r>
              <a:rPr lang="en-US" dirty="0">
                <a:latin typeface="Arial" panose="020B0604020202020204" pitchFamily="34" charset="0"/>
                <a:cs typeface="Arial" panose="020B0604020202020204" pitchFamily="34" charset="0"/>
              </a:rPr>
              <a:t>Knowledge Reasoning </a:t>
            </a:r>
          </a:p>
          <a:p>
            <a:pPr lvl="1"/>
            <a:r>
              <a:rPr lang="en-US" dirty="0">
                <a:latin typeface="Arial" panose="020B0604020202020204" pitchFamily="34" charset="0"/>
                <a:cs typeface="Arial" panose="020B0604020202020204" pitchFamily="34" charset="0"/>
              </a:rPr>
              <a:t>Bayesian inference</a:t>
            </a:r>
          </a:p>
          <a:p>
            <a:pPr lvl="1"/>
            <a:r>
              <a:rPr lang="en-US" dirty="0">
                <a:latin typeface="Arial" panose="020B0604020202020204" pitchFamily="34" charset="0"/>
                <a:cs typeface="Arial" panose="020B0604020202020204" pitchFamily="34" charset="0"/>
              </a:rPr>
              <a:t>Fuzzy logic</a:t>
            </a:r>
          </a:p>
        </p:txBody>
      </p:sp>
      <p:pic>
        <p:nvPicPr>
          <p:cNvPr id="4" name="Picture 3"/>
          <p:cNvPicPr>
            <a:picLocks noChangeAspect="1"/>
          </p:cNvPicPr>
          <p:nvPr/>
        </p:nvPicPr>
        <p:blipFill>
          <a:blip r:embed="rId2"/>
          <a:stretch>
            <a:fillRect/>
          </a:stretch>
        </p:blipFill>
        <p:spPr>
          <a:xfrm>
            <a:off x="4572000" y="2902182"/>
            <a:ext cx="4188887" cy="2402762"/>
          </a:xfrm>
          <a:prstGeom prst="rect">
            <a:avLst/>
          </a:prstGeom>
        </p:spPr>
      </p:pic>
    </p:spTree>
    <p:extLst>
      <p:ext uri="{BB962C8B-B14F-4D97-AF65-F5344CB8AC3E}">
        <p14:creationId xmlns:p14="http://schemas.microsoft.com/office/powerpoint/2010/main" val="269013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C629-B2B0-4976-8283-89FFEBE96F6D}"/>
              </a:ext>
            </a:extLst>
          </p:cNvPr>
          <p:cNvSpPr>
            <a:spLocks noGrp="1"/>
          </p:cNvSpPr>
          <p:nvPr>
            <p:ph type="title"/>
          </p:nvPr>
        </p:nvSpPr>
        <p:spPr>
          <a:xfrm>
            <a:off x="580523" y="923424"/>
            <a:ext cx="7886700" cy="655305"/>
          </a:xfrm>
          <a:solidFill>
            <a:schemeClr val="bg1"/>
          </a:solidFill>
        </p:spPr>
        <p:txBody>
          <a:bodyPr>
            <a:normAutofit/>
          </a:bodyPr>
          <a:lstStyle/>
          <a:p>
            <a:r>
              <a:rPr lang="en-US" sz="2400" dirty="0">
                <a:latin typeface="Arial" panose="020B0604020202020204" pitchFamily="34" charset="0"/>
                <a:cs typeface="Arial" panose="020B0604020202020204" pitchFamily="34" charset="0"/>
              </a:rPr>
              <a:t>What is a FUZZY LOGIC?</a:t>
            </a:r>
          </a:p>
        </p:txBody>
      </p:sp>
      <p:sp>
        <p:nvSpPr>
          <p:cNvPr id="3" name="Slide Number Placeholder 2">
            <a:extLst>
              <a:ext uri="{FF2B5EF4-FFF2-40B4-BE49-F238E27FC236}">
                <a16:creationId xmlns:a16="http://schemas.microsoft.com/office/drawing/2014/main" id="{B8D4A84E-F262-4E27-9E78-420B075C4248}"/>
              </a:ext>
            </a:extLst>
          </p:cNvPr>
          <p:cNvSpPr>
            <a:spLocks noGrp="1"/>
          </p:cNvSpPr>
          <p:nvPr>
            <p:ph type="sldNum" sz="quarter" idx="12"/>
          </p:nvPr>
        </p:nvSpPr>
        <p:spPr/>
        <p:txBody>
          <a:bodyPr/>
          <a:lstStyle/>
          <a:p>
            <a:fld id="{1E81BDB4-5F3F-464A-A32A-75B544C87B3D}" type="slidenum">
              <a:rPr lang="en-US" smtClean="0"/>
              <a:pPr/>
              <a:t>269</a:t>
            </a:fld>
            <a:endParaRPr lang="en-US"/>
          </a:p>
        </p:txBody>
      </p:sp>
      <p:sp>
        <p:nvSpPr>
          <p:cNvPr id="4" name="TextBox 3">
            <a:extLst>
              <a:ext uri="{FF2B5EF4-FFF2-40B4-BE49-F238E27FC236}">
                <a16:creationId xmlns:a16="http://schemas.microsoft.com/office/drawing/2014/main" id="{9B46A959-2723-4CAB-967E-6B778FA96FC6}"/>
              </a:ext>
            </a:extLst>
          </p:cNvPr>
          <p:cNvSpPr txBox="1"/>
          <p:nvPr/>
        </p:nvSpPr>
        <p:spPr>
          <a:xfrm>
            <a:off x="962333" y="1764276"/>
            <a:ext cx="7245145" cy="923330"/>
          </a:xfrm>
          <a:prstGeom prst="rect">
            <a:avLst/>
          </a:prstGeom>
          <a:noFill/>
        </p:spPr>
        <p:txBody>
          <a:bodyPr wrap="square" rtlCol="0">
            <a:spAutoFit/>
          </a:bodyPr>
          <a:lstStyle/>
          <a:p>
            <a:pPr algn="just"/>
            <a:r>
              <a:rPr lang="en-US" sz="1800" dirty="0">
                <a:solidFill>
                  <a:srgbClr val="FF0000"/>
                </a:solidFill>
                <a:cs typeface="Arial" panose="020B0604020202020204" pitchFamily="34" charset="0"/>
              </a:rPr>
              <a:t>Fuzzy Logic </a:t>
            </a:r>
            <a:r>
              <a:rPr lang="en-US" sz="1800" dirty="0">
                <a:cs typeface="Arial" panose="020B0604020202020204" pitchFamily="34" charset="0"/>
              </a:rPr>
              <a:t>is an approach to computing based on “</a:t>
            </a:r>
            <a:r>
              <a:rPr lang="en-US" sz="1800" dirty="0">
                <a:solidFill>
                  <a:srgbClr val="FF0000"/>
                </a:solidFill>
                <a:cs typeface="Arial" panose="020B0604020202020204" pitchFamily="34" charset="0"/>
              </a:rPr>
              <a:t>degrees of truth</a:t>
            </a:r>
            <a:r>
              <a:rPr lang="en-US" sz="1800" dirty="0">
                <a:cs typeface="Arial" panose="020B0604020202020204" pitchFamily="34" charset="0"/>
              </a:rPr>
              <a:t>” rather than the usual “true or false” (1 or 0) </a:t>
            </a:r>
            <a:r>
              <a:rPr lang="en-US" sz="1800" dirty="0" err="1">
                <a:solidFill>
                  <a:srgbClr val="FF0000"/>
                </a:solidFill>
                <a:cs typeface="Arial" panose="020B0604020202020204" pitchFamily="34" charset="0"/>
              </a:rPr>
              <a:t>boolean</a:t>
            </a:r>
            <a:r>
              <a:rPr lang="en-US" sz="1800" dirty="0">
                <a:solidFill>
                  <a:srgbClr val="FF0000"/>
                </a:solidFill>
                <a:cs typeface="Arial" panose="020B0604020202020204" pitchFamily="34" charset="0"/>
              </a:rPr>
              <a:t> (binary) logic</a:t>
            </a:r>
            <a:r>
              <a:rPr lang="en-US" sz="1800" dirty="0">
                <a:cs typeface="Arial" panose="020B0604020202020204" pitchFamily="34" charset="0"/>
              </a:rPr>
              <a:t>, on which the modern computers are based.</a:t>
            </a:r>
          </a:p>
        </p:txBody>
      </p:sp>
      <p:pic>
        <p:nvPicPr>
          <p:cNvPr id="5" name="Picture 4"/>
          <p:cNvPicPr>
            <a:picLocks noChangeAspect="1"/>
          </p:cNvPicPr>
          <p:nvPr/>
        </p:nvPicPr>
        <p:blipFill>
          <a:blip r:embed="rId2"/>
          <a:stretch>
            <a:fillRect/>
          </a:stretch>
        </p:blipFill>
        <p:spPr>
          <a:xfrm>
            <a:off x="3324993" y="3101686"/>
            <a:ext cx="1881697" cy="2602923"/>
          </a:xfrm>
          <a:prstGeom prst="rect">
            <a:avLst/>
          </a:prstGeom>
        </p:spPr>
      </p:pic>
    </p:spTree>
    <p:extLst>
      <p:ext uri="{BB962C8B-B14F-4D97-AF65-F5344CB8AC3E}">
        <p14:creationId xmlns:p14="http://schemas.microsoft.com/office/powerpoint/2010/main" val="401344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Tree search example (Romania)</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
        <p:nvSpPr>
          <p:cNvPr id="3" name="Rectangle 2"/>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819400" y="1783080"/>
            <a:ext cx="4495800" cy="2164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372260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068" y="1200149"/>
            <a:ext cx="7886700" cy="655305"/>
          </a:xfrm>
          <a:solidFill>
            <a:schemeClr val="bg1"/>
          </a:solidFill>
        </p:spPr>
        <p:txBody>
          <a:bodyPr>
            <a:normAutofit/>
          </a:bodyPr>
          <a:lstStyle/>
          <a:p>
            <a:r>
              <a:rPr lang="en-US" sz="3000" dirty="0">
                <a:solidFill>
                  <a:srgbClr val="333333"/>
                </a:solidFill>
                <a:latin typeface="Arial" panose="020B0604020202020204" pitchFamily="34" charset="0"/>
                <a:cs typeface="Arial" panose="020B0604020202020204" pitchFamily="34" charset="0"/>
              </a:rPr>
              <a:t>DNA match/search using fuzzy Logic</a:t>
            </a:r>
          </a:p>
        </p:txBody>
      </p:sp>
      <p:pic>
        <p:nvPicPr>
          <p:cNvPr id="3" name="Picture 2"/>
          <p:cNvPicPr>
            <a:picLocks noChangeAspect="1"/>
          </p:cNvPicPr>
          <p:nvPr/>
        </p:nvPicPr>
        <p:blipFill>
          <a:blip r:embed="rId2"/>
          <a:stretch>
            <a:fillRect/>
          </a:stretch>
        </p:blipFill>
        <p:spPr>
          <a:xfrm>
            <a:off x="2757487" y="2544387"/>
            <a:ext cx="5757863" cy="3186113"/>
          </a:xfrm>
          <a:prstGeom prst="rect">
            <a:avLst/>
          </a:prstGeom>
        </p:spPr>
      </p:pic>
      <p:pic>
        <p:nvPicPr>
          <p:cNvPr id="4" name="Picture 3"/>
          <p:cNvPicPr>
            <a:picLocks noChangeAspect="1"/>
          </p:cNvPicPr>
          <p:nvPr/>
        </p:nvPicPr>
        <p:blipFill>
          <a:blip r:embed="rId3"/>
          <a:stretch>
            <a:fillRect/>
          </a:stretch>
        </p:blipFill>
        <p:spPr>
          <a:xfrm>
            <a:off x="438069" y="2971800"/>
            <a:ext cx="2035787" cy="2012272"/>
          </a:xfrm>
          <a:prstGeom prst="rect">
            <a:avLst/>
          </a:prstGeom>
        </p:spPr>
      </p:pic>
      <p:sp>
        <p:nvSpPr>
          <p:cNvPr id="5" name="Rectangle 4"/>
          <p:cNvSpPr/>
          <p:nvPr/>
        </p:nvSpPr>
        <p:spPr>
          <a:xfrm>
            <a:off x="160205" y="1894254"/>
            <a:ext cx="5194564" cy="369332"/>
          </a:xfrm>
          <a:prstGeom prst="rect">
            <a:avLst/>
          </a:prstGeom>
        </p:spPr>
        <p:txBody>
          <a:bodyPr wrap="none">
            <a:spAutoFit/>
          </a:bodyPr>
          <a:lstStyle/>
          <a:p>
            <a:pPr algn="just"/>
            <a:r>
              <a:rPr lang="en-US" sz="1800" dirty="0">
                <a:solidFill>
                  <a:srgbClr val="000000"/>
                </a:solidFill>
                <a:cs typeface="Arial" panose="020B0604020202020204" pitchFamily="34" charset="0"/>
              </a:rPr>
              <a:t>To find approximate matches for a search key</a:t>
            </a:r>
          </a:p>
        </p:txBody>
      </p:sp>
    </p:spTree>
    <p:extLst>
      <p:ext uri="{BB962C8B-B14F-4D97-AF65-F5344CB8AC3E}">
        <p14:creationId xmlns:p14="http://schemas.microsoft.com/office/powerpoint/2010/main" val="35875377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068" y="1200149"/>
            <a:ext cx="7886700" cy="655305"/>
          </a:xfrm>
          <a:solidFill>
            <a:schemeClr val="bg1"/>
          </a:solidFill>
        </p:spPr>
        <p:txBody>
          <a:bodyPr>
            <a:normAutofit/>
          </a:bodyPr>
          <a:lstStyle/>
          <a:p>
            <a:r>
              <a:rPr lang="en-US" sz="3000" dirty="0">
                <a:solidFill>
                  <a:srgbClr val="333333"/>
                </a:solidFill>
                <a:latin typeface="Arial" panose="020B0604020202020204" pitchFamily="34" charset="0"/>
                <a:cs typeface="Arial" panose="020B0604020202020204" pitchFamily="34" charset="0"/>
              </a:rPr>
              <a:t>Text match/search using fuzzy Logic</a:t>
            </a:r>
          </a:p>
        </p:txBody>
      </p:sp>
      <p:sp>
        <p:nvSpPr>
          <p:cNvPr id="5" name="Rectangle 4"/>
          <p:cNvSpPr/>
          <p:nvPr/>
        </p:nvSpPr>
        <p:spPr>
          <a:xfrm>
            <a:off x="504998" y="2041638"/>
            <a:ext cx="7645567" cy="553998"/>
          </a:xfrm>
          <a:prstGeom prst="rect">
            <a:avLst/>
          </a:prstGeom>
        </p:spPr>
        <p:txBody>
          <a:bodyPr wrap="square">
            <a:spAutoFit/>
          </a:bodyPr>
          <a:lstStyle/>
          <a:p>
            <a:pPr algn="just"/>
            <a:r>
              <a:rPr lang="en-US" sz="1500" dirty="0">
                <a:solidFill>
                  <a:srgbClr val="000000"/>
                </a:solidFill>
                <a:cs typeface="Arial" panose="020B0604020202020204" pitchFamily="34" charset="0"/>
              </a:rPr>
              <a:t>To find approximate matches (slang, misspelling, abbreviation on social media) for a search key</a:t>
            </a:r>
          </a:p>
        </p:txBody>
      </p:sp>
      <p:pic>
        <p:nvPicPr>
          <p:cNvPr id="6" name="Picture 5"/>
          <p:cNvPicPr>
            <a:picLocks noChangeAspect="1"/>
          </p:cNvPicPr>
          <p:nvPr/>
        </p:nvPicPr>
        <p:blipFill>
          <a:blip r:embed="rId2"/>
          <a:stretch>
            <a:fillRect/>
          </a:stretch>
        </p:blipFill>
        <p:spPr>
          <a:xfrm>
            <a:off x="725747" y="2780563"/>
            <a:ext cx="7867650" cy="1054484"/>
          </a:xfrm>
          <a:prstGeom prst="rect">
            <a:avLst/>
          </a:prstGeom>
        </p:spPr>
      </p:pic>
      <p:pic>
        <p:nvPicPr>
          <p:cNvPr id="7" name="Picture 6"/>
          <p:cNvPicPr>
            <a:picLocks noChangeAspect="1"/>
          </p:cNvPicPr>
          <p:nvPr/>
        </p:nvPicPr>
        <p:blipFill>
          <a:blip r:embed="rId3"/>
          <a:stretch>
            <a:fillRect/>
          </a:stretch>
        </p:blipFill>
        <p:spPr>
          <a:xfrm>
            <a:off x="438068" y="4038636"/>
            <a:ext cx="4000500" cy="1443038"/>
          </a:xfrm>
          <a:prstGeom prst="rect">
            <a:avLst/>
          </a:prstGeom>
        </p:spPr>
      </p:pic>
      <p:pic>
        <p:nvPicPr>
          <p:cNvPr id="8" name="Picture 7"/>
          <p:cNvPicPr>
            <a:picLocks noChangeAspect="1"/>
          </p:cNvPicPr>
          <p:nvPr/>
        </p:nvPicPr>
        <p:blipFill>
          <a:blip r:embed="rId4"/>
          <a:stretch>
            <a:fillRect/>
          </a:stretch>
        </p:blipFill>
        <p:spPr>
          <a:xfrm>
            <a:off x="5175763" y="4192973"/>
            <a:ext cx="3417635" cy="1288701"/>
          </a:xfrm>
          <a:prstGeom prst="rect">
            <a:avLst/>
          </a:prstGeom>
        </p:spPr>
      </p:pic>
    </p:spTree>
    <p:extLst>
      <p:ext uri="{BB962C8B-B14F-4D97-AF65-F5344CB8AC3E}">
        <p14:creationId xmlns:p14="http://schemas.microsoft.com/office/powerpoint/2010/main" val="4490795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31973F-6250-4F10-8E06-93299B161DFD}"/>
              </a:ext>
            </a:extLst>
          </p:cNvPr>
          <p:cNvSpPr>
            <a:spLocks noGrp="1"/>
          </p:cNvSpPr>
          <p:nvPr>
            <p:ph type="sldNum" sz="quarter" idx="12"/>
          </p:nvPr>
        </p:nvSpPr>
        <p:spPr/>
        <p:txBody>
          <a:bodyPr/>
          <a:lstStyle/>
          <a:p>
            <a:fld id="{1E81BDB4-5F3F-464A-A32A-75B544C87B3D}" type="slidenum">
              <a:rPr lang="en-US" smtClean="0"/>
              <a:pPr/>
              <a:t>272</a:t>
            </a:fld>
            <a:endParaRPr lang="en-US"/>
          </a:p>
        </p:txBody>
      </p:sp>
      <p:sp>
        <p:nvSpPr>
          <p:cNvPr id="4" name="Rectangle 3">
            <a:extLst>
              <a:ext uri="{FF2B5EF4-FFF2-40B4-BE49-F238E27FC236}">
                <a16:creationId xmlns:a16="http://schemas.microsoft.com/office/drawing/2014/main" id="{98D784D4-611B-4ABA-859B-FD166ACF346E}"/>
              </a:ext>
            </a:extLst>
          </p:cNvPr>
          <p:cNvSpPr/>
          <p:nvPr/>
        </p:nvSpPr>
        <p:spPr>
          <a:xfrm>
            <a:off x="660795" y="1218834"/>
            <a:ext cx="7621742" cy="3416320"/>
          </a:xfrm>
          <a:prstGeom prst="rect">
            <a:avLst/>
          </a:prstGeom>
        </p:spPr>
        <p:txBody>
          <a:bodyPr wrap="square">
            <a:spAutoFit/>
          </a:bodyPr>
          <a:lstStyle/>
          <a:p>
            <a:pPr algn="ctr"/>
            <a:r>
              <a:rPr lang="en-US" sz="2700" dirty="0">
                <a:solidFill>
                  <a:srgbClr val="333333"/>
                </a:solidFill>
                <a:cs typeface="Arial" panose="020B0604020202020204" pitchFamily="34" charset="0"/>
              </a:rPr>
              <a:t>Other fuzzy logic applications</a:t>
            </a:r>
          </a:p>
          <a:p>
            <a:pPr algn="just"/>
            <a:endParaRPr lang="en-US" sz="1800" dirty="0">
              <a:solidFill>
                <a:srgbClr val="000000"/>
              </a:solidFill>
              <a:cs typeface="Arial" panose="020B0604020202020204" pitchFamily="34" charset="0"/>
            </a:endParaRPr>
          </a:p>
          <a:p>
            <a:pPr algn="just"/>
            <a:endParaRPr lang="en-US" sz="1800" dirty="0">
              <a:solidFill>
                <a:srgbClr val="000000"/>
              </a:solidFill>
              <a:cs typeface="Arial" panose="020B0604020202020204" pitchFamily="34" charset="0"/>
            </a:endParaRPr>
          </a:p>
          <a:p>
            <a:pPr marL="342900" indent="-342900" algn="just">
              <a:buFont typeface="Arial" panose="020B0604020202020204" pitchFamily="34" charset="0"/>
              <a:buChar char="•"/>
            </a:pPr>
            <a:r>
              <a:rPr lang="en-US" sz="1800" dirty="0">
                <a:solidFill>
                  <a:srgbClr val="000000"/>
                </a:solidFill>
                <a:cs typeface="Arial" panose="020B0604020202020204" pitchFamily="34" charset="0"/>
              </a:rPr>
              <a:t>To match customers to identify the buying behavior</a:t>
            </a:r>
          </a:p>
          <a:p>
            <a:pPr marL="342900" indent="-342900" algn="just">
              <a:buFont typeface="Arial" panose="020B0604020202020204" pitchFamily="34" charset="0"/>
              <a:buChar char="•"/>
            </a:pPr>
            <a:r>
              <a:rPr lang="en-US" sz="1800" dirty="0">
                <a:solidFill>
                  <a:srgbClr val="000000"/>
                </a:solidFill>
                <a:cs typeface="Arial" panose="020B0604020202020204" pitchFamily="34" charset="0"/>
              </a:rPr>
              <a:t>For customer address matching</a:t>
            </a:r>
          </a:p>
          <a:p>
            <a:pPr marL="342900" indent="-342900" algn="just">
              <a:buFont typeface="Arial" panose="020B0604020202020204" pitchFamily="34" charset="0"/>
              <a:buChar char="•"/>
            </a:pPr>
            <a:r>
              <a:rPr lang="en-US" sz="1800" dirty="0">
                <a:solidFill>
                  <a:srgbClr val="000000"/>
                </a:solidFill>
                <a:cs typeface="Arial" panose="020B0604020202020204" pitchFamily="34" charset="0"/>
              </a:rPr>
              <a:t>To match file paths</a:t>
            </a:r>
          </a:p>
          <a:p>
            <a:pPr marL="342900" indent="-342900" algn="just">
              <a:buFont typeface="Arial" panose="020B0604020202020204" pitchFamily="34" charset="0"/>
              <a:buChar char="•"/>
            </a:pPr>
            <a:r>
              <a:rPr lang="en-US" sz="1800" dirty="0">
                <a:solidFill>
                  <a:srgbClr val="000000"/>
                </a:solidFill>
                <a:cs typeface="Arial" panose="020B0604020202020204" pitchFamily="34" charset="0"/>
              </a:rPr>
              <a:t>To detect plagiarism (text re-use)</a:t>
            </a:r>
          </a:p>
          <a:p>
            <a:pPr marL="342900" indent="-342900" algn="just">
              <a:buFont typeface="Arial" panose="020B0604020202020204" pitchFamily="34" charset="0"/>
              <a:buChar char="•"/>
            </a:pPr>
            <a:r>
              <a:rPr lang="en-US" sz="1800" dirty="0">
                <a:solidFill>
                  <a:srgbClr val="000000"/>
                </a:solidFill>
                <a:cs typeface="Arial" panose="020B0604020202020204" pitchFamily="34" charset="0"/>
              </a:rPr>
              <a:t>For spam filtering</a:t>
            </a:r>
            <a:endParaRPr lang="en-US" sz="1800" b="0" dirty="0">
              <a:solidFill>
                <a:srgbClr val="000000"/>
              </a:solidFill>
              <a:cs typeface="Arial" panose="020B0604020202020204" pitchFamily="34" charset="0"/>
            </a:endParaRPr>
          </a:p>
        </p:txBody>
      </p:sp>
    </p:spTree>
    <p:extLst>
      <p:ext uri="{BB962C8B-B14F-4D97-AF65-F5344CB8AC3E}">
        <p14:creationId xmlns:p14="http://schemas.microsoft.com/office/powerpoint/2010/main" val="33733829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C2E1-487F-4188-8F77-A45CE0F79571}"/>
              </a:ext>
            </a:extLst>
          </p:cNvPr>
          <p:cNvSpPr>
            <a:spLocks noGrp="1"/>
          </p:cNvSpPr>
          <p:nvPr>
            <p:ph type="title"/>
          </p:nvPr>
        </p:nvSpPr>
        <p:spPr>
          <a:xfrm>
            <a:off x="508820" y="983249"/>
            <a:ext cx="7886700" cy="655305"/>
          </a:xfrm>
          <a:solidFill>
            <a:schemeClr val="bg1"/>
          </a:solidFill>
        </p:spPr>
        <p:txBody>
          <a:bodyPr>
            <a:normAutofit/>
          </a:bodyPr>
          <a:lstStyle/>
          <a:p>
            <a:r>
              <a:rPr lang="en-US" sz="2400" spc="-4" dirty="0">
                <a:latin typeface="Arial" panose="020B0604020202020204" pitchFamily="34" charset="0"/>
                <a:cs typeface="Arial" panose="020B0604020202020204" pitchFamily="34" charset="0"/>
              </a:rPr>
              <a:t>Fuzzy</a:t>
            </a:r>
            <a:r>
              <a:rPr lang="en-US" sz="2400" dirty="0">
                <a:latin typeface="Arial" panose="020B0604020202020204" pitchFamily="34" charset="0"/>
                <a:cs typeface="Arial" panose="020B0604020202020204" pitchFamily="34" charset="0"/>
              </a:rPr>
              <a:t> </a:t>
            </a:r>
            <a:r>
              <a:rPr lang="en-US" sz="2400" spc="-4" dirty="0">
                <a:latin typeface="Arial" panose="020B0604020202020204" pitchFamily="34" charset="0"/>
                <a:cs typeface="Arial" panose="020B0604020202020204" pitchFamily="34" charset="0"/>
              </a:rPr>
              <a:t>Sets (Fuzzy Logic) vs Crisp Sets (Boolean Logic) </a:t>
            </a:r>
            <a:endParaRPr lang="en-US" sz="24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A541DE16-3FC3-48C1-9E67-13A41BECA670}"/>
              </a:ext>
            </a:extLst>
          </p:cNvPr>
          <p:cNvSpPr>
            <a:spLocks noGrp="1"/>
          </p:cNvSpPr>
          <p:nvPr>
            <p:ph type="sldNum" sz="quarter" idx="12"/>
          </p:nvPr>
        </p:nvSpPr>
        <p:spPr/>
        <p:txBody>
          <a:bodyPr/>
          <a:lstStyle/>
          <a:p>
            <a:fld id="{1E81BDB4-5F3F-464A-A32A-75B544C87B3D}" type="slidenum">
              <a:rPr lang="en-US" smtClean="0"/>
              <a:pPr/>
              <a:t>273</a:t>
            </a:fld>
            <a:endParaRPr lang="en-US"/>
          </a:p>
        </p:txBody>
      </p:sp>
      <p:sp>
        <p:nvSpPr>
          <p:cNvPr id="4" name="TextBox 3">
            <a:extLst>
              <a:ext uri="{FF2B5EF4-FFF2-40B4-BE49-F238E27FC236}">
                <a16:creationId xmlns:a16="http://schemas.microsoft.com/office/drawing/2014/main" id="{9FE6D946-55F3-4EEA-B8CC-5DF342729681}"/>
              </a:ext>
            </a:extLst>
          </p:cNvPr>
          <p:cNvSpPr txBox="1"/>
          <p:nvPr/>
        </p:nvSpPr>
        <p:spPr>
          <a:xfrm>
            <a:off x="628650" y="1742154"/>
            <a:ext cx="7886700" cy="3808735"/>
          </a:xfrm>
          <a:prstGeom prst="rect">
            <a:avLst/>
          </a:prstGeom>
          <a:noFill/>
        </p:spPr>
        <p:txBody>
          <a:bodyPr wrap="square" rtlCol="0">
            <a:spAutoFit/>
          </a:bodyPr>
          <a:lstStyle/>
          <a:p>
            <a:pPr marL="385763" indent="-385763">
              <a:buFont typeface="+mj-lt"/>
              <a:buAutoNum type="arabicPeriod"/>
            </a:pPr>
            <a:r>
              <a:rPr lang="en-US" sz="2100" dirty="0">
                <a:latin typeface="Narkisim" panose="020E0502050101010101" pitchFamily="34" charset="-79"/>
                <a:cs typeface="Narkisim" panose="020E0502050101010101" pitchFamily="34" charset="-79"/>
              </a:rPr>
              <a:t>Crisp Set </a:t>
            </a:r>
            <a:r>
              <a:rPr lang="en-US" sz="2100" dirty="0">
                <a:latin typeface="Narkisim" panose="020E0502050101010101" pitchFamily="34" charset="-79"/>
                <a:cs typeface="Narkisim" panose="020E0502050101010101" pitchFamily="34" charset="-79"/>
                <a:sym typeface="Wingdings" panose="05000000000000000000" pitchFamily="2" charset="2"/>
              </a:rPr>
              <a:t> Classical sets which have distinct objects. For e.g., </a:t>
            </a:r>
          </a:p>
          <a:p>
            <a:r>
              <a:rPr lang="en-US" sz="2100" dirty="0">
                <a:latin typeface="Narkisim" panose="020E0502050101010101" pitchFamily="34" charset="-79"/>
                <a:cs typeface="Narkisim" panose="020E0502050101010101" pitchFamily="34" charset="-79"/>
                <a:sym typeface="Wingdings" panose="05000000000000000000" pitchFamily="2" charset="2"/>
              </a:rPr>
              <a:t>		A = {apples, oranges, mangoes}</a:t>
            </a:r>
          </a:p>
          <a:p>
            <a:r>
              <a:rPr lang="en-US" sz="2100" dirty="0">
                <a:latin typeface="Narkisim" panose="020E0502050101010101" pitchFamily="34" charset="-79"/>
                <a:cs typeface="Narkisim" panose="020E0502050101010101" pitchFamily="34" charset="-79"/>
                <a:sym typeface="Wingdings" panose="05000000000000000000" pitchFamily="2" charset="2"/>
              </a:rPr>
              <a:t>		B = {2, 4, 6, 8}</a:t>
            </a:r>
          </a:p>
          <a:p>
            <a:r>
              <a:rPr lang="en-US" sz="2100" dirty="0">
                <a:latin typeface="Narkisim" panose="020E0502050101010101" pitchFamily="34" charset="-79"/>
                <a:cs typeface="Narkisim" panose="020E0502050101010101" pitchFamily="34" charset="-79"/>
                <a:sym typeface="Wingdings" panose="05000000000000000000" pitchFamily="2" charset="2"/>
              </a:rPr>
              <a:t>	(</a:t>
            </a:r>
            <a:r>
              <a:rPr lang="en-US" sz="2100" dirty="0">
                <a:solidFill>
                  <a:srgbClr val="FF0000"/>
                </a:solidFill>
                <a:latin typeface="Narkisim" panose="020E0502050101010101" pitchFamily="34" charset="-79"/>
                <a:cs typeface="Narkisim" panose="020E0502050101010101" pitchFamily="34" charset="-79"/>
                <a:sym typeface="Wingdings" panose="05000000000000000000" pitchFamily="2" charset="2"/>
              </a:rPr>
              <a:t>each element has </a:t>
            </a:r>
            <a:r>
              <a:rPr lang="en-US" sz="2100" dirty="0">
                <a:solidFill>
                  <a:srgbClr val="FF0000"/>
                </a:solidFill>
                <a:latin typeface="Tahoma" panose="020B0604030504040204" pitchFamily="34" charset="0"/>
                <a:ea typeface="Tahoma" panose="020B0604030504040204" pitchFamily="34" charset="0"/>
                <a:cs typeface="Tahoma" panose="020B0604030504040204" pitchFamily="34" charset="0"/>
              </a:rPr>
              <a:t>a </a:t>
            </a:r>
            <a:r>
              <a:rPr lang="en-US" sz="2100" dirty="0">
                <a:solidFill>
                  <a:srgbClr val="FF0000"/>
                </a:solidFill>
                <a:latin typeface="Narkisim" panose="020E0502050101010101" pitchFamily="34" charset="-79"/>
                <a:cs typeface="Narkisim" panose="020E0502050101010101" pitchFamily="34" charset="-79"/>
              </a:rPr>
              <a:t>membership degree of 1</a:t>
            </a:r>
            <a:r>
              <a:rPr lang="en-US" sz="2100" dirty="0">
                <a:latin typeface="Narkisim" panose="020E0502050101010101" pitchFamily="34" charset="-79"/>
                <a:cs typeface="Narkisim" panose="020E0502050101010101" pitchFamily="34" charset="-79"/>
                <a:sym typeface="Wingdings" panose="05000000000000000000" pitchFamily="2" charset="2"/>
              </a:rPr>
              <a:t>)</a:t>
            </a:r>
          </a:p>
          <a:p>
            <a:endParaRPr lang="en-US" sz="2100" dirty="0">
              <a:latin typeface="Narkisim" panose="020E0502050101010101" pitchFamily="34" charset="-79"/>
              <a:cs typeface="Narkisim" panose="020E0502050101010101" pitchFamily="34" charset="-79"/>
            </a:endParaRPr>
          </a:p>
          <a:p>
            <a:pPr marL="385763" indent="-385763">
              <a:buFont typeface="+mj-lt"/>
              <a:buAutoNum type="arabicPeriod" startAt="2"/>
            </a:pPr>
            <a:r>
              <a:rPr lang="en-US" sz="2100" dirty="0">
                <a:latin typeface="Narkisim" panose="020E0502050101010101" pitchFamily="34" charset="-79"/>
                <a:cs typeface="Narkisim" panose="020E0502050101010101" pitchFamily="34" charset="-79"/>
              </a:rPr>
              <a:t>Fuzzy Set </a:t>
            </a:r>
            <a:r>
              <a:rPr lang="en-US" sz="2100" dirty="0">
                <a:latin typeface="Narkisim" panose="020E0502050101010101" pitchFamily="34" charset="-79"/>
                <a:cs typeface="Narkisim" panose="020E0502050101010101" pitchFamily="34" charset="-79"/>
                <a:sym typeface="Wingdings" panose="05000000000000000000" pitchFamily="2" charset="2"/>
              </a:rPr>
              <a:t> The membership degree can be </a:t>
            </a:r>
            <a:r>
              <a:rPr lang="en-US" sz="2100" dirty="0">
                <a:solidFill>
                  <a:srgbClr val="C00000"/>
                </a:solidFill>
                <a:latin typeface="Arial"/>
                <a:cs typeface="Arial"/>
              </a:rPr>
              <a:t>0&lt;</a:t>
            </a:r>
            <a:r>
              <a:rPr lang="en-US" sz="2100" i="1" dirty="0">
                <a:solidFill>
                  <a:srgbClr val="C00000"/>
                </a:solidFill>
                <a:latin typeface="Symbol"/>
                <a:cs typeface="Symbol"/>
              </a:rPr>
              <a:t></a:t>
            </a:r>
            <a:r>
              <a:rPr lang="en-US" sz="2100" dirty="0">
                <a:solidFill>
                  <a:srgbClr val="C00000"/>
                </a:solidFill>
                <a:latin typeface="Arial"/>
                <a:cs typeface="Arial"/>
              </a:rPr>
              <a:t>(x) &lt;</a:t>
            </a:r>
            <a:r>
              <a:rPr lang="en-US" sz="2100" spc="-60" dirty="0">
                <a:solidFill>
                  <a:srgbClr val="C00000"/>
                </a:solidFill>
                <a:latin typeface="Arial"/>
                <a:cs typeface="Arial"/>
              </a:rPr>
              <a:t> </a:t>
            </a:r>
            <a:r>
              <a:rPr lang="en-US" sz="2100" dirty="0">
                <a:solidFill>
                  <a:srgbClr val="C00000"/>
                </a:solidFill>
                <a:latin typeface="Arial"/>
                <a:cs typeface="Arial"/>
              </a:rPr>
              <a:t>1</a:t>
            </a:r>
            <a:r>
              <a:rPr lang="en-US" sz="2100" dirty="0">
                <a:latin typeface="Narkisim" panose="020E0502050101010101" pitchFamily="34" charset="-79"/>
                <a:cs typeface="Narkisim" panose="020E0502050101010101" pitchFamily="34" charset="-79"/>
                <a:sym typeface="Wingdings" panose="05000000000000000000" pitchFamily="2" charset="2"/>
              </a:rPr>
              <a:t> </a:t>
            </a:r>
          </a:p>
          <a:p>
            <a:r>
              <a:rPr lang="en-US" sz="2100" dirty="0">
                <a:latin typeface="Narkisim" panose="020E0502050101010101" pitchFamily="34" charset="-79"/>
                <a:cs typeface="Narkisim" panose="020E0502050101010101" pitchFamily="34" charset="-79"/>
                <a:sym typeface="Wingdings" panose="05000000000000000000" pitchFamily="2" charset="2"/>
              </a:rPr>
              <a:t>		A = {   0.4  +    0.6  +   0.7   }</a:t>
            </a:r>
          </a:p>
          <a:p>
            <a:endParaRPr lang="en-US" sz="2100" dirty="0">
              <a:latin typeface="Narkisim" panose="020E0502050101010101" pitchFamily="34" charset="-79"/>
              <a:cs typeface="Narkisim" panose="020E0502050101010101" pitchFamily="34" charset="-79"/>
              <a:sym typeface="Wingdings" panose="05000000000000000000" pitchFamily="2" charset="2"/>
            </a:endParaRPr>
          </a:p>
        </p:txBody>
      </p:sp>
      <p:cxnSp>
        <p:nvCxnSpPr>
          <p:cNvPr id="6" name="Straight Connector 5">
            <a:extLst>
              <a:ext uri="{FF2B5EF4-FFF2-40B4-BE49-F238E27FC236}">
                <a16:creationId xmlns:a16="http://schemas.microsoft.com/office/drawing/2014/main" id="{5E5F5ACA-9554-49FC-8BFE-887F5C391AD4}"/>
              </a:ext>
            </a:extLst>
          </p:cNvPr>
          <p:cNvCxnSpPr/>
          <p:nvPr/>
        </p:nvCxnSpPr>
        <p:spPr>
          <a:xfrm>
            <a:off x="2842751" y="3965473"/>
            <a:ext cx="5530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90E223-4129-4B43-9272-E6816142E112}"/>
              </a:ext>
            </a:extLst>
          </p:cNvPr>
          <p:cNvSpPr txBox="1"/>
          <p:nvPr/>
        </p:nvSpPr>
        <p:spPr>
          <a:xfrm>
            <a:off x="2862212" y="3925844"/>
            <a:ext cx="630494" cy="369332"/>
          </a:xfrm>
          <a:prstGeom prst="rect">
            <a:avLst/>
          </a:prstGeom>
          <a:noFill/>
        </p:spPr>
        <p:txBody>
          <a:bodyPr wrap="square" rtlCol="0">
            <a:spAutoFit/>
          </a:bodyPr>
          <a:lstStyle/>
          <a:p>
            <a:r>
              <a:rPr lang="en-US" sz="1800" dirty="0">
                <a:latin typeface="Narkisim" panose="020E0502050101010101" pitchFamily="34" charset="-79"/>
                <a:cs typeface="Narkisim" panose="020E0502050101010101" pitchFamily="34" charset="-79"/>
              </a:rPr>
              <a:t>train</a:t>
            </a:r>
          </a:p>
        </p:txBody>
      </p:sp>
      <p:cxnSp>
        <p:nvCxnSpPr>
          <p:cNvPr id="8" name="Straight Connector 7">
            <a:extLst>
              <a:ext uri="{FF2B5EF4-FFF2-40B4-BE49-F238E27FC236}">
                <a16:creationId xmlns:a16="http://schemas.microsoft.com/office/drawing/2014/main" id="{6AEEA64F-616D-4147-A6F5-BEBB65C2C32D}"/>
              </a:ext>
            </a:extLst>
          </p:cNvPr>
          <p:cNvCxnSpPr/>
          <p:nvPr/>
        </p:nvCxnSpPr>
        <p:spPr>
          <a:xfrm>
            <a:off x="3886200" y="3965473"/>
            <a:ext cx="5530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A04E8E-51C9-4F55-8772-ABA6E8B108FB}"/>
              </a:ext>
            </a:extLst>
          </p:cNvPr>
          <p:cNvCxnSpPr/>
          <p:nvPr/>
        </p:nvCxnSpPr>
        <p:spPr>
          <a:xfrm>
            <a:off x="4830096" y="3965473"/>
            <a:ext cx="5530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C639E4-8C5F-4124-A418-859C89337CAE}"/>
              </a:ext>
            </a:extLst>
          </p:cNvPr>
          <p:cNvSpPr txBox="1"/>
          <p:nvPr/>
        </p:nvSpPr>
        <p:spPr>
          <a:xfrm>
            <a:off x="3847486" y="3926933"/>
            <a:ext cx="630494" cy="369332"/>
          </a:xfrm>
          <a:prstGeom prst="rect">
            <a:avLst/>
          </a:prstGeom>
          <a:noFill/>
        </p:spPr>
        <p:txBody>
          <a:bodyPr wrap="square" rtlCol="0">
            <a:spAutoFit/>
          </a:bodyPr>
          <a:lstStyle/>
          <a:p>
            <a:pPr algn="ctr"/>
            <a:r>
              <a:rPr lang="en-US" sz="1800" dirty="0">
                <a:latin typeface="Narkisim" panose="020E0502050101010101" pitchFamily="34" charset="-79"/>
                <a:cs typeface="Narkisim" panose="020E0502050101010101" pitchFamily="34" charset="-79"/>
              </a:rPr>
              <a:t>car</a:t>
            </a:r>
          </a:p>
        </p:txBody>
      </p:sp>
      <p:sp>
        <p:nvSpPr>
          <p:cNvPr id="11" name="TextBox 10">
            <a:extLst>
              <a:ext uri="{FF2B5EF4-FFF2-40B4-BE49-F238E27FC236}">
                <a16:creationId xmlns:a16="http://schemas.microsoft.com/office/drawing/2014/main" id="{9CEE9DAB-8D7E-44FF-B454-7A8F993445CF}"/>
              </a:ext>
            </a:extLst>
          </p:cNvPr>
          <p:cNvSpPr txBox="1"/>
          <p:nvPr/>
        </p:nvSpPr>
        <p:spPr>
          <a:xfrm>
            <a:off x="4830096" y="3925843"/>
            <a:ext cx="630494" cy="369332"/>
          </a:xfrm>
          <a:prstGeom prst="rect">
            <a:avLst/>
          </a:prstGeom>
          <a:noFill/>
        </p:spPr>
        <p:txBody>
          <a:bodyPr wrap="square" rtlCol="0">
            <a:spAutoFit/>
          </a:bodyPr>
          <a:lstStyle/>
          <a:p>
            <a:r>
              <a:rPr lang="en-US" sz="1800" dirty="0">
                <a:latin typeface="Narkisim" panose="020E0502050101010101" pitchFamily="34" charset="-79"/>
                <a:cs typeface="Narkisim" panose="020E0502050101010101" pitchFamily="34" charset="-79"/>
              </a:rPr>
              <a:t>cycle</a:t>
            </a:r>
          </a:p>
        </p:txBody>
      </p:sp>
      <p:sp>
        <p:nvSpPr>
          <p:cNvPr id="13" name="TextBox 12">
            <a:extLst>
              <a:ext uri="{FF2B5EF4-FFF2-40B4-BE49-F238E27FC236}">
                <a16:creationId xmlns:a16="http://schemas.microsoft.com/office/drawing/2014/main" id="{C3602C22-7729-4BD1-B6EE-DDFD041A8470}"/>
              </a:ext>
            </a:extLst>
          </p:cNvPr>
          <p:cNvSpPr txBox="1"/>
          <p:nvPr/>
        </p:nvSpPr>
        <p:spPr>
          <a:xfrm>
            <a:off x="1456694" y="4400308"/>
            <a:ext cx="6746805" cy="1015663"/>
          </a:xfrm>
          <a:prstGeom prst="rect">
            <a:avLst/>
          </a:prstGeom>
          <a:noFill/>
        </p:spPr>
        <p:txBody>
          <a:bodyPr wrap="square" rtlCol="0">
            <a:spAutoFit/>
          </a:bodyPr>
          <a:lstStyle/>
          <a:p>
            <a:pPr marL="257175" indent="-257175" algn="just">
              <a:buFont typeface="Arial" panose="020B0604020202020204" pitchFamily="34" charset="0"/>
              <a:buChar char="•"/>
            </a:pPr>
            <a:endParaRPr lang="en-US" sz="1500" dirty="0">
              <a:latin typeface="Tahoma" panose="020B0604030504040204" pitchFamily="34" charset="0"/>
              <a:ea typeface="Tahoma" panose="020B0604030504040204" pitchFamily="34" charset="0"/>
              <a:cs typeface="Tahoma" panose="020B0604030504040204" pitchFamily="34" charset="0"/>
            </a:endParaRPr>
          </a:p>
          <a:p>
            <a:pPr marL="177404" indent="-177404" algn="just">
              <a:buFont typeface="Arial" panose="020B0604020202020204" pitchFamily="34" charset="0"/>
              <a:buChar char="•"/>
            </a:pPr>
            <a:r>
              <a:rPr lang="en-US" sz="1500" spc="-4" dirty="0">
                <a:latin typeface="Arial"/>
                <a:cs typeface="Arial"/>
              </a:rPr>
              <a:t>where</a:t>
            </a:r>
            <a:r>
              <a:rPr lang="en-US" sz="1500" dirty="0">
                <a:latin typeface="Arial"/>
                <a:cs typeface="Arial"/>
              </a:rPr>
              <a:t>         </a:t>
            </a:r>
            <a:r>
              <a:rPr lang="en-US" sz="1500" spc="-4" dirty="0">
                <a:latin typeface="Arial"/>
                <a:cs typeface="Arial"/>
              </a:rPr>
              <a:t>is a </a:t>
            </a:r>
            <a:r>
              <a:rPr lang="en-US" sz="1500" dirty="0">
                <a:latin typeface="Arial"/>
                <a:cs typeface="Arial"/>
              </a:rPr>
              <a:t>separator, </a:t>
            </a:r>
            <a:r>
              <a:rPr lang="en-US" sz="1500" spc="-4" dirty="0">
                <a:latin typeface="Arial"/>
                <a:cs typeface="Arial"/>
              </a:rPr>
              <a:t>and </a:t>
            </a:r>
            <a:r>
              <a:rPr lang="en-US" sz="1500" dirty="0">
                <a:latin typeface="MS PGothic"/>
                <a:cs typeface="MS PGothic"/>
              </a:rPr>
              <a:t>＋ </a:t>
            </a:r>
            <a:r>
              <a:rPr lang="en-US" sz="1500" spc="-4" dirty="0">
                <a:latin typeface="Arial"/>
                <a:cs typeface="Arial"/>
              </a:rPr>
              <a:t>is </a:t>
            </a:r>
            <a:r>
              <a:rPr lang="en-US" sz="1500" dirty="0">
                <a:latin typeface="Arial"/>
                <a:cs typeface="Arial"/>
              </a:rPr>
              <a:t>the </a:t>
            </a:r>
            <a:r>
              <a:rPr lang="en-US" sz="1500" spc="-8" dirty="0">
                <a:latin typeface="Arial"/>
                <a:cs typeface="Arial"/>
              </a:rPr>
              <a:t>logic</a:t>
            </a:r>
            <a:r>
              <a:rPr lang="en-US" sz="1500" spc="-23" dirty="0">
                <a:latin typeface="Arial"/>
                <a:cs typeface="Arial"/>
              </a:rPr>
              <a:t> </a:t>
            </a:r>
            <a:r>
              <a:rPr lang="en-US" sz="1500" dirty="0">
                <a:latin typeface="Arial"/>
                <a:cs typeface="Arial"/>
              </a:rPr>
              <a:t>OR</a:t>
            </a:r>
            <a:endParaRPr lang="en-US" sz="1500" dirty="0">
              <a:latin typeface="Tahoma" panose="020B0604030504040204" pitchFamily="34" charset="0"/>
              <a:ea typeface="Tahoma" panose="020B0604030504040204" pitchFamily="34" charset="0"/>
              <a:cs typeface="Tahoma" panose="020B0604030504040204" pitchFamily="34" charset="0"/>
            </a:endParaRPr>
          </a:p>
          <a:p>
            <a:pPr marL="177404" indent="-177404" algn="just">
              <a:buFont typeface="Arial" panose="020B0604020202020204" pitchFamily="34" charset="0"/>
              <a:buChar char="•"/>
            </a:pPr>
            <a:r>
              <a:rPr lang="en-US" sz="1500" dirty="0">
                <a:latin typeface="Tahoma" panose="020B0604030504040204" pitchFamily="34" charset="0"/>
                <a:ea typeface="Tahoma" panose="020B0604030504040204" pitchFamily="34" charset="0"/>
                <a:cs typeface="Tahoma" panose="020B0604030504040204" pitchFamily="34" charset="0"/>
              </a:rPr>
              <a:t>train has a membership degree of 0.4</a:t>
            </a:r>
          </a:p>
        </p:txBody>
      </p:sp>
      <p:sp>
        <p:nvSpPr>
          <p:cNvPr id="14" name="Rectangle 13">
            <a:extLst>
              <a:ext uri="{FF2B5EF4-FFF2-40B4-BE49-F238E27FC236}">
                <a16:creationId xmlns:a16="http://schemas.microsoft.com/office/drawing/2014/main" id="{FC665903-5E11-4262-BB14-C93483B3DEE9}"/>
              </a:ext>
            </a:extLst>
          </p:cNvPr>
          <p:cNvSpPr/>
          <p:nvPr/>
        </p:nvSpPr>
        <p:spPr>
          <a:xfrm>
            <a:off x="775213" y="5276686"/>
            <a:ext cx="7593575" cy="438582"/>
          </a:xfrm>
          <a:prstGeom prst="rect">
            <a:avLst/>
          </a:prstGeom>
          <a:ln>
            <a:solidFill>
              <a:schemeClr val="tx1"/>
            </a:solidFill>
          </a:ln>
        </p:spPr>
        <p:txBody>
          <a:bodyPr wrap="square">
            <a:spAutoFit/>
          </a:bodyPr>
          <a:lstStyle/>
          <a:p>
            <a:pPr marL="177404" indent="-177404"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If the membership degree is 0, it means that the element is not associated with set A.</a:t>
            </a:r>
          </a:p>
          <a:p>
            <a:pPr marL="177404" indent="-177404" algn="just">
              <a:buFont typeface="Arial" panose="020B0604020202020204" pitchFamily="34" charset="0"/>
              <a:buChar char="•"/>
            </a:pPr>
            <a:r>
              <a:rPr lang="en-US" sz="900" dirty="0">
                <a:latin typeface="Tahoma" panose="020B0604030504040204" pitchFamily="34" charset="0"/>
                <a:ea typeface="Tahoma" panose="020B0604030504040204" pitchFamily="34" charset="0"/>
                <a:cs typeface="Tahoma" panose="020B0604030504040204" pitchFamily="34" charset="0"/>
              </a:rPr>
              <a:t>If the membership degree is 1, it means that the element is strongly associated with set A.</a:t>
            </a:r>
          </a:p>
        </p:txBody>
      </p:sp>
      <p:cxnSp>
        <p:nvCxnSpPr>
          <p:cNvPr id="18" name="Straight Connector 17">
            <a:extLst>
              <a:ext uri="{FF2B5EF4-FFF2-40B4-BE49-F238E27FC236}">
                <a16:creationId xmlns:a16="http://schemas.microsoft.com/office/drawing/2014/main" id="{6AEEA64F-616D-4147-A6F5-BEBB65C2C32D}"/>
              </a:ext>
            </a:extLst>
          </p:cNvPr>
          <p:cNvCxnSpPr/>
          <p:nvPr/>
        </p:nvCxnSpPr>
        <p:spPr>
          <a:xfrm>
            <a:off x="2402378" y="4783768"/>
            <a:ext cx="1870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8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ppt_x"/>
                                          </p:val>
                                        </p:tav>
                                        <p:tav tm="100000">
                                          <p:val>
                                            <p:strVal val="#ppt_x"/>
                                          </p:val>
                                        </p:tav>
                                      </p:tavLst>
                                    </p:anim>
                                    <p:anim calcmode="lin" valueType="num">
                                      <p:cBhvr additive="base">
                                        <p:cTn id="7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fill="hold"/>
                                        <p:tgtEl>
                                          <p:spTgt spid="13"/>
                                        </p:tgtEl>
                                        <p:attrNameLst>
                                          <p:attrName>ppt_x</p:attrName>
                                        </p:attrNameLst>
                                      </p:cBhvr>
                                      <p:tavLst>
                                        <p:tav tm="0">
                                          <p:val>
                                            <p:strVal val="#ppt_x"/>
                                          </p:val>
                                        </p:tav>
                                        <p:tav tm="100000">
                                          <p:val>
                                            <p:strVal val="#ppt_x"/>
                                          </p:val>
                                        </p:tav>
                                      </p:tavLst>
                                    </p:anim>
                                    <p:anim calcmode="lin" valueType="num">
                                      <p:cBhvr additive="base">
                                        <p:cTn id="76" dur="500" fill="hold"/>
                                        <p:tgtEl>
                                          <p:spTgt spid="13"/>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3" grpId="0"/>
      <p:bldP spid="14"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3B4916-70EB-4923-878C-5496A128C2F2}"/>
              </a:ext>
            </a:extLst>
          </p:cNvPr>
          <p:cNvSpPr>
            <a:spLocks noGrp="1"/>
          </p:cNvSpPr>
          <p:nvPr>
            <p:ph type="sldNum" sz="quarter" idx="12"/>
          </p:nvPr>
        </p:nvSpPr>
        <p:spPr/>
        <p:txBody>
          <a:bodyPr/>
          <a:lstStyle/>
          <a:p>
            <a:fld id="{1E81BDB4-5F3F-464A-A32A-75B544C87B3D}" type="slidenum">
              <a:rPr lang="en-US" smtClean="0"/>
              <a:pPr/>
              <a:t>274</a:t>
            </a:fld>
            <a:endParaRPr lang="en-US"/>
          </a:p>
        </p:txBody>
      </p:sp>
      <p:sp>
        <p:nvSpPr>
          <p:cNvPr id="12" name="TextBox 11">
            <a:extLst>
              <a:ext uri="{FF2B5EF4-FFF2-40B4-BE49-F238E27FC236}">
                <a16:creationId xmlns:a16="http://schemas.microsoft.com/office/drawing/2014/main" id="{2EC6B13D-2083-4694-B62F-8AB04A31B727}"/>
              </a:ext>
            </a:extLst>
          </p:cNvPr>
          <p:cNvSpPr txBox="1"/>
          <p:nvPr/>
        </p:nvSpPr>
        <p:spPr>
          <a:xfrm>
            <a:off x="488828" y="1346664"/>
            <a:ext cx="2784309"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800" dirty="0"/>
              <a:t>Boolean Logic (Crisp Sets) </a:t>
            </a:r>
          </a:p>
        </p:txBody>
      </p:sp>
      <p:cxnSp>
        <p:nvCxnSpPr>
          <p:cNvPr id="14" name="Straight Connector 13">
            <a:extLst>
              <a:ext uri="{FF2B5EF4-FFF2-40B4-BE49-F238E27FC236}">
                <a16:creationId xmlns:a16="http://schemas.microsoft.com/office/drawing/2014/main" id="{580209D9-F612-4036-A8B3-5059B3EF9536}"/>
              </a:ext>
            </a:extLst>
          </p:cNvPr>
          <p:cNvCxnSpPr/>
          <p:nvPr/>
        </p:nvCxnSpPr>
        <p:spPr>
          <a:xfrm>
            <a:off x="4375898" y="1680754"/>
            <a:ext cx="0" cy="2687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C1BE8E-A794-498C-9678-2DA97000B7D2}"/>
              </a:ext>
            </a:extLst>
          </p:cNvPr>
          <p:cNvSpPr txBox="1"/>
          <p:nvPr/>
        </p:nvSpPr>
        <p:spPr>
          <a:xfrm>
            <a:off x="698015" y="1783184"/>
            <a:ext cx="1552764" cy="646331"/>
          </a:xfrm>
          <a:prstGeom prst="rect">
            <a:avLst/>
          </a:prstGeom>
          <a:noFill/>
        </p:spPr>
        <p:txBody>
          <a:bodyPr wrap="square" rtlCol="0">
            <a:spAutoFit/>
          </a:bodyPr>
          <a:lstStyle/>
          <a:p>
            <a:r>
              <a:rPr lang="en-US" sz="1800" dirty="0"/>
              <a:t>Is Bob honest?</a:t>
            </a:r>
          </a:p>
        </p:txBody>
      </p:sp>
      <p:sp>
        <p:nvSpPr>
          <p:cNvPr id="16" name="TextBox 15">
            <a:extLst>
              <a:ext uri="{FF2B5EF4-FFF2-40B4-BE49-F238E27FC236}">
                <a16:creationId xmlns:a16="http://schemas.microsoft.com/office/drawing/2014/main" id="{26A35493-48EE-4B86-812F-D218AF821201}"/>
              </a:ext>
            </a:extLst>
          </p:cNvPr>
          <p:cNvSpPr txBox="1"/>
          <p:nvPr/>
        </p:nvSpPr>
        <p:spPr>
          <a:xfrm>
            <a:off x="576056" y="2626603"/>
            <a:ext cx="597308" cy="1061829"/>
          </a:xfrm>
          <a:prstGeom prst="rect">
            <a:avLst/>
          </a:prstGeom>
          <a:noFill/>
        </p:spPr>
        <p:txBody>
          <a:bodyPr wrap="square" rtlCol="0">
            <a:spAutoFit/>
          </a:bodyPr>
          <a:lstStyle/>
          <a:p>
            <a:r>
              <a:rPr lang="en-US" sz="1800" dirty="0"/>
              <a:t>True</a:t>
            </a:r>
          </a:p>
          <a:p>
            <a:pPr algn="ctr"/>
            <a:r>
              <a:rPr lang="en-US" sz="1800" dirty="0"/>
              <a:t>(1)</a:t>
            </a:r>
          </a:p>
        </p:txBody>
      </p:sp>
      <p:sp>
        <p:nvSpPr>
          <p:cNvPr id="17" name="TextBox 16">
            <a:extLst>
              <a:ext uri="{FF2B5EF4-FFF2-40B4-BE49-F238E27FC236}">
                <a16:creationId xmlns:a16="http://schemas.microsoft.com/office/drawing/2014/main" id="{94DBF269-B6E3-4EAB-A223-8123E19A18BE}"/>
              </a:ext>
            </a:extLst>
          </p:cNvPr>
          <p:cNvSpPr txBox="1"/>
          <p:nvPr/>
        </p:nvSpPr>
        <p:spPr>
          <a:xfrm>
            <a:off x="1576042" y="2610385"/>
            <a:ext cx="674738" cy="1061829"/>
          </a:xfrm>
          <a:prstGeom prst="rect">
            <a:avLst/>
          </a:prstGeom>
          <a:noFill/>
        </p:spPr>
        <p:txBody>
          <a:bodyPr wrap="square" rtlCol="0">
            <a:spAutoFit/>
          </a:bodyPr>
          <a:lstStyle/>
          <a:p>
            <a:r>
              <a:rPr lang="en-US" sz="1800" dirty="0"/>
              <a:t>False</a:t>
            </a:r>
          </a:p>
          <a:p>
            <a:pPr algn="ctr"/>
            <a:r>
              <a:rPr lang="en-US" sz="1800" dirty="0"/>
              <a:t>(0)</a:t>
            </a:r>
          </a:p>
        </p:txBody>
      </p:sp>
      <p:cxnSp>
        <p:nvCxnSpPr>
          <p:cNvPr id="19" name="Straight Arrow Connector 18">
            <a:extLst>
              <a:ext uri="{FF2B5EF4-FFF2-40B4-BE49-F238E27FC236}">
                <a16:creationId xmlns:a16="http://schemas.microsoft.com/office/drawing/2014/main" id="{38D97A5E-607B-4DD6-BC5D-66783FE02B87}"/>
              </a:ext>
            </a:extLst>
          </p:cNvPr>
          <p:cNvCxnSpPr>
            <a:stCxn id="15" idx="2"/>
            <a:endCxn id="16" idx="0"/>
          </p:cNvCxnSpPr>
          <p:nvPr/>
        </p:nvCxnSpPr>
        <p:spPr>
          <a:xfrm flipH="1">
            <a:off x="874710" y="2429515"/>
            <a:ext cx="599687" cy="197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D6BCE6B-89AE-45B9-ADFF-175C81AFAB03}"/>
              </a:ext>
            </a:extLst>
          </p:cNvPr>
          <p:cNvCxnSpPr>
            <a:stCxn id="15" idx="2"/>
            <a:endCxn id="17" idx="0"/>
          </p:cNvCxnSpPr>
          <p:nvPr/>
        </p:nvCxnSpPr>
        <p:spPr>
          <a:xfrm>
            <a:off x="1474397" y="2429515"/>
            <a:ext cx="439014" cy="1808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2038FFF-5C32-4FEC-B4BD-8168AA6102D8}"/>
              </a:ext>
            </a:extLst>
          </p:cNvPr>
          <p:cNvSpPr txBox="1"/>
          <p:nvPr/>
        </p:nvSpPr>
        <p:spPr>
          <a:xfrm>
            <a:off x="6162834" y="2893494"/>
            <a:ext cx="2006608" cy="369332"/>
          </a:xfrm>
          <a:prstGeom prst="rect">
            <a:avLst/>
          </a:prstGeom>
          <a:noFill/>
        </p:spPr>
        <p:txBody>
          <a:bodyPr wrap="square" rtlCol="0">
            <a:spAutoFit/>
          </a:bodyPr>
          <a:lstStyle/>
          <a:p>
            <a:r>
              <a:rPr lang="en-US" sz="1800" dirty="0"/>
              <a:t>Is Bob honest?</a:t>
            </a:r>
          </a:p>
        </p:txBody>
      </p:sp>
      <p:sp>
        <p:nvSpPr>
          <p:cNvPr id="23" name="TextBox 22">
            <a:extLst>
              <a:ext uri="{FF2B5EF4-FFF2-40B4-BE49-F238E27FC236}">
                <a16:creationId xmlns:a16="http://schemas.microsoft.com/office/drawing/2014/main" id="{A5870496-A29A-4D67-999F-ACB14812B469}"/>
              </a:ext>
            </a:extLst>
          </p:cNvPr>
          <p:cNvSpPr txBox="1"/>
          <p:nvPr/>
        </p:nvSpPr>
        <p:spPr>
          <a:xfrm>
            <a:off x="6790710" y="3298557"/>
            <a:ext cx="1604810" cy="854080"/>
          </a:xfrm>
          <a:prstGeom prst="rect">
            <a:avLst/>
          </a:prstGeom>
          <a:noFill/>
        </p:spPr>
        <p:txBody>
          <a:bodyPr wrap="square" rtlCol="0">
            <a:spAutoFit/>
          </a:bodyPr>
          <a:lstStyle/>
          <a:p>
            <a:r>
              <a:rPr lang="en-US" sz="900"/>
              <a:t>Very honest</a:t>
            </a:r>
          </a:p>
          <a:p>
            <a:r>
              <a:rPr lang="en-US" sz="900"/>
              <a:t>Honest</a:t>
            </a:r>
          </a:p>
          <a:p>
            <a:r>
              <a:rPr lang="en-US" sz="900"/>
              <a:t>Honest (sometimes)</a:t>
            </a:r>
          </a:p>
          <a:p>
            <a:r>
              <a:rPr lang="en-US" sz="900"/>
              <a:t>dishonest</a:t>
            </a:r>
          </a:p>
        </p:txBody>
      </p:sp>
      <p:cxnSp>
        <p:nvCxnSpPr>
          <p:cNvPr id="25" name="Straight Connector 24">
            <a:extLst>
              <a:ext uri="{FF2B5EF4-FFF2-40B4-BE49-F238E27FC236}">
                <a16:creationId xmlns:a16="http://schemas.microsoft.com/office/drawing/2014/main" id="{89EBA3B7-B534-4615-B008-E4B52C9CE87D}"/>
              </a:ext>
            </a:extLst>
          </p:cNvPr>
          <p:cNvCxnSpPr/>
          <p:nvPr/>
        </p:nvCxnSpPr>
        <p:spPr>
          <a:xfrm>
            <a:off x="6583310" y="3298557"/>
            <a:ext cx="0" cy="7917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76183F-04F7-4D1D-91AA-B6BD5A935EC9}"/>
              </a:ext>
            </a:extLst>
          </p:cNvPr>
          <p:cNvCxnSpPr/>
          <p:nvPr/>
        </p:nvCxnSpPr>
        <p:spPr>
          <a:xfrm>
            <a:off x="6583310" y="4090321"/>
            <a:ext cx="207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4EB023-DDB7-49E5-95AF-2A829C14B631}"/>
              </a:ext>
            </a:extLst>
          </p:cNvPr>
          <p:cNvCxnSpPr/>
          <p:nvPr/>
        </p:nvCxnSpPr>
        <p:spPr>
          <a:xfrm>
            <a:off x="6583310" y="3894905"/>
            <a:ext cx="207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5FD04E7-A2AE-4469-A071-B5C9DD246962}"/>
              </a:ext>
            </a:extLst>
          </p:cNvPr>
          <p:cNvCxnSpPr/>
          <p:nvPr/>
        </p:nvCxnSpPr>
        <p:spPr>
          <a:xfrm>
            <a:off x="6583310" y="3655241"/>
            <a:ext cx="207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FBD39-B49D-459E-8112-639431DCA722}"/>
              </a:ext>
            </a:extLst>
          </p:cNvPr>
          <p:cNvCxnSpPr/>
          <p:nvPr/>
        </p:nvCxnSpPr>
        <p:spPr>
          <a:xfrm>
            <a:off x="6569021" y="3459825"/>
            <a:ext cx="207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75CA1C4-2FDE-446B-828B-EC9DEA2B8947}"/>
              </a:ext>
            </a:extLst>
          </p:cNvPr>
          <p:cNvSpPr txBox="1"/>
          <p:nvPr/>
        </p:nvSpPr>
        <p:spPr>
          <a:xfrm>
            <a:off x="7711561" y="3303668"/>
            <a:ext cx="366860" cy="230832"/>
          </a:xfrm>
          <a:prstGeom prst="rect">
            <a:avLst/>
          </a:prstGeom>
          <a:noFill/>
        </p:spPr>
        <p:txBody>
          <a:bodyPr wrap="square" rtlCol="0">
            <a:spAutoFit/>
          </a:bodyPr>
          <a:lstStyle/>
          <a:p>
            <a:r>
              <a:rPr lang="en-US" sz="900">
                <a:solidFill>
                  <a:srgbClr val="C00000"/>
                </a:solidFill>
              </a:rPr>
              <a:t>(1)</a:t>
            </a:r>
          </a:p>
        </p:txBody>
      </p:sp>
      <p:sp>
        <p:nvSpPr>
          <p:cNvPr id="32" name="TextBox 31">
            <a:extLst>
              <a:ext uri="{FF2B5EF4-FFF2-40B4-BE49-F238E27FC236}">
                <a16:creationId xmlns:a16="http://schemas.microsoft.com/office/drawing/2014/main" id="{1B31D1D7-BFC2-4A40-88ED-B8E8EA203CCA}"/>
              </a:ext>
            </a:extLst>
          </p:cNvPr>
          <p:cNvSpPr txBox="1"/>
          <p:nvPr/>
        </p:nvSpPr>
        <p:spPr>
          <a:xfrm>
            <a:off x="7376052" y="3506306"/>
            <a:ext cx="567827" cy="230832"/>
          </a:xfrm>
          <a:prstGeom prst="rect">
            <a:avLst/>
          </a:prstGeom>
          <a:noFill/>
        </p:spPr>
        <p:txBody>
          <a:bodyPr wrap="square" rtlCol="0">
            <a:spAutoFit/>
          </a:bodyPr>
          <a:lstStyle/>
          <a:p>
            <a:r>
              <a:rPr lang="en-US" sz="900">
                <a:solidFill>
                  <a:srgbClr val="C00000"/>
                </a:solidFill>
              </a:rPr>
              <a:t>(0.8)</a:t>
            </a:r>
          </a:p>
        </p:txBody>
      </p:sp>
      <p:sp>
        <p:nvSpPr>
          <p:cNvPr id="33" name="TextBox 32">
            <a:extLst>
              <a:ext uri="{FF2B5EF4-FFF2-40B4-BE49-F238E27FC236}">
                <a16:creationId xmlns:a16="http://schemas.microsoft.com/office/drawing/2014/main" id="{DD0712BB-B62B-4CE9-90EF-424366A569F0}"/>
              </a:ext>
            </a:extLst>
          </p:cNvPr>
          <p:cNvSpPr txBox="1"/>
          <p:nvPr/>
        </p:nvSpPr>
        <p:spPr>
          <a:xfrm>
            <a:off x="8245306" y="3694439"/>
            <a:ext cx="567827" cy="230832"/>
          </a:xfrm>
          <a:prstGeom prst="rect">
            <a:avLst/>
          </a:prstGeom>
          <a:noFill/>
        </p:spPr>
        <p:txBody>
          <a:bodyPr wrap="square" rtlCol="0">
            <a:spAutoFit/>
          </a:bodyPr>
          <a:lstStyle/>
          <a:p>
            <a:r>
              <a:rPr lang="en-US" sz="900" dirty="0">
                <a:solidFill>
                  <a:srgbClr val="C00000"/>
                </a:solidFill>
              </a:rPr>
              <a:t>(0.5)</a:t>
            </a:r>
          </a:p>
        </p:txBody>
      </p:sp>
      <p:sp>
        <p:nvSpPr>
          <p:cNvPr id="34" name="TextBox 33">
            <a:extLst>
              <a:ext uri="{FF2B5EF4-FFF2-40B4-BE49-F238E27FC236}">
                <a16:creationId xmlns:a16="http://schemas.microsoft.com/office/drawing/2014/main" id="{D16DC11B-3E9D-43F7-B9F3-99251B987579}"/>
              </a:ext>
            </a:extLst>
          </p:cNvPr>
          <p:cNvSpPr txBox="1"/>
          <p:nvPr/>
        </p:nvSpPr>
        <p:spPr>
          <a:xfrm>
            <a:off x="7528131" y="3894905"/>
            <a:ext cx="366860" cy="230832"/>
          </a:xfrm>
          <a:prstGeom prst="rect">
            <a:avLst/>
          </a:prstGeom>
          <a:noFill/>
        </p:spPr>
        <p:txBody>
          <a:bodyPr wrap="square" rtlCol="0">
            <a:spAutoFit/>
          </a:bodyPr>
          <a:lstStyle/>
          <a:p>
            <a:r>
              <a:rPr lang="en-US" sz="900">
                <a:solidFill>
                  <a:srgbClr val="C00000"/>
                </a:solidFill>
              </a:rPr>
              <a:t>(0)</a:t>
            </a:r>
          </a:p>
        </p:txBody>
      </p:sp>
      <p:sp>
        <p:nvSpPr>
          <p:cNvPr id="35" name="TextBox 34">
            <a:extLst>
              <a:ext uri="{FF2B5EF4-FFF2-40B4-BE49-F238E27FC236}">
                <a16:creationId xmlns:a16="http://schemas.microsoft.com/office/drawing/2014/main" id="{11FF8BFD-95AB-42EE-B979-5011518E3EB5}"/>
              </a:ext>
            </a:extLst>
          </p:cNvPr>
          <p:cNvSpPr txBox="1"/>
          <p:nvPr/>
        </p:nvSpPr>
        <p:spPr>
          <a:xfrm>
            <a:off x="5841418" y="1082256"/>
            <a:ext cx="2278622" cy="415498"/>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100" dirty="0">
                <a:solidFill>
                  <a:schemeClr val="tx1"/>
                </a:solidFill>
                <a:latin typeface="Arial Rounded MT Bold" panose="020F0704030504030204" pitchFamily="34" charset="0"/>
              </a:rPr>
              <a:t>FUZZY THEORY</a:t>
            </a:r>
          </a:p>
        </p:txBody>
      </p:sp>
      <p:sp>
        <p:nvSpPr>
          <p:cNvPr id="40" name="TextBox 39">
            <a:extLst>
              <a:ext uri="{FF2B5EF4-FFF2-40B4-BE49-F238E27FC236}">
                <a16:creationId xmlns:a16="http://schemas.microsoft.com/office/drawing/2014/main" id="{57B746A0-AC33-4E9F-85A4-0FFAA1DF111F}"/>
              </a:ext>
            </a:extLst>
          </p:cNvPr>
          <p:cNvSpPr txBox="1"/>
          <p:nvPr/>
        </p:nvSpPr>
        <p:spPr>
          <a:xfrm>
            <a:off x="5591676" y="4313114"/>
            <a:ext cx="3323724" cy="230832"/>
          </a:xfrm>
          <a:prstGeom prst="rect">
            <a:avLst/>
          </a:prstGeom>
          <a:noFill/>
        </p:spPr>
        <p:txBody>
          <a:bodyPr wrap="square" rtlCol="0">
            <a:spAutoFit/>
          </a:bodyPr>
          <a:lstStyle/>
          <a:p>
            <a:pPr algn="ctr"/>
            <a:r>
              <a:rPr lang="en-US" sz="900" dirty="0"/>
              <a:t>(membership value/degree)</a:t>
            </a:r>
          </a:p>
        </p:txBody>
      </p:sp>
      <p:cxnSp>
        <p:nvCxnSpPr>
          <p:cNvPr id="42" name="Straight Arrow Connector 41">
            <a:extLst>
              <a:ext uri="{FF2B5EF4-FFF2-40B4-BE49-F238E27FC236}">
                <a16:creationId xmlns:a16="http://schemas.microsoft.com/office/drawing/2014/main" id="{BB538EDE-D505-4844-992F-57AC89120888}"/>
              </a:ext>
            </a:extLst>
          </p:cNvPr>
          <p:cNvCxnSpPr>
            <a:cxnSpLocks/>
          </p:cNvCxnSpPr>
          <p:nvPr/>
        </p:nvCxnSpPr>
        <p:spPr>
          <a:xfrm flipV="1">
            <a:off x="7572828" y="4171903"/>
            <a:ext cx="94489" cy="196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A3D9197-9F06-4522-9826-94BDD1041C0E}"/>
              </a:ext>
            </a:extLst>
          </p:cNvPr>
          <p:cNvSpPr txBox="1"/>
          <p:nvPr/>
        </p:nvSpPr>
        <p:spPr>
          <a:xfrm>
            <a:off x="459417" y="3905635"/>
            <a:ext cx="1826957" cy="1708160"/>
          </a:xfrm>
          <a:prstGeom prst="rect">
            <a:avLst/>
          </a:prstGeom>
          <a:noFill/>
          <a:ln>
            <a:solidFill>
              <a:schemeClr val="tx1"/>
            </a:solidFill>
          </a:ln>
        </p:spPr>
        <p:txBody>
          <a:bodyPr wrap="square" rtlCol="0">
            <a:spAutoFit/>
          </a:bodyPr>
          <a:lstStyle/>
          <a:p>
            <a:pPr algn="ctr"/>
            <a:r>
              <a:rPr lang="en-US" sz="1500" u="sng" dirty="0">
                <a:solidFill>
                  <a:srgbClr val="C00000"/>
                </a:solidFill>
                <a:latin typeface="Calibri" panose="020F0502020204030204" pitchFamily="34" charset="0"/>
                <a:cs typeface="Calibri" panose="020F0502020204030204" pitchFamily="34" charset="0"/>
              </a:rPr>
              <a:t>Membership value</a:t>
            </a:r>
          </a:p>
          <a:p>
            <a:r>
              <a:rPr lang="el-GR" sz="1800" dirty="0">
                <a:latin typeface="Calibri" panose="020F0502020204030204" pitchFamily="34" charset="0"/>
                <a:cs typeface="Calibri" panose="020F0502020204030204" pitchFamily="34" charset="0"/>
              </a:rPr>
              <a:t>μ</a:t>
            </a:r>
            <a:r>
              <a:rPr lang="en-US" sz="1800" baseline="-25000" dirty="0">
                <a:latin typeface="Calibri" panose="020F0502020204030204" pitchFamily="34" charset="0"/>
                <a:cs typeface="Calibri" panose="020F0502020204030204" pitchFamily="34" charset="0"/>
              </a:rPr>
              <a:t>A</a:t>
            </a:r>
            <a:r>
              <a:rPr lang="en-US" sz="1800" dirty="0">
                <a:latin typeface="Calibri" panose="020F0502020204030204" pitchFamily="34" charset="0"/>
                <a:cs typeface="Calibri" panose="020F0502020204030204" pitchFamily="34" charset="0"/>
              </a:rPr>
              <a:t> (x) = 1, </a:t>
            </a:r>
            <a:r>
              <a:rPr lang="en-US" sz="1800" dirty="0" err="1">
                <a:latin typeface="Calibri" panose="020F0502020204030204" pitchFamily="34" charset="0"/>
                <a:cs typeface="Calibri" panose="020F0502020204030204" pitchFamily="34" charset="0"/>
              </a:rPr>
              <a:t>iif</a:t>
            </a:r>
            <a:r>
              <a:rPr lang="en-US" sz="1800" dirty="0">
                <a:latin typeface="Calibri" panose="020F0502020204030204" pitchFamily="34" charset="0"/>
                <a:cs typeface="Calibri" panose="020F0502020204030204" pitchFamily="34" charset="0"/>
              </a:rPr>
              <a:t> x </a:t>
            </a:r>
            <a:r>
              <a:rPr lang="el-GR" sz="1800" dirty="0">
                <a:latin typeface="Times New Roman" panose="02020603050405020304" pitchFamily="18" charset="0"/>
                <a:cs typeface="Times New Roman" panose="02020603050405020304" pitchFamily="18" charset="0"/>
              </a:rPr>
              <a:t>ε</a:t>
            </a:r>
            <a:r>
              <a:rPr lang="en-US" sz="1800" dirty="0">
                <a:latin typeface="Calibri" panose="020F0502020204030204" pitchFamily="34" charset="0"/>
                <a:cs typeface="Calibri" panose="020F0502020204030204" pitchFamily="34" charset="0"/>
              </a:rPr>
              <a:t> A</a:t>
            </a:r>
          </a:p>
          <a:p>
            <a:r>
              <a:rPr lang="en-US" sz="1800" dirty="0">
                <a:latin typeface="Calibri" panose="020F0502020204030204" pitchFamily="34" charset="0"/>
                <a:cs typeface="Calibri" panose="020F0502020204030204" pitchFamily="34" charset="0"/>
              </a:rPr>
              <a:t>           = 0, </a:t>
            </a:r>
            <a:r>
              <a:rPr lang="en-US" sz="1800" dirty="0" err="1">
                <a:latin typeface="Calibri" panose="020F0502020204030204" pitchFamily="34" charset="0"/>
                <a:cs typeface="Calibri" panose="020F0502020204030204" pitchFamily="34" charset="0"/>
              </a:rPr>
              <a:t>iif</a:t>
            </a:r>
            <a:r>
              <a:rPr lang="en-US" sz="1800" dirty="0">
                <a:latin typeface="Calibri" panose="020F0502020204030204" pitchFamily="34" charset="0"/>
                <a:cs typeface="Calibri" panose="020F0502020204030204" pitchFamily="34" charset="0"/>
              </a:rPr>
              <a:t> x </a:t>
            </a:r>
            <a:r>
              <a:rPr lang="el-GR" sz="1800" dirty="0">
                <a:latin typeface="Times New Roman" panose="02020603050405020304" pitchFamily="18" charset="0"/>
                <a:cs typeface="Times New Roman" panose="02020603050405020304" pitchFamily="18" charset="0"/>
              </a:rPr>
              <a:t>ε</a:t>
            </a:r>
            <a:r>
              <a:rPr lang="en-US" sz="1800" dirty="0">
                <a:latin typeface="Calibri" panose="020F0502020204030204" pitchFamily="34" charset="0"/>
                <a:cs typeface="Calibri" panose="020F0502020204030204" pitchFamily="34" charset="0"/>
              </a:rPr>
              <a:t> A</a:t>
            </a:r>
            <a:endParaRPr lang="en-US" sz="1800" dirty="0"/>
          </a:p>
        </p:txBody>
      </p:sp>
      <p:cxnSp>
        <p:nvCxnSpPr>
          <p:cNvPr id="45" name="Straight Connector 44">
            <a:extLst>
              <a:ext uri="{FF2B5EF4-FFF2-40B4-BE49-F238E27FC236}">
                <a16:creationId xmlns:a16="http://schemas.microsoft.com/office/drawing/2014/main" id="{BD9DD393-3913-4580-895B-7038756F3FF5}"/>
              </a:ext>
            </a:extLst>
          </p:cNvPr>
          <p:cNvCxnSpPr/>
          <p:nvPr/>
        </p:nvCxnSpPr>
        <p:spPr>
          <a:xfrm flipH="1">
            <a:off x="1863634" y="4528884"/>
            <a:ext cx="99551" cy="177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C1BCC7C-2932-45D4-9C1B-4D7917D4D40B}"/>
              </a:ext>
            </a:extLst>
          </p:cNvPr>
          <p:cNvSpPr/>
          <p:nvPr/>
        </p:nvSpPr>
        <p:spPr>
          <a:xfrm>
            <a:off x="5833975" y="5170397"/>
            <a:ext cx="1419563" cy="369332"/>
          </a:xfrm>
          <a:prstGeom prst="rect">
            <a:avLst/>
          </a:prstGeom>
        </p:spPr>
        <p:txBody>
          <a:bodyPr wrap="square">
            <a:spAutoFit/>
          </a:bodyPr>
          <a:lstStyle/>
          <a:p>
            <a:r>
              <a:rPr lang="el-GR" sz="1800" dirty="0">
                <a:latin typeface="Calibri" panose="020F0502020204030204" pitchFamily="34" charset="0"/>
                <a:cs typeface="Calibri" panose="020F0502020204030204" pitchFamily="34" charset="0"/>
              </a:rPr>
              <a:t>μ</a:t>
            </a:r>
            <a:r>
              <a:rPr lang="en-US" sz="1800" baseline="-25000" dirty="0">
                <a:latin typeface="Calibri" panose="020F0502020204030204" pitchFamily="34" charset="0"/>
                <a:cs typeface="Calibri" panose="020F0502020204030204" pitchFamily="34" charset="0"/>
              </a:rPr>
              <a:t>A</a:t>
            </a:r>
            <a:r>
              <a:rPr lang="en-US" sz="1800" dirty="0">
                <a:latin typeface="Calibri" panose="020F0502020204030204" pitchFamily="34" charset="0"/>
                <a:cs typeface="Calibri" panose="020F0502020204030204" pitchFamily="34" charset="0"/>
              </a:rPr>
              <a:t> (x) </a:t>
            </a:r>
            <a:r>
              <a:rPr lang="el-GR" sz="1800" dirty="0">
                <a:latin typeface="Times New Roman" panose="02020603050405020304" pitchFamily="18" charset="0"/>
                <a:cs typeface="Times New Roman" panose="02020603050405020304" pitchFamily="18" charset="0"/>
              </a:rPr>
              <a:t>ε</a:t>
            </a:r>
            <a:r>
              <a:rPr lang="en-US" sz="1800" dirty="0">
                <a:latin typeface="Times New Roman" panose="02020603050405020304" pitchFamily="18" charset="0"/>
                <a:cs typeface="Times New Roman" panose="02020603050405020304" pitchFamily="18" charset="0"/>
              </a:rPr>
              <a:t> [0, 1]</a:t>
            </a:r>
            <a:r>
              <a:rPr lang="en-US" sz="1800" dirty="0">
                <a:latin typeface="Calibri" panose="020F0502020204030204" pitchFamily="34" charset="0"/>
                <a:cs typeface="Calibri" panose="020F0502020204030204" pitchFamily="34" charset="0"/>
              </a:rPr>
              <a:t> </a:t>
            </a:r>
            <a:endParaRPr lang="en-US" sz="1800" dirty="0"/>
          </a:p>
        </p:txBody>
      </p:sp>
      <p:sp>
        <p:nvSpPr>
          <p:cNvPr id="52" name="TextBox 51">
            <a:extLst>
              <a:ext uri="{FF2B5EF4-FFF2-40B4-BE49-F238E27FC236}">
                <a16:creationId xmlns:a16="http://schemas.microsoft.com/office/drawing/2014/main" id="{5BAA2D22-902D-474A-9ED2-210C0173B2C7}"/>
              </a:ext>
            </a:extLst>
          </p:cNvPr>
          <p:cNvSpPr txBox="1"/>
          <p:nvPr/>
        </p:nvSpPr>
        <p:spPr>
          <a:xfrm>
            <a:off x="5833975" y="2010958"/>
            <a:ext cx="246179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1800" dirty="0"/>
              <a:t>Fuzzy Logic (Fuzzy Sets)</a:t>
            </a:r>
          </a:p>
        </p:txBody>
      </p:sp>
      <p:sp>
        <p:nvSpPr>
          <p:cNvPr id="36" name="TextBox 35">
            <a:extLst>
              <a:ext uri="{FF2B5EF4-FFF2-40B4-BE49-F238E27FC236}">
                <a16:creationId xmlns:a16="http://schemas.microsoft.com/office/drawing/2014/main" id="{0A3D9197-9F06-4522-9826-94BDD1041C0E}"/>
              </a:ext>
            </a:extLst>
          </p:cNvPr>
          <p:cNvSpPr txBox="1"/>
          <p:nvPr/>
        </p:nvSpPr>
        <p:spPr>
          <a:xfrm>
            <a:off x="5591676" y="4812905"/>
            <a:ext cx="1826957" cy="1361911"/>
          </a:xfrm>
          <a:prstGeom prst="rect">
            <a:avLst/>
          </a:prstGeom>
          <a:noFill/>
          <a:ln>
            <a:solidFill>
              <a:schemeClr val="tx1"/>
            </a:solidFill>
          </a:ln>
        </p:spPr>
        <p:txBody>
          <a:bodyPr wrap="square" rtlCol="0">
            <a:spAutoFit/>
          </a:bodyPr>
          <a:lstStyle/>
          <a:p>
            <a:pPr algn="ctr"/>
            <a:r>
              <a:rPr lang="en-US" sz="1500" u="sng" dirty="0">
                <a:solidFill>
                  <a:srgbClr val="C00000"/>
                </a:solidFill>
                <a:latin typeface="Calibri" panose="020F0502020204030204" pitchFamily="34" charset="0"/>
                <a:cs typeface="Calibri" panose="020F0502020204030204" pitchFamily="34" charset="0"/>
              </a:rPr>
              <a:t>Membership value</a:t>
            </a:r>
          </a:p>
          <a:p>
            <a:pPr algn="ctr"/>
            <a:endParaRPr lang="en-US" sz="1500" u="sng" dirty="0">
              <a:solidFill>
                <a:srgbClr val="C00000"/>
              </a:solidFill>
              <a:latin typeface="Calibri" panose="020F0502020204030204" pitchFamily="34" charset="0"/>
              <a:cs typeface="Calibri" panose="020F0502020204030204" pitchFamily="34" charset="0"/>
            </a:endParaRPr>
          </a:p>
          <a:p>
            <a:pPr algn="ctr"/>
            <a:endParaRPr lang="en-US" sz="1500" u="sng" dirty="0">
              <a:solidFill>
                <a:srgbClr val="C00000"/>
              </a:solidFill>
              <a:latin typeface="Calibri" panose="020F0502020204030204" pitchFamily="34" charset="0"/>
              <a:cs typeface="Calibri" panose="020F0502020204030204" pitchFamily="34" charset="0"/>
            </a:endParaRPr>
          </a:p>
          <a:p>
            <a:pPr algn="ctr"/>
            <a:endParaRPr lang="en-US" sz="1500" u="sng"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45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ppt_x"/>
                                          </p:val>
                                        </p:tav>
                                        <p:tav tm="100000">
                                          <p:val>
                                            <p:strVal val="#ppt_x"/>
                                          </p:val>
                                        </p:tav>
                                      </p:tavLst>
                                    </p:anim>
                                    <p:anim calcmode="lin" valueType="num">
                                      <p:cBhvr additive="base">
                                        <p:cTn id="66" dur="500" fill="hold"/>
                                        <p:tgtEl>
                                          <p:spTgt spid="2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ppt_x"/>
                                          </p:val>
                                        </p:tav>
                                        <p:tav tm="100000">
                                          <p:val>
                                            <p:strVal val="#ppt_x"/>
                                          </p:val>
                                        </p:tav>
                                      </p:tavLst>
                                    </p:anim>
                                    <p:anim calcmode="lin" valueType="num">
                                      <p:cBhvr additive="base">
                                        <p:cTn id="70" dur="500" fill="hold"/>
                                        <p:tgtEl>
                                          <p:spTgt spid="3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ppt_x"/>
                                          </p:val>
                                        </p:tav>
                                        <p:tav tm="100000">
                                          <p:val>
                                            <p:strVal val="#ppt_x"/>
                                          </p:val>
                                        </p:tav>
                                      </p:tavLst>
                                    </p:anim>
                                    <p:anim calcmode="lin" valueType="num">
                                      <p:cBhvr additive="base">
                                        <p:cTn id="78" dur="500" fill="hold"/>
                                        <p:tgtEl>
                                          <p:spTgt spid="3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 calcmode="lin" valueType="num">
                                      <p:cBhvr additive="base">
                                        <p:cTn id="85" dur="500" fill="hold"/>
                                        <p:tgtEl>
                                          <p:spTgt spid="34"/>
                                        </p:tgtEl>
                                        <p:attrNameLst>
                                          <p:attrName>ppt_x</p:attrName>
                                        </p:attrNameLst>
                                      </p:cBhvr>
                                      <p:tavLst>
                                        <p:tav tm="0">
                                          <p:val>
                                            <p:strVal val="#ppt_x"/>
                                          </p:val>
                                        </p:tav>
                                        <p:tav tm="100000">
                                          <p:val>
                                            <p:strVal val="#ppt_x"/>
                                          </p:val>
                                        </p:tav>
                                      </p:tavLst>
                                    </p:anim>
                                    <p:anim calcmode="lin" valueType="num">
                                      <p:cBhvr additive="base">
                                        <p:cTn id="86" dur="500" fill="hold"/>
                                        <p:tgtEl>
                                          <p:spTgt spid="3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 calcmode="lin" valueType="num">
                                      <p:cBhvr additive="base">
                                        <p:cTn id="89" dur="500" fill="hold"/>
                                        <p:tgtEl>
                                          <p:spTgt spid="35"/>
                                        </p:tgtEl>
                                        <p:attrNameLst>
                                          <p:attrName>ppt_x</p:attrName>
                                        </p:attrNameLst>
                                      </p:cBhvr>
                                      <p:tavLst>
                                        <p:tav tm="0">
                                          <p:val>
                                            <p:strVal val="#ppt_x"/>
                                          </p:val>
                                        </p:tav>
                                        <p:tav tm="100000">
                                          <p:val>
                                            <p:strVal val="#ppt_x"/>
                                          </p:val>
                                        </p:tav>
                                      </p:tavLst>
                                    </p:anim>
                                    <p:anim calcmode="lin" valueType="num">
                                      <p:cBhvr additive="base">
                                        <p:cTn id="90" dur="500" fill="hold"/>
                                        <p:tgtEl>
                                          <p:spTgt spid="35"/>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additive="base">
                                        <p:cTn id="93" dur="500" fill="hold"/>
                                        <p:tgtEl>
                                          <p:spTgt spid="40"/>
                                        </p:tgtEl>
                                        <p:attrNameLst>
                                          <p:attrName>ppt_x</p:attrName>
                                        </p:attrNameLst>
                                      </p:cBhvr>
                                      <p:tavLst>
                                        <p:tav tm="0">
                                          <p:val>
                                            <p:strVal val="#ppt_x"/>
                                          </p:val>
                                        </p:tav>
                                        <p:tav tm="100000">
                                          <p:val>
                                            <p:strVal val="#ppt_x"/>
                                          </p:val>
                                        </p:tav>
                                      </p:tavLst>
                                    </p:anim>
                                    <p:anim calcmode="lin" valueType="num">
                                      <p:cBhvr additive="base">
                                        <p:cTn id="94" dur="500" fill="hold"/>
                                        <p:tgtEl>
                                          <p:spTgt spid="40"/>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2"/>
                                        </p:tgtEl>
                                        <p:attrNameLst>
                                          <p:attrName>style.visibility</p:attrName>
                                        </p:attrNameLst>
                                      </p:cBhvr>
                                      <p:to>
                                        <p:strVal val="visible"/>
                                      </p:to>
                                    </p:set>
                                    <p:anim calcmode="lin" valueType="num">
                                      <p:cBhvr additive="base">
                                        <p:cTn id="97" dur="500" fill="hold"/>
                                        <p:tgtEl>
                                          <p:spTgt spid="42"/>
                                        </p:tgtEl>
                                        <p:attrNameLst>
                                          <p:attrName>ppt_x</p:attrName>
                                        </p:attrNameLst>
                                      </p:cBhvr>
                                      <p:tavLst>
                                        <p:tav tm="0">
                                          <p:val>
                                            <p:strVal val="#ppt_x"/>
                                          </p:val>
                                        </p:tav>
                                        <p:tav tm="100000">
                                          <p:val>
                                            <p:strVal val="#ppt_x"/>
                                          </p:val>
                                        </p:tav>
                                      </p:tavLst>
                                    </p:anim>
                                    <p:anim calcmode="lin" valueType="num">
                                      <p:cBhvr additive="base">
                                        <p:cTn id="98" dur="500" fill="hold"/>
                                        <p:tgtEl>
                                          <p:spTgt spid="42"/>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anim calcmode="lin" valueType="num">
                                      <p:cBhvr additive="base">
                                        <p:cTn id="101" dur="500" fill="hold"/>
                                        <p:tgtEl>
                                          <p:spTgt spid="46"/>
                                        </p:tgtEl>
                                        <p:attrNameLst>
                                          <p:attrName>ppt_x</p:attrName>
                                        </p:attrNameLst>
                                      </p:cBhvr>
                                      <p:tavLst>
                                        <p:tav tm="0">
                                          <p:val>
                                            <p:strVal val="#ppt_x"/>
                                          </p:val>
                                        </p:tav>
                                        <p:tav tm="100000">
                                          <p:val>
                                            <p:strVal val="#ppt_x"/>
                                          </p:val>
                                        </p:tav>
                                      </p:tavLst>
                                    </p:anim>
                                    <p:anim calcmode="lin" valueType="num">
                                      <p:cBhvr additive="base">
                                        <p:cTn id="102" dur="500" fill="hold"/>
                                        <p:tgtEl>
                                          <p:spTgt spid="46"/>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 calcmode="lin" valueType="num">
                                      <p:cBhvr additive="base">
                                        <p:cTn id="105" dur="500" fill="hold"/>
                                        <p:tgtEl>
                                          <p:spTgt spid="52"/>
                                        </p:tgtEl>
                                        <p:attrNameLst>
                                          <p:attrName>ppt_x</p:attrName>
                                        </p:attrNameLst>
                                      </p:cBhvr>
                                      <p:tavLst>
                                        <p:tav tm="0">
                                          <p:val>
                                            <p:strVal val="#ppt_x"/>
                                          </p:val>
                                        </p:tav>
                                        <p:tav tm="100000">
                                          <p:val>
                                            <p:strVal val="#ppt_x"/>
                                          </p:val>
                                        </p:tav>
                                      </p:tavLst>
                                    </p:anim>
                                    <p:anim calcmode="lin" valueType="num">
                                      <p:cBhvr additive="base">
                                        <p:cTn id="106" dur="500" fill="hold"/>
                                        <p:tgtEl>
                                          <p:spTgt spid="52"/>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 calcmode="lin" valueType="num">
                                      <p:cBhvr additive="base">
                                        <p:cTn id="109" dur="500" fill="hold"/>
                                        <p:tgtEl>
                                          <p:spTgt spid="36"/>
                                        </p:tgtEl>
                                        <p:attrNameLst>
                                          <p:attrName>ppt_x</p:attrName>
                                        </p:attrNameLst>
                                      </p:cBhvr>
                                      <p:tavLst>
                                        <p:tav tm="0">
                                          <p:val>
                                            <p:strVal val="#ppt_x"/>
                                          </p:val>
                                        </p:tav>
                                        <p:tav tm="100000">
                                          <p:val>
                                            <p:strVal val="#ppt_x"/>
                                          </p:val>
                                        </p:tav>
                                      </p:tavLst>
                                    </p:anim>
                                    <p:anim calcmode="lin" valueType="num">
                                      <p:cBhvr additive="base">
                                        <p:cTn id="11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5" grpId="0"/>
      <p:bldP spid="16" grpId="0"/>
      <p:bldP spid="17" grpId="0"/>
      <p:bldP spid="22" grpId="0"/>
      <p:bldP spid="23" grpId="0"/>
      <p:bldP spid="31" grpId="0"/>
      <p:bldP spid="32" grpId="0"/>
      <p:bldP spid="33" grpId="0"/>
      <p:bldP spid="34" grpId="0"/>
      <p:bldP spid="35" grpId="0" animBg="1"/>
      <p:bldP spid="40" grpId="0"/>
      <p:bldP spid="43" grpId="0" animBg="1"/>
      <p:bldP spid="46" grpId="0"/>
      <p:bldP spid="52" grpId="0" animBg="1"/>
      <p:bldP spid="36"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9168" y="982211"/>
            <a:ext cx="5615740" cy="470802"/>
          </a:xfrm>
          <a:prstGeom prst="rect">
            <a:avLst/>
          </a:prstGeom>
        </p:spPr>
        <p:txBody>
          <a:bodyPr vert="horz" wrap="square" lIns="0" tIns="9049" rIns="0" bIns="0" numCol="1" rtlCol="0" anchor="ctr" anchorCtr="0" compatLnSpc="1">
            <a:prstTxWarp prst="textNoShape">
              <a:avLst/>
            </a:prstTxWarp>
            <a:spAutoFit/>
          </a:bodyPr>
          <a:lstStyle/>
          <a:p>
            <a:pPr marL="9525">
              <a:spcBef>
                <a:spcPts val="71"/>
              </a:spcBef>
            </a:pPr>
            <a:r>
              <a:rPr lang="en-US" sz="3000" spc="-4" dirty="0">
                <a:latin typeface="Arial" panose="020B0604020202020204" pitchFamily="34" charset="0"/>
                <a:cs typeface="Arial" panose="020B0604020202020204" pitchFamily="34" charset="0"/>
              </a:rPr>
              <a:t>Definition of F</a:t>
            </a:r>
            <a:r>
              <a:rPr sz="3000" spc="-4" dirty="0">
                <a:latin typeface="Arial" panose="020B0604020202020204" pitchFamily="34" charset="0"/>
                <a:cs typeface="Arial" panose="020B0604020202020204" pitchFamily="34" charset="0"/>
              </a:rPr>
              <a:t>uzzy</a:t>
            </a:r>
            <a:r>
              <a:rPr sz="3000" dirty="0">
                <a:latin typeface="Arial" panose="020B0604020202020204" pitchFamily="34" charset="0"/>
                <a:cs typeface="Arial" panose="020B0604020202020204" pitchFamily="34" charset="0"/>
              </a:rPr>
              <a:t> </a:t>
            </a:r>
            <a:r>
              <a:rPr lang="en-US" sz="3000" spc="-4" dirty="0">
                <a:latin typeface="Arial" panose="020B0604020202020204" pitchFamily="34" charset="0"/>
                <a:cs typeface="Arial" panose="020B0604020202020204" pitchFamily="34" charset="0"/>
              </a:rPr>
              <a:t>S</a:t>
            </a:r>
            <a:r>
              <a:rPr sz="3000" spc="-4" dirty="0">
                <a:latin typeface="Arial" panose="020B0604020202020204" pitchFamily="34" charset="0"/>
                <a:cs typeface="Arial" panose="020B0604020202020204" pitchFamily="34" charset="0"/>
              </a:rPr>
              <a:t>et</a:t>
            </a:r>
            <a:r>
              <a:rPr lang="en-US" sz="3000" spc="-4" dirty="0">
                <a:latin typeface="Arial" panose="020B0604020202020204" pitchFamily="34" charset="0"/>
                <a:cs typeface="Arial" panose="020B0604020202020204" pitchFamily="34" charset="0"/>
              </a:rPr>
              <a:t>s</a:t>
            </a:r>
            <a:endParaRPr sz="3000" spc="-4" dirty="0">
              <a:latin typeface="Arial" panose="020B0604020202020204" pitchFamily="34" charset="0"/>
              <a:cs typeface="Arial" panose="020B0604020202020204" pitchFamily="34" charset="0"/>
            </a:endParaRPr>
          </a:p>
        </p:txBody>
      </p:sp>
      <p:sp>
        <p:nvSpPr>
          <p:cNvPr id="3" name="object 3"/>
          <p:cNvSpPr txBox="1"/>
          <p:nvPr/>
        </p:nvSpPr>
        <p:spPr>
          <a:xfrm>
            <a:off x="646206" y="1623837"/>
            <a:ext cx="7646067" cy="4322498"/>
          </a:xfrm>
          <a:prstGeom prst="rect">
            <a:avLst/>
          </a:prstGeom>
        </p:spPr>
        <p:txBody>
          <a:bodyPr vert="horz" wrap="square" lIns="0" tIns="132874" rIns="0" bIns="0" rtlCol="0">
            <a:spAutoFit/>
          </a:bodyPr>
          <a:lstStyle/>
          <a:p>
            <a:pPr marL="266700" indent="-257175">
              <a:spcBef>
                <a:spcPts val="1046"/>
              </a:spcBef>
              <a:buChar char="•"/>
              <a:tabLst>
                <a:tab pos="266700" algn="l"/>
                <a:tab pos="267176" algn="l"/>
              </a:tabLst>
            </a:pPr>
            <a:r>
              <a:rPr lang="en-US" altLang="zh-CN" sz="1800" spc="-4" dirty="0">
                <a:latin typeface="Arial"/>
                <a:cs typeface="Arial"/>
              </a:rPr>
              <a:t>A fuzzy </a:t>
            </a:r>
            <a:r>
              <a:rPr lang="en-US" sz="1800" spc="-4" dirty="0">
                <a:latin typeface="Arial"/>
                <a:cs typeface="Arial"/>
              </a:rPr>
              <a:t>s</a:t>
            </a:r>
            <a:r>
              <a:rPr sz="1800" spc="-4" dirty="0">
                <a:latin typeface="Arial"/>
                <a:cs typeface="Arial"/>
              </a:rPr>
              <a:t>et </a:t>
            </a:r>
            <a:r>
              <a:rPr sz="1800" dirty="0">
                <a:latin typeface="Arial"/>
                <a:cs typeface="Arial"/>
              </a:rPr>
              <a:t>A </a:t>
            </a:r>
            <a:r>
              <a:rPr sz="1800" spc="-4" dirty="0">
                <a:latin typeface="Arial"/>
                <a:cs typeface="Arial"/>
              </a:rPr>
              <a:t>is defined</a:t>
            </a:r>
            <a:r>
              <a:rPr sz="1800" spc="38" dirty="0">
                <a:latin typeface="Arial"/>
                <a:cs typeface="Arial"/>
              </a:rPr>
              <a:t> </a:t>
            </a:r>
            <a:r>
              <a:rPr sz="1800" spc="-4" dirty="0">
                <a:latin typeface="Arial"/>
                <a:cs typeface="Arial"/>
              </a:rPr>
              <a:t>by</a:t>
            </a:r>
            <a:r>
              <a:rPr lang="en-US" sz="1800" spc="-4" dirty="0">
                <a:latin typeface="Arial"/>
                <a:cs typeface="Arial"/>
              </a:rPr>
              <a:t> using</a:t>
            </a:r>
            <a:endParaRPr sz="1800" dirty="0">
              <a:latin typeface="Arial"/>
              <a:cs typeface="Arial"/>
            </a:endParaRPr>
          </a:p>
          <a:p>
            <a:pPr marL="1495425">
              <a:spcBef>
                <a:spcPts val="975"/>
              </a:spcBef>
            </a:pPr>
            <a:r>
              <a:rPr sz="1800" spc="-4" dirty="0">
                <a:latin typeface="Arial"/>
                <a:cs typeface="Arial"/>
              </a:rPr>
              <a:t>A={ x </a:t>
            </a:r>
            <a:r>
              <a:rPr sz="1800" spc="-8" dirty="0">
                <a:latin typeface="Arial"/>
                <a:cs typeface="Arial"/>
              </a:rPr>
              <a:t>|</a:t>
            </a:r>
            <a:r>
              <a:rPr sz="1800" spc="-8" dirty="0">
                <a:latin typeface="Symbol"/>
                <a:cs typeface="Symbol"/>
              </a:rPr>
              <a:t></a:t>
            </a:r>
            <a:r>
              <a:rPr sz="1800" spc="-8" dirty="0">
                <a:latin typeface="Arial"/>
                <a:cs typeface="Arial"/>
              </a:rPr>
              <a:t>(x)</a:t>
            </a:r>
            <a:r>
              <a:rPr sz="1800" spc="-4" dirty="0">
                <a:latin typeface="Arial"/>
                <a:cs typeface="Arial"/>
              </a:rPr>
              <a:t>}</a:t>
            </a:r>
            <a:endParaRPr sz="1800" dirty="0">
              <a:latin typeface="Arial"/>
              <a:cs typeface="Arial"/>
            </a:endParaRPr>
          </a:p>
          <a:p>
            <a:pPr marL="263366">
              <a:spcBef>
                <a:spcPts val="1189"/>
              </a:spcBef>
            </a:pPr>
            <a:r>
              <a:rPr sz="1800" spc="-4" dirty="0">
                <a:latin typeface="Arial"/>
                <a:cs typeface="Arial"/>
              </a:rPr>
              <a:t>where </a:t>
            </a:r>
            <a:r>
              <a:rPr sz="1800" i="1" spc="-4" dirty="0">
                <a:latin typeface="Symbol"/>
                <a:cs typeface="Symbol"/>
              </a:rPr>
              <a:t></a:t>
            </a:r>
            <a:r>
              <a:rPr sz="1800" spc="-4" dirty="0">
                <a:latin typeface="Arial"/>
                <a:cs typeface="Arial"/>
              </a:rPr>
              <a:t>(x) is a </a:t>
            </a:r>
            <a:r>
              <a:rPr sz="1800" dirty="0">
                <a:solidFill>
                  <a:srgbClr val="00B050"/>
                </a:solidFill>
                <a:latin typeface="Arial"/>
                <a:cs typeface="Arial"/>
              </a:rPr>
              <a:t>membership</a:t>
            </a:r>
            <a:r>
              <a:rPr sz="1800" spc="11" dirty="0">
                <a:solidFill>
                  <a:srgbClr val="00B050"/>
                </a:solidFill>
                <a:latin typeface="Arial"/>
                <a:cs typeface="Arial"/>
              </a:rPr>
              <a:t> </a:t>
            </a:r>
            <a:r>
              <a:rPr sz="1800" dirty="0">
                <a:solidFill>
                  <a:srgbClr val="00B050"/>
                </a:solidFill>
                <a:latin typeface="Arial"/>
                <a:cs typeface="Arial"/>
              </a:rPr>
              <a:t>function</a:t>
            </a:r>
            <a:r>
              <a:rPr sz="1800" dirty="0">
                <a:latin typeface="Arial"/>
                <a:cs typeface="Arial"/>
              </a:rPr>
              <a:t>.</a:t>
            </a:r>
          </a:p>
          <a:p>
            <a:pPr marL="352425" lvl="1">
              <a:spcBef>
                <a:spcPts val="4"/>
              </a:spcBef>
              <a:tabLst>
                <a:tab pos="567214" algn="l"/>
                <a:tab pos="567690" algn="l"/>
              </a:tabLst>
            </a:pPr>
            <a:endParaRPr lang="en-US" sz="1500" dirty="0">
              <a:solidFill>
                <a:srgbClr val="FF0000"/>
              </a:solidFill>
              <a:latin typeface="Arial"/>
              <a:cs typeface="Arial"/>
            </a:endParaRPr>
          </a:p>
          <a:p>
            <a:pPr marL="567214" lvl="1" indent="-214789">
              <a:spcBef>
                <a:spcPts val="4"/>
              </a:spcBef>
              <a:buFontTx/>
              <a:buChar char="–"/>
              <a:tabLst>
                <a:tab pos="567214" algn="l"/>
                <a:tab pos="567690" algn="l"/>
              </a:tabLst>
            </a:pPr>
            <a:r>
              <a:rPr lang="en-US" sz="1500" dirty="0">
                <a:solidFill>
                  <a:srgbClr val="FF0000"/>
                </a:solidFill>
                <a:latin typeface="Arial"/>
                <a:cs typeface="Arial"/>
              </a:rPr>
              <a:t>The range of </a:t>
            </a:r>
            <a:r>
              <a:rPr lang="en-US" sz="1500" i="1" spc="-4" dirty="0">
                <a:solidFill>
                  <a:srgbClr val="FF0000"/>
                </a:solidFill>
                <a:latin typeface="Symbol"/>
                <a:cs typeface="Symbol"/>
              </a:rPr>
              <a:t></a:t>
            </a:r>
            <a:r>
              <a:rPr lang="en-US" sz="1500" spc="-4" dirty="0">
                <a:solidFill>
                  <a:srgbClr val="FF0000"/>
                </a:solidFill>
                <a:latin typeface="Arial"/>
                <a:cs typeface="Arial"/>
              </a:rPr>
              <a:t>(x) is </a:t>
            </a:r>
            <a:r>
              <a:rPr lang="en-US" sz="1500" dirty="0">
                <a:solidFill>
                  <a:srgbClr val="FF0000"/>
                </a:solidFill>
                <a:latin typeface="Arial"/>
                <a:cs typeface="Arial"/>
              </a:rPr>
              <a:t>[0,1].  </a:t>
            </a:r>
            <a:r>
              <a:rPr lang="en-US" sz="1500" dirty="0">
                <a:solidFill>
                  <a:srgbClr val="C00000"/>
                </a:solidFill>
                <a:latin typeface="Arial"/>
                <a:cs typeface="Arial"/>
              </a:rPr>
              <a:t>We cannot say clearly if x is in A</a:t>
            </a:r>
            <a:r>
              <a:rPr lang="en-US" sz="1500" spc="-199" dirty="0">
                <a:solidFill>
                  <a:srgbClr val="C00000"/>
                </a:solidFill>
                <a:latin typeface="Arial"/>
                <a:cs typeface="Arial"/>
              </a:rPr>
              <a:t>   </a:t>
            </a:r>
            <a:r>
              <a:rPr lang="en-US" sz="1500" dirty="0">
                <a:solidFill>
                  <a:srgbClr val="C00000"/>
                </a:solidFill>
                <a:latin typeface="Arial"/>
                <a:cs typeface="Arial"/>
              </a:rPr>
              <a:t>or not when 0&lt;</a:t>
            </a:r>
            <a:r>
              <a:rPr lang="en-US" sz="1500" i="1" dirty="0">
                <a:solidFill>
                  <a:srgbClr val="C00000"/>
                </a:solidFill>
                <a:latin typeface="Symbol"/>
                <a:cs typeface="Symbol"/>
              </a:rPr>
              <a:t></a:t>
            </a:r>
            <a:r>
              <a:rPr lang="en-US" sz="1500" dirty="0">
                <a:solidFill>
                  <a:srgbClr val="C00000"/>
                </a:solidFill>
                <a:latin typeface="Arial"/>
                <a:cs typeface="Arial"/>
              </a:rPr>
              <a:t>(x) &lt;</a:t>
            </a:r>
            <a:r>
              <a:rPr lang="en-US" sz="1500" spc="-60" dirty="0">
                <a:solidFill>
                  <a:srgbClr val="C00000"/>
                </a:solidFill>
                <a:latin typeface="Arial"/>
                <a:cs typeface="Arial"/>
              </a:rPr>
              <a:t> </a:t>
            </a:r>
            <a:r>
              <a:rPr lang="en-US" sz="1500" dirty="0">
                <a:solidFill>
                  <a:srgbClr val="C00000"/>
                </a:solidFill>
                <a:latin typeface="Arial"/>
                <a:cs typeface="Arial"/>
              </a:rPr>
              <a:t>1.</a:t>
            </a:r>
          </a:p>
          <a:p>
            <a:pPr lvl="1">
              <a:spcBef>
                <a:spcPts val="41"/>
              </a:spcBef>
            </a:pPr>
            <a:endParaRPr lang="en-US" sz="1500" dirty="0">
              <a:solidFill>
                <a:srgbClr val="C00000"/>
              </a:solidFill>
              <a:latin typeface="Arial"/>
              <a:cs typeface="Arial"/>
            </a:endParaRPr>
          </a:p>
          <a:p>
            <a:pPr marL="266700" marR="547688" indent="-257175">
              <a:spcBef>
                <a:spcPts val="435"/>
              </a:spcBef>
              <a:buChar char="•"/>
              <a:tabLst>
                <a:tab pos="266700" algn="l"/>
                <a:tab pos="267176" algn="l"/>
              </a:tabLst>
            </a:pPr>
            <a:r>
              <a:rPr lang="en-US" sz="1800" dirty="0">
                <a:latin typeface="Arial"/>
                <a:cs typeface="Arial"/>
              </a:rPr>
              <a:t>A </a:t>
            </a:r>
            <a:r>
              <a:rPr lang="en-US" sz="1800" spc="-4" dirty="0">
                <a:latin typeface="Arial"/>
                <a:cs typeface="Arial"/>
              </a:rPr>
              <a:t>fuzzy set  </a:t>
            </a:r>
            <a:r>
              <a:rPr lang="en-US" sz="1800" dirty="0">
                <a:latin typeface="Arial"/>
                <a:cs typeface="Arial"/>
              </a:rPr>
              <a:t>A  </a:t>
            </a:r>
            <a:r>
              <a:rPr lang="en-US" sz="1800" spc="-4" dirty="0">
                <a:latin typeface="Arial"/>
                <a:cs typeface="Arial"/>
              </a:rPr>
              <a:t>is described as</a:t>
            </a:r>
            <a:r>
              <a:rPr lang="en-US" sz="1800" spc="15" dirty="0">
                <a:latin typeface="Arial"/>
                <a:cs typeface="Arial"/>
              </a:rPr>
              <a:t> </a:t>
            </a:r>
            <a:r>
              <a:rPr lang="en-US" sz="1800" spc="-4" dirty="0">
                <a:latin typeface="Arial"/>
                <a:cs typeface="Arial"/>
              </a:rPr>
              <a:t>follows:</a:t>
            </a:r>
            <a:endParaRPr lang="en-US" sz="1800" dirty="0">
              <a:latin typeface="Arial"/>
              <a:cs typeface="Arial"/>
            </a:endParaRPr>
          </a:p>
          <a:p>
            <a:pPr>
              <a:spcBef>
                <a:spcPts val="19"/>
              </a:spcBef>
              <a:buFont typeface="Arial"/>
              <a:buChar char="•"/>
            </a:pPr>
            <a:endParaRPr lang="en-US" sz="1800" dirty="0">
              <a:latin typeface="Times New Roman"/>
              <a:cs typeface="Times New Roman"/>
            </a:endParaRPr>
          </a:p>
          <a:p>
            <a:pPr marL="552450"/>
            <a:r>
              <a:rPr lang="en-US" sz="1800" dirty="0">
                <a:latin typeface="Arial"/>
                <a:cs typeface="Arial"/>
              </a:rPr>
              <a:t>A = </a:t>
            </a:r>
            <a:r>
              <a:rPr lang="en-US" sz="1800" i="1" spc="-4" dirty="0">
                <a:latin typeface="Symbol"/>
                <a:cs typeface="Symbol"/>
              </a:rPr>
              <a:t></a:t>
            </a:r>
            <a:r>
              <a:rPr lang="en-US" sz="1800" spc="-5" baseline="-20833" dirty="0">
                <a:latin typeface="Arial"/>
                <a:cs typeface="Arial"/>
              </a:rPr>
              <a:t>A</a:t>
            </a:r>
            <a:r>
              <a:rPr lang="en-US" sz="1800" spc="-4" dirty="0">
                <a:latin typeface="Arial"/>
                <a:cs typeface="Arial"/>
              </a:rPr>
              <a:t>(x</a:t>
            </a:r>
            <a:r>
              <a:rPr lang="en-US" sz="1800" spc="-5" baseline="-20833" dirty="0">
                <a:latin typeface="Arial"/>
                <a:cs typeface="Arial"/>
              </a:rPr>
              <a:t>1</a:t>
            </a:r>
            <a:r>
              <a:rPr lang="en-US" sz="1800" spc="-4" dirty="0">
                <a:latin typeface="Arial"/>
                <a:cs typeface="Arial"/>
              </a:rPr>
              <a:t>)/x</a:t>
            </a:r>
            <a:r>
              <a:rPr lang="en-US" sz="1800" spc="-5" baseline="-20833" dirty="0">
                <a:latin typeface="Arial"/>
                <a:cs typeface="Arial"/>
              </a:rPr>
              <a:t>1</a:t>
            </a:r>
            <a:r>
              <a:rPr lang="en-US" sz="1800" spc="-4" dirty="0">
                <a:latin typeface="Arial"/>
                <a:cs typeface="Arial"/>
              </a:rPr>
              <a:t>+ </a:t>
            </a:r>
            <a:r>
              <a:rPr lang="en-US" sz="1800" i="1" spc="-4" dirty="0">
                <a:latin typeface="Symbol"/>
                <a:cs typeface="Symbol"/>
              </a:rPr>
              <a:t></a:t>
            </a:r>
            <a:r>
              <a:rPr lang="en-US" sz="1800" spc="-5" baseline="-20833" dirty="0">
                <a:latin typeface="Arial"/>
                <a:cs typeface="Arial"/>
              </a:rPr>
              <a:t>A</a:t>
            </a:r>
            <a:r>
              <a:rPr lang="en-US" sz="1800" spc="-4" dirty="0">
                <a:latin typeface="Arial"/>
                <a:cs typeface="Arial"/>
              </a:rPr>
              <a:t>(x</a:t>
            </a:r>
            <a:r>
              <a:rPr lang="en-US" sz="1800" spc="-5" baseline="-20833" dirty="0">
                <a:latin typeface="Arial"/>
                <a:cs typeface="Arial"/>
              </a:rPr>
              <a:t>2</a:t>
            </a:r>
            <a:r>
              <a:rPr lang="en-US" sz="1800" spc="-4" dirty="0">
                <a:latin typeface="Arial"/>
                <a:cs typeface="Arial"/>
              </a:rPr>
              <a:t>)/x</a:t>
            </a:r>
            <a:r>
              <a:rPr lang="en-US" sz="1800" spc="-5" baseline="-20833" dirty="0">
                <a:latin typeface="Arial"/>
                <a:cs typeface="Arial"/>
              </a:rPr>
              <a:t>2</a:t>
            </a:r>
            <a:r>
              <a:rPr lang="en-US" sz="1800" spc="-4" dirty="0">
                <a:latin typeface="Arial"/>
                <a:cs typeface="Arial"/>
              </a:rPr>
              <a:t>+…+</a:t>
            </a:r>
            <a:r>
              <a:rPr lang="en-US" sz="1800" spc="-26" dirty="0">
                <a:latin typeface="Arial"/>
                <a:cs typeface="Arial"/>
              </a:rPr>
              <a:t> </a:t>
            </a:r>
            <a:r>
              <a:rPr lang="en-US" sz="1800" i="1" spc="-4" dirty="0">
                <a:latin typeface="Symbol"/>
                <a:cs typeface="Symbol"/>
              </a:rPr>
              <a:t></a:t>
            </a:r>
            <a:r>
              <a:rPr lang="en-US" sz="1800" spc="-5" baseline="-20833" dirty="0">
                <a:latin typeface="Arial"/>
                <a:cs typeface="Arial"/>
              </a:rPr>
              <a:t>A</a:t>
            </a:r>
            <a:r>
              <a:rPr lang="en-US" sz="1800" spc="-4" dirty="0">
                <a:latin typeface="Arial"/>
                <a:cs typeface="Arial"/>
              </a:rPr>
              <a:t>(</a:t>
            </a:r>
            <a:r>
              <a:rPr lang="en-US" sz="1800" spc="-4" dirty="0" err="1">
                <a:latin typeface="Arial"/>
                <a:cs typeface="Arial"/>
              </a:rPr>
              <a:t>x</a:t>
            </a:r>
            <a:r>
              <a:rPr lang="en-US" sz="1800" spc="-5" baseline="-20833" dirty="0" err="1">
                <a:latin typeface="Arial"/>
                <a:cs typeface="Arial"/>
              </a:rPr>
              <a:t>N</a:t>
            </a:r>
            <a:r>
              <a:rPr lang="en-US" sz="1800" spc="-4" dirty="0">
                <a:latin typeface="Arial"/>
                <a:cs typeface="Arial"/>
              </a:rPr>
              <a:t>)/</a:t>
            </a:r>
            <a:r>
              <a:rPr lang="en-US" sz="1800" spc="-4" dirty="0" err="1">
                <a:latin typeface="Arial"/>
                <a:cs typeface="Arial"/>
              </a:rPr>
              <a:t>x</a:t>
            </a:r>
            <a:r>
              <a:rPr lang="en-US" sz="1800" spc="-5" baseline="-20833" dirty="0" err="1">
                <a:latin typeface="Arial"/>
                <a:cs typeface="Arial"/>
              </a:rPr>
              <a:t>N</a:t>
            </a:r>
            <a:r>
              <a:rPr lang="en-US" sz="1800" baseline="-20833" dirty="0">
                <a:latin typeface="Arial"/>
                <a:cs typeface="Arial"/>
              </a:rPr>
              <a:t> </a:t>
            </a:r>
            <a:r>
              <a:rPr lang="en-US" sz="1800" dirty="0">
                <a:latin typeface="Arial"/>
                <a:cs typeface="Arial"/>
              </a:rPr>
              <a:t>    </a:t>
            </a:r>
          </a:p>
          <a:p>
            <a:pPr marL="552450"/>
            <a:endParaRPr lang="en-US" sz="1800" spc="-4" dirty="0">
              <a:latin typeface="Arial"/>
              <a:cs typeface="Arial"/>
            </a:endParaRPr>
          </a:p>
          <a:p>
            <a:pPr marL="552450"/>
            <a:r>
              <a:rPr lang="en-US" sz="1800" spc="-4" dirty="0">
                <a:latin typeface="Arial"/>
                <a:cs typeface="Arial"/>
              </a:rPr>
              <a:t>where</a:t>
            </a:r>
            <a:r>
              <a:rPr lang="en-US" sz="1800" dirty="0">
                <a:latin typeface="Arial"/>
                <a:cs typeface="Arial"/>
              </a:rPr>
              <a:t> /	</a:t>
            </a:r>
            <a:r>
              <a:rPr lang="en-US" sz="1800" spc="-4" dirty="0">
                <a:latin typeface="Arial"/>
                <a:cs typeface="Arial"/>
              </a:rPr>
              <a:t>is a </a:t>
            </a:r>
            <a:r>
              <a:rPr lang="en-US" sz="1800" dirty="0">
                <a:latin typeface="Arial"/>
                <a:cs typeface="Arial"/>
              </a:rPr>
              <a:t>separator, </a:t>
            </a:r>
            <a:r>
              <a:rPr lang="en-US" sz="1800" spc="-4" dirty="0">
                <a:latin typeface="Arial"/>
                <a:cs typeface="Arial"/>
              </a:rPr>
              <a:t>and </a:t>
            </a:r>
            <a:r>
              <a:rPr lang="en-US" sz="1800" dirty="0">
                <a:latin typeface="MS PGothic"/>
                <a:cs typeface="MS PGothic"/>
              </a:rPr>
              <a:t>＋ </a:t>
            </a:r>
            <a:r>
              <a:rPr lang="en-US" sz="1800" spc="-4" dirty="0">
                <a:latin typeface="Arial"/>
                <a:cs typeface="Arial"/>
              </a:rPr>
              <a:t>is </a:t>
            </a:r>
            <a:r>
              <a:rPr lang="en-US" sz="1800" dirty="0">
                <a:latin typeface="Arial"/>
                <a:cs typeface="Arial"/>
              </a:rPr>
              <a:t>the </a:t>
            </a:r>
            <a:r>
              <a:rPr lang="en-US" sz="1800" spc="-8" dirty="0">
                <a:latin typeface="Arial"/>
                <a:cs typeface="Arial"/>
              </a:rPr>
              <a:t>logic</a:t>
            </a:r>
            <a:r>
              <a:rPr lang="en-US" sz="1800" spc="-23" dirty="0">
                <a:latin typeface="Arial"/>
                <a:cs typeface="Arial"/>
              </a:rPr>
              <a:t> </a:t>
            </a:r>
            <a:r>
              <a:rPr lang="en-US" sz="1800" dirty="0">
                <a:latin typeface="Arial"/>
                <a:cs typeface="Arial"/>
              </a:rPr>
              <a:t>OR.</a:t>
            </a:r>
          </a:p>
          <a:p>
            <a:pPr lvl="1">
              <a:spcBef>
                <a:spcPts val="41"/>
              </a:spcBef>
              <a:buFont typeface="Arial"/>
              <a:buChar char="–"/>
            </a:pPr>
            <a:endParaRPr sz="1950" dirty="0">
              <a:latin typeface="Times New Roman"/>
              <a:cs typeface="Times New Roman"/>
            </a:endParaRPr>
          </a:p>
        </p:txBody>
      </p:sp>
    </p:spTree>
    <p:extLst>
      <p:ext uri="{BB962C8B-B14F-4D97-AF65-F5344CB8AC3E}">
        <p14:creationId xmlns:p14="http://schemas.microsoft.com/office/powerpoint/2010/main" val="336125668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9157" y="999727"/>
            <a:ext cx="6227444" cy="532358"/>
          </a:xfrm>
          <a:prstGeom prst="rect">
            <a:avLst/>
          </a:prstGeom>
        </p:spPr>
        <p:txBody>
          <a:bodyPr vert="horz" wrap="square" lIns="0" tIns="9049" rIns="0" bIns="0" numCol="1" rtlCol="0" anchor="ctr" anchorCtr="0" compatLnSpc="1">
            <a:prstTxWarp prst="textNoShape">
              <a:avLst/>
            </a:prstTxWarp>
            <a:spAutoFit/>
          </a:bodyPr>
          <a:lstStyle/>
          <a:p>
            <a:pPr marL="9525">
              <a:spcBef>
                <a:spcPts val="71"/>
              </a:spcBef>
            </a:pPr>
            <a:r>
              <a:rPr spc="-4" dirty="0">
                <a:latin typeface="Arial" panose="020B0604020202020204" pitchFamily="34" charset="0"/>
                <a:cs typeface="Arial" panose="020B0604020202020204" pitchFamily="34" charset="0"/>
              </a:rPr>
              <a:t>Operations </a:t>
            </a:r>
            <a:r>
              <a:rPr lang="en-US" spc="-4" dirty="0">
                <a:latin typeface="Arial" panose="020B0604020202020204" pitchFamily="34" charset="0"/>
                <a:cs typeface="Arial" panose="020B0604020202020204" pitchFamily="34" charset="0"/>
              </a:rPr>
              <a:t>on</a:t>
            </a:r>
            <a:r>
              <a:rPr spc="-4"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fuzzy</a:t>
            </a:r>
            <a:r>
              <a:rPr spc="-11" dirty="0">
                <a:latin typeface="Arial" panose="020B0604020202020204" pitchFamily="34" charset="0"/>
                <a:cs typeface="Arial" panose="020B0604020202020204" pitchFamily="34" charset="0"/>
              </a:rPr>
              <a:t> </a:t>
            </a:r>
            <a:r>
              <a:rPr spc="-4" dirty="0">
                <a:latin typeface="Arial" panose="020B0604020202020204" pitchFamily="34" charset="0"/>
                <a:cs typeface="Arial" panose="020B0604020202020204" pitchFamily="34" charset="0"/>
              </a:rPr>
              <a:t>sets</a:t>
            </a:r>
          </a:p>
        </p:txBody>
      </p:sp>
      <p:sp>
        <p:nvSpPr>
          <p:cNvPr id="3" name="object 3"/>
          <p:cNvSpPr/>
          <p:nvPr/>
        </p:nvSpPr>
        <p:spPr>
          <a:xfrm>
            <a:off x="3317629" y="3698786"/>
            <a:ext cx="115253" cy="0"/>
          </a:xfrm>
          <a:custGeom>
            <a:avLst/>
            <a:gdLst/>
            <a:ahLst/>
            <a:cxnLst/>
            <a:rect l="l" t="t" r="r" b="b"/>
            <a:pathLst>
              <a:path w="153669">
                <a:moveTo>
                  <a:pt x="0" y="0"/>
                </a:moveTo>
                <a:lnTo>
                  <a:pt x="153519" y="0"/>
                </a:lnTo>
              </a:path>
            </a:pathLst>
          </a:custGeom>
          <a:ln w="11227">
            <a:solidFill>
              <a:srgbClr val="000000"/>
            </a:solidFill>
          </a:ln>
        </p:spPr>
        <p:txBody>
          <a:bodyPr wrap="square" lIns="0" tIns="0" rIns="0" bIns="0" rtlCol="0"/>
          <a:lstStyle/>
          <a:p>
            <a:endParaRPr sz="900"/>
          </a:p>
        </p:txBody>
      </p:sp>
      <p:sp>
        <p:nvSpPr>
          <p:cNvPr id="4" name="object 4"/>
          <p:cNvSpPr/>
          <p:nvPr/>
        </p:nvSpPr>
        <p:spPr>
          <a:xfrm>
            <a:off x="4550945" y="3806953"/>
            <a:ext cx="96714" cy="54797"/>
          </a:xfrm>
          <a:custGeom>
            <a:avLst/>
            <a:gdLst/>
            <a:ahLst/>
            <a:cxnLst/>
            <a:rect l="l" t="t" r="r" b="b"/>
            <a:pathLst>
              <a:path w="80645">
                <a:moveTo>
                  <a:pt x="0" y="0"/>
                </a:moveTo>
                <a:lnTo>
                  <a:pt x="80438" y="0"/>
                </a:lnTo>
              </a:path>
            </a:pathLst>
          </a:custGeom>
          <a:ln w="5389">
            <a:solidFill>
              <a:srgbClr val="000000"/>
            </a:solidFill>
          </a:ln>
        </p:spPr>
        <p:txBody>
          <a:bodyPr wrap="square" lIns="0" tIns="0" rIns="0" bIns="0" rtlCol="0"/>
          <a:lstStyle/>
          <a:p>
            <a:endParaRPr sz="900"/>
          </a:p>
        </p:txBody>
      </p:sp>
      <p:graphicFrame>
        <p:nvGraphicFramePr>
          <p:cNvPr id="5" name="object 5"/>
          <p:cNvGraphicFramePr>
            <a:graphicFrameLocks noGrp="1"/>
          </p:cNvGraphicFramePr>
          <p:nvPr/>
        </p:nvGraphicFramePr>
        <p:xfrm>
          <a:off x="1454943" y="1931872"/>
          <a:ext cx="5055018" cy="3382811"/>
        </p:xfrm>
        <a:graphic>
          <a:graphicData uri="http://schemas.openxmlformats.org/drawingml/2006/table">
            <a:tbl>
              <a:tblPr firstRow="1" bandRow="1">
                <a:tableStyleId>{2D5ABB26-0587-4C30-8999-92F81FD0307C}</a:tableStyleId>
              </a:tblPr>
              <a:tblGrid>
                <a:gridCol w="1555586">
                  <a:extLst>
                    <a:ext uri="{9D8B030D-6E8A-4147-A177-3AD203B41FA5}">
                      <a16:colId xmlns:a16="http://schemas.microsoft.com/office/drawing/2014/main" val="20000"/>
                    </a:ext>
                  </a:extLst>
                </a:gridCol>
                <a:gridCol w="1124183">
                  <a:extLst>
                    <a:ext uri="{9D8B030D-6E8A-4147-A177-3AD203B41FA5}">
                      <a16:colId xmlns:a16="http://schemas.microsoft.com/office/drawing/2014/main" val="20001"/>
                    </a:ext>
                  </a:extLst>
                </a:gridCol>
                <a:gridCol w="2375249">
                  <a:extLst>
                    <a:ext uri="{9D8B030D-6E8A-4147-A177-3AD203B41FA5}">
                      <a16:colId xmlns:a16="http://schemas.microsoft.com/office/drawing/2014/main" val="20003"/>
                    </a:ext>
                  </a:extLst>
                </a:gridCol>
              </a:tblGrid>
              <a:tr h="365569">
                <a:tc>
                  <a:txBody>
                    <a:bodyPr/>
                    <a:lstStyle/>
                    <a:p>
                      <a:pPr marL="535305">
                        <a:lnSpc>
                          <a:spcPts val="2115"/>
                        </a:lnSpc>
                      </a:pPr>
                      <a:r>
                        <a:rPr sz="1400" spc="-5" dirty="0">
                          <a:latin typeface="Arial"/>
                          <a:cs typeface="Arial"/>
                        </a:rPr>
                        <a:t>Meaning</a:t>
                      </a:r>
                      <a:endParaRPr sz="14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ts val="2115"/>
                        </a:lnSpc>
                      </a:pPr>
                      <a:r>
                        <a:rPr sz="1400" spc="-5" dirty="0">
                          <a:latin typeface="Arial"/>
                          <a:cs typeface="Arial"/>
                        </a:rPr>
                        <a:t>Set</a:t>
                      </a:r>
                      <a:r>
                        <a:rPr sz="1400" spc="-30" dirty="0">
                          <a:latin typeface="Arial"/>
                          <a:cs typeface="Arial"/>
                        </a:rPr>
                        <a:t> </a:t>
                      </a:r>
                      <a:r>
                        <a:rPr sz="1400" spc="-5" dirty="0">
                          <a:latin typeface="Arial"/>
                          <a:cs typeface="Arial"/>
                        </a:rPr>
                        <a:t>notation</a:t>
                      </a:r>
                      <a:endParaRPr sz="14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6720">
                        <a:lnSpc>
                          <a:spcPts val="2115"/>
                        </a:lnSpc>
                      </a:pPr>
                      <a:r>
                        <a:rPr sz="1400" spc="-5" dirty="0">
                          <a:latin typeface="Arial"/>
                          <a:cs typeface="Arial"/>
                        </a:rPr>
                        <a:t>Membership</a:t>
                      </a:r>
                      <a:r>
                        <a:rPr sz="1400" spc="10" dirty="0">
                          <a:latin typeface="Arial"/>
                          <a:cs typeface="Arial"/>
                        </a:rPr>
                        <a:t> </a:t>
                      </a:r>
                      <a:r>
                        <a:rPr sz="1400" spc="-5" dirty="0">
                          <a:latin typeface="Arial"/>
                          <a:cs typeface="Arial"/>
                        </a:rPr>
                        <a:t>function</a:t>
                      </a:r>
                      <a:endParaRPr sz="1400" dirty="0">
                        <a:latin typeface="Arial"/>
                        <a:cs typeface="Arial"/>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03409">
                <a:tc>
                  <a:txBody>
                    <a:bodyPr/>
                    <a:lstStyle/>
                    <a:p>
                      <a:pPr marL="67945">
                        <a:lnSpc>
                          <a:spcPts val="2115"/>
                        </a:lnSpc>
                      </a:pPr>
                      <a:r>
                        <a:rPr sz="1400" spc="-5" dirty="0">
                          <a:latin typeface="Arial"/>
                          <a:cs typeface="Arial"/>
                        </a:rPr>
                        <a:t>Equivalence</a:t>
                      </a:r>
                      <a:endParaRPr sz="14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73380">
                        <a:lnSpc>
                          <a:spcPct val="100000"/>
                        </a:lnSpc>
                        <a:spcBef>
                          <a:spcPts val="1590"/>
                        </a:spcBef>
                      </a:pPr>
                      <a:r>
                        <a:rPr sz="2000" i="1" spc="-25" dirty="0">
                          <a:latin typeface="Times New Roman"/>
                          <a:cs typeface="Times New Roman"/>
                        </a:rPr>
                        <a:t>A </a:t>
                      </a:r>
                      <a:r>
                        <a:rPr sz="2000" i="1" spc="-25" dirty="0">
                          <a:latin typeface="Symbol"/>
                          <a:cs typeface="Symbol"/>
                        </a:rPr>
                        <a:t></a:t>
                      </a:r>
                      <a:r>
                        <a:rPr sz="2000" i="1" spc="-475" dirty="0">
                          <a:latin typeface="Times New Roman"/>
                          <a:cs typeface="Times New Roman"/>
                        </a:rPr>
                        <a:t> </a:t>
                      </a:r>
                      <a:r>
                        <a:rPr sz="2000" i="1" spc="-25" dirty="0">
                          <a:latin typeface="Times New Roman"/>
                          <a:cs typeface="Times New Roman"/>
                        </a:rPr>
                        <a:t>B</a:t>
                      </a:r>
                      <a:endParaRPr sz="2000">
                        <a:latin typeface="Times New Roman"/>
                        <a:cs typeface="Times New Roman"/>
                      </a:endParaRPr>
                    </a:p>
                  </a:txBody>
                  <a:tcPr marL="0" marR="0" marT="15144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9734">
                        <a:lnSpc>
                          <a:spcPct val="100000"/>
                        </a:lnSpc>
                        <a:spcBef>
                          <a:spcPts val="1730"/>
                        </a:spcBef>
                      </a:pPr>
                      <a:r>
                        <a:rPr sz="1600" i="1" dirty="0">
                          <a:latin typeface="Symbol"/>
                          <a:cs typeface="Symbol"/>
                        </a:rPr>
                        <a:t></a:t>
                      </a:r>
                      <a:r>
                        <a:rPr sz="1300" i="1" baseline="-24154" dirty="0">
                          <a:latin typeface="Times New Roman"/>
                          <a:cs typeface="Times New Roman"/>
                        </a:rPr>
                        <a:t>A</a:t>
                      </a:r>
                      <a:r>
                        <a:rPr sz="1300" i="1" spc="-202" baseline="-24154" dirty="0">
                          <a:latin typeface="Times New Roman"/>
                          <a:cs typeface="Times New Roman"/>
                        </a:rPr>
                        <a:t> </a:t>
                      </a:r>
                      <a:r>
                        <a:rPr sz="1500" spc="5" dirty="0">
                          <a:latin typeface="Times New Roman"/>
                          <a:cs typeface="Times New Roman"/>
                        </a:rPr>
                        <a:t>(</a:t>
                      </a:r>
                      <a:r>
                        <a:rPr sz="1500" i="1" spc="5" dirty="0">
                          <a:latin typeface="Times New Roman"/>
                          <a:cs typeface="Times New Roman"/>
                        </a:rPr>
                        <a:t>x</a:t>
                      </a:r>
                      <a:r>
                        <a:rPr sz="1500" spc="5" dirty="0">
                          <a:latin typeface="Times New Roman"/>
                          <a:cs typeface="Times New Roman"/>
                        </a:rPr>
                        <a:t>)</a:t>
                      </a:r>
                      <a:r>
                        <a:rPr sz="1500" spc="-140" dirty="0">
                          <a:latin typeface="Times New Roman"/>
                          <a:cs typeface="Times New Roman"/>
                        </a:rPr>
                        <a:t> </a:t>
                      </a:r>
                      <a:r>
                        <a:rPr sz="1500" i="1" spc="-35" dirty="0">
                          <a:latin typeface="Symbol"/>
                          <a:cs typeface="Symbol"/>
                        </a:rPr>
                        <a:t></a:t>
                      </a:r>
                      <a:r>
                        <a:rPr sz="1500" i="1" spc="-130" dirty="0">
                          <a:latin typeface="Times New Roman"/>
                          <a:cs typeface="Times New Roman"/>
                        </a:rPr>
                        <a:t> </a:t>
                      </a:r>
                      <a:r>
                        <a:rPr sz="1600" i="1" spc="-25" dirty="0">
                          <a:latin typeface="Symbol"/>
                          <a:cs typeface="Symbol"/>
                        </a:rPr>
                        <a:t></a:t>
                      </a:r>
                      <a:r>
                        <a:rPr sz="1300" i="1" spc="-37" baseline="-24154" dirty="0">
                          <a:latin typeface="Times New Roman"/>
                          <a:cs typeface="Times New Roman"/>
                        </a:rPr>
                        <a:t>B</a:t>
                      </a:r>
                      <a:r>
                        <a:rPr sz="1300" i="1" spc="-120" baseline="-24154" dirty="0">
                          <a:latin typeface="Times New Roman"/>
                          <a:cs typeface="Times New Roman"/>
                        </a:rPr>
                        <a:t> </a:t>
                      </a:r>
                      <a:r>
                        <a:rPr sz="1500" spc="5" dirty="0">
                          <a:latin typeface="Times New Roman"/>
                          <a:cs typeface="Times New Roman"/>
                        </a:rPr>
                        <a:t>(</a:t>
                      </a:r>
                      <a:r>
                        <a:rPr sz="1500" i="1" spc="5" dirty="0">
                          <a:latin typeface="Times New Roman"/>
                          <a:cs typeface="Times New Roman"/>
                        </a:rPr>
                        <a:t>x</a:t>
                      </a:r>
                      <a:r>
                        <a:rPr sz="1500" spc="5" dirty="0">
                          <a:latin typeface="Times New Roman"/>
                          <a:cs typeface="Times New Roman"/>
                        </a:rPr>
                        <a:t>)</a:t>
                      </a:r>
                      <a:endParaRPr sz="1500">
                        <a:latin typeface="Times New Roman"/>
                        <a:cs typeface="Times New Roman"/>
                      </a:endParaRPr>
                    </a:p>
                  </a:txBody>
                  <a:tcPr marL="0" marR="0" marT="164783"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3503">
                <a:tc>
                  <a:txBody>
                    <a:bodyPr/>
                    <a:lstStyle/>
                    <a:p>
                      <a:pPr marL="67945">
                        <a:lnSpc>
                          <a:spcPts val="2120"/>
                        </a:lnSpc>
                      </a:pPr>
                      <a:r>
                        <a:rPr sz="1400" spc="-5" dirty="0">
                          <a:latin typeface="Arial"/>
                          <a:cs typeface="Arial"/>
                        </a:rPr>
                        <a:t>Implication</a:t>
                      </a:r>
                      <a:endParaRPr sz="14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60045">
                        <a:lnSpc>
                          <a:spcPct val="100000"/>
                        </a:lnSpc>
                        <a:spcBef>
                          <a:spcPts val="1405"/>
                        </a:spcBef>
                      </a:pPr>
                      <a:r>
                        <a:rPr sz="1700" i="1" spc="-145" dirty="0">
                          <a:latin typeface="Times New Roman"/>
                          <a:cs typeface="Times New Roman"/>
                        </a:rPr>
                        <a:t>A </a:t>
                      </a:r>
                      <a:r>
                        <a:rPr sz="1700" i="1" spc="-165" dirty="0">
                          <a:latin typeface="Symbol"/>
                          <a:cs typeface="Symbol"/>
                        </a:rPr>
                        <a:t></a:t>
                      </a:r>
                      <a:r>
                        <a:rPr sz="1700" i="1" spc="-195" dirty="0">
                          <a:latin typeface="Times New Roman"/>
                          <a:cs typeface="Times New Roman"/>
                        </a:rPr>
                        <a:t> </a:t>
                      </a:r>
                      <a:r>
                        <a:rPr sz="1700" i="1" spc="-145" dirty="0">
                          <a:latin typeface="Times New Roman"/>
                          <a:cs typeface="Times New Roman"/>
                        </a:rPr>
                        <a:t>B</a:t>
                      </a:r>
                      <a:endParaRPr sz="1700">
                        <a:latin typeface="Times New Roman"/>
                        <a:cs typeface="Times New Roman"/>
                      </a:endParaRPr>
                    </a:p>
                  </a:txBody>
                  <a:tcPr marL="0" marR="0" marT="13382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9734">
                        <a:lnSpc>
                          <a:spcPct val="100000"/>
                        </a:lnSpc>
                        <a:spcBef>
                          <a:spcPts val="1560"/>
                        </a:spcBef>
                      </a:pPr>
                      <a:r>
                        <a:rPr sz="1600" i="1" dirty="0">
                          <a:latin typeface="Symbol"/>
                          <a:cs typeface="Symbol"/>
                        </a:rPr>
                        <a:t></a:t>
                      </a:r>
                      <a:r>
                        <a:rPr sz="1300" i="1" baseline="-24154" dirty="0">
                          <a:latin typeface="Times New Roman"/>
                          <a:cs typeface="Times New Roman"/>
                        </a:rPr>
                        <a:t>A</a:t>
                      </a:r>
                      <a:r>
                        <a:rPr sz="1300" i="1" spc="-202" baseline="-24154" dirty="0">
                          <a:latin typeface="Times New Roman"/>
                          <a:cs typeface="Times New Roman"/>
                        </a:rPr>
                        <a:t> </a:t>
                      </a:r>
                      <a:r>
                        <a:rPr sz="1500" spc="5" dirty="0">
                          <a:latin typeface="Times New Roman"/>
                          <a:cs typeface="Times New Roman"/>
                        </a:rPr>
                        <a:t>(</a:t>
                      </a:r>
                      <a:r>
                        <a:rPr sz="1500" i="1" spc="5" dirty="0">
                          <a:latin typeface="Times New Roman"/>
                          <a:cs typeface="Times New Roman"/>
                        </a:rPr>
                        <a:t>x</a:t>
                      </a:r>
                      <a:r>
                        <a:rPr sz="1500" spc="5" dirty="0">
                          <a:latin typeface="Times New Roman"/>
                          <a:cs typeface="Times New Roman"/>
                        </a:rPr>
                        <a:t>)</a:t>
                      </a:r>
                      <a:r>
                        <a:rPr sz="1500" spc="-165" dirty="0">
                          <a:latin typeface="Times New Roman"/>
                          <a:cs typeface="Times New Roman"/>
                        </a:rPr>
                        <a:t> </a:t>
                      </a:r>
                      <a:r>
                        <a:rPr sz="1500" i="1" spc="-35" dirty="0">
                          <a:latin typeface="Symbol"/>
                          <a:cs typeface="Symbol"/>
                        </a:rPr>
                        <a:t></a:t>
                      </a:r>
                      <a:r>
                        <a:rPr sz="1500" i="1" spc="-130" dirty="0">
                          <a:latin typeface="Times New Roman"/>
                          <a:cs typeface="Times New Roman"/>
                        </a:rPr>
                        <a:t> </a:t>
                      </a:r>
                      <a:r>
                        <a:rPr sz="1600" i="1" spc="-25" dirty="0">
                          <a:latin typeface="Symbol"/>
                          <a:cs typeface="Symbol"/>
                        </a:rPr>
                        <a:t></a:t>
                      </a:r>
                      <a:r>
                        <a:rPr sz="1300" i="1" spc="-37" baseline="-24154" dirty="0">
                          <a:latin typeface="Times New Roman"/>
                          <a:cs typeface="Times New Roman"/>
                        </a:rPr>
                        <a:t>B</a:t>
                      </a:r>
                      <a:r>
                        <a:rPr sz="1300" i="1" spc="-120" baseline="-24154" dirty="0">
                          <a:latin typeface="Times New Roman"/>
                          <a:cs typeface="Times New Roman"/>
                        </a:rPr>
                        <a:t> </a:t>
                      </a:r>
                      <a:r>
                        <a:rPr sz="1500" spc="5" dirty="0">
                          <a:latin typeface="Times New Roman"/>
                          <a:cs typeface="Times New Roman"/>
                        </a:rPr>
                        <a:t>(</a:t>
                      </a:r>
                      <a:r>
                        <a:rPr sz="1500" i="1" spc="5" dirty="0">
                          <a:latin typeface="Times New Roman"/>
                          <a:cs typeface="Times New Roman"/>
                        </a:rPr>
                        <a:t>x</a:t>
                      </a:r>
                      <a:r>
                        <a:rPr sz="1500" spc="5" dirty="0">
                          <a:latin typeface="Times New Roman"/>
                          <a:cs typeface="Times New Roman"/>
                        </a:rPr>
                        <a:t>)</a:t>
                      </a:r>
                      <a:endParaRPr sz="1500">
                        <a:latin typeface="Times New Roman"/>
                        <a:cs typeface="Times New Roman"/>
                      </a:endParaRPr>
                    </a:p>
                  </a:txBody>
                  <a:tcPr marL="0" marR="0" marT="14859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3409">
                <a:tc>
                  <a:txBody>
                    <a:bodyPr/>
                    <a:lstStyle/>
                    <a:p>
                      <a:pPr marL="67945" marR="577215">
                        <a:lnSpc>
                          <a:spcPts val="2160"/>
                        </a:lnSpc>
                        <a:spcBef>
                          <a:spcPts val="30"/>
                        </a:spcBef>
                      </a:pPr>
                      <a:r>
                        <a:rPr sz="1400" dirty="0">
                          <a:latin typeface="Arial"/>
                          <a:cs typeface="Arial"/>
                        </a:rPr>
                        <a:t>C</a:t>
                      </a:r>
                      <a:r>
                        <a:rPr sz="1400" spc="-10" dirty="0">
                          <a:latin typeface="Arial"/>
                          <a:cs typeface="Arial"/>
                        </a:rPr>
                        <a:t>o</a:t>
                      </a:r>
                      <a:r>
                        <a:rPr sz="1400" dirty="0">
                          <a:latin typeface="Arial"/>
                          <a:cs typeface="Arial"/>
                        </a:rPr>
                        <a:t>mpl</a:t>
                      </a:r>
                      <a:r>
                        <a:rPr sz="1400" spc="-15" dirty="0">
                          <a:latin typeface="Arial"/>
                          <a:cs typeface="Arial"/>
                        </a:rPr>
                        <a:t>e</a:t>
                      </a:r>
                      <a:r>
                        <a:rPr sz="1400" dirty="0">
                          <a:latin typeface="Arial"/>
                          <a:cs typeface="Arial"/>
                        </a:rPr>
                        <a:t>me</a:t>
                      </a:r>
                      <a:r>
                        <a:rPr sz="1400" spc="-10" dirty="0">
                          <a:latin typeface="Arial"/>
                          <a:cs typeface="Arial"/>
                        </a:rPr>
                        <a:t>n</a:t>
                      </a:r>
                      <a:r>
                        <a:rPr sz="1400" dirty="0">
                          <a:latin typeface="Arial"/>
                          <a:cs typeface="Arial"/>
                        </a:rPr>
                        <a:t>t  </a:t>
                      </a:r>
                      <a:r>
                        <a:rPr sz="1400" spc="-5" dirty="0">
                          <a:latin typeface="Arial"/>
                          <a:cs typeface="Arial"/>
                        </a:rPr>
                        <a:t>(negation)</a:t>
                      </a:r>
                      <a:endParaRPr sz="1400" dirty="0">
                        <a:latin typeface="Arial"/>
                        <a:cs typeface="Arial"/>
                      </a:endParaRPr>
                    </a:p>
                  </a:txBody>
                  <a:tcPr marL="0" marR="0" marT="285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58775">
                        <a:lnSpc>
                          <a:spcPct val="100000"/>
                        </a:lnSpc>
                        <a:spcBef>
                          <a:spcPts val="2065"/>
                        </a:spcBef>
                      </a:pPr>
                      <a:r>
                        <a:rPr sz="1500" i="1" dirty="0">
                          <a:latin typeface="Times New Roman"/>
                          <a:cs typeface="Times New Roman"/>
                        </a:rPr>
                        <a:t>A</a:t>
                      </a:r>
                      <a:endParaRPr sz="1500" dirty="0">
                        <a:latin typeface="Times New Roman"/>
                        <a:cs typeface="Times New Roman"/>
                      </a:endParaRPr>
                    </a:p>
                  </a:txBody>
                  <a:tcPr marL="0" marR="0" marT="19669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8465">
                        <a:lnSpc>
                          <a:spcPts val="1755"/>
                        </a:lnSpc>
                        <a:spcBef>
                          <a:spcPts val="1605"/>
                        </a:spcBef>
                      </a:pPr>
                      <a:r>
                        <a:rPr sz="1400" i="1" spc="-25" dirty="0">
                          <a:latin typeface="Symbol"/>
                          <a:cs typeface="Symbol"/>
                        </a:rPr>
                        <a:t></a:t>
                      </a:r>
                      <a:r>
                        <a:rPr sz="1400" i="1" spc="-25" dirty="0">
                          <a:latin typeface="Times New Roman"/>
                          <a:cs typeface="Times New Roman"/>
                        </a:rPr>
                        <a:t> </a:t>
                      </a:r>
                      <a:r>
                        <a:rPr sz="1300" spc="70" dirty="0">
                          <a:latin typeface="Times New Roman"/>
                          <a:cs typeface="Times New Roman"/>
                        </a:rPr>
                        <a:t>(</a:t>
                      </a:r>
                      <a:r>
                        <a:rPr sz="1300" i="1" spc="70" dirty="0">
                          <a:latin typeface="Times New Roman"/>
                          <a:cs typeface="Times New Roman"/>
                        </a:rPr>
                        <a:t>x</a:t>
                      </a:r>
                      <a:r>
                        <a:rPr sz="1300" spc="70" dirty="0">
                          <a:latin typeface="Times New Roman"/>
                          <a:cs typeface="Times New Roman"/>
                        </a:rPr>
                        <a:t>) </a:t>
                      </a:r>
                      <a:r>
                        <a:rPr sz="1300" i="1" spc="30" dirty="0">
                          <a:latin typeface="Symbol"/>
                          <a:cs typeface="Symbol"/>
                        </a:rPr>
                        <a:t></a:t>
                      </a:r>
                      <a:r>
                        <a:rPr sz="1300" i="1" spc="30" dirty="0">
                          <a:latin typeface="Times New Roman"/>
                          <a:cs typeface="Times New Roman"/>
                        </a:rPr>
                        <a:t> </a:t>
                      </a:r>
                      <a:r>
                        <a:rPr sz="1300" spc="95" dirty="0">
                          <a:latin typeface="Times New Roman"/>
                          <a:cs typeface="Times New Roman"/>
                        </a:rPr>
                        <a:t>1</a:t>
                      </a:r>
                      <a:r>
                        <a:rPr sz="1300" i="1" spc="95" dirty="0">
                          <a:latin typeface="Symbol"/>
                          <a:cs typeface="Symbol"/>
                        </a:rPr>
                        <a:t></a:t>
                      </a:r>
                      <a:r>
                        <a:rPr sz="1300" i="1" spc="95" dirty="0">
                          <a:latin typeface="Times New Roman"/>
                          <a:cs typeface="Times New Roman"/>
                        </a:rPr>
                        <a:t> </a:t>
                      </a:r>
                      <a:r>
                        <a:rPr sz="1400" i="1" spc="-25" dirty="0">
                          <a:latin typeface="Symbol"/>
                          <a:cs typeface="Symbol"/>
                        </a:rPr>
                        <a:t></a:t>
                      </a:r>
                      <a:r>
                        <a:rPr sz="1400" i="1" spc="-25" dirty="0">
                          <a:latin typeface="Times New Roman"/>
                          <a:cs typeface="Times New Roman"/>
                        </a:rPr>
                        <a:t> </a:t>
                      </a:r>
                      <a:r>
                        <a:rPr sz="1300" spc="70" dirty="0">
                          <a:latin typeface="Times New Roman"/>
                          <a:cs typeface="Times New Roman"/>
                        </a:rPr>
                        <a:t>(</a:t>
                      </a:r>
                      <a:r>
                        <a:rPr sz="1300" i="1" spc="70" dirty="0">
                          <a:latin typeface="Times New Roman"/>
                          <a:cs typeface="Times New Roman"/>
                        </a:rPr>
                        <a:t>x</a:t>
                      </a:r>
                      <a:r>
                        <a:rPr sz="1300" spc="70" dirty="0">
                          <a:latin typeface="Times New Roman"/>
                          <a:cs typeface="Times New Roman"/>
                        </a:rPr>
                        <a:t>)</a:t>
                      </a:r>
                      <a:endParaRPr sz="1300" dirty="0">
                        <a:latin typeface="Times New Roman"/>
                        <a:cs typeface="Times New Roman"/>
                      </a:endParaRPr>
                    </a:p>
                    <a:p>
                      <a:pPr marL="569595">
                        <a:lnSpc>
                          <a:spcPts val="735"/>
                        </a:lnSpc>
                        <a:tabLst>
                          <a:tab pos="1602740" algn="l"/>
                        </a:tabLst>
                      </a:pPr>
                      <a:r>
                        <a:rPr sz="1100" i="1" spc="44" baseline="-11111" dirty="0">
                          <a:latin typeface="Times New Roman"/>
                          <a:cs typeface="Times New Roman"/>
                        </a:rPr>
                        <a:t>A	</a:t>
                      </a:r>
                      <a:r>
                        <a:rPr sz="800" i="1" spc="30" dirty="0">
                          <a:latin typeface="Times New Roman"/>
                          <a:cs typeface="Times New Roman"/>
                        </a:rPr>
                        <a:t>A</a:t>
                      </a:r>
                      <a:endParaRPr sz="800" dirty="0">
                        <a:latin typeface="Times New Roman"/>
                        <a:cs typeface="Times New Roman"/>
                      </a:endParaRPr>
                    </a:p>
                  </a:txBody>
                  <a:tcPr marL="0" marR="0" marT="152876"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3503">
                <a:tc>
                  <a:txBody>
                    <a:bodyPr/>
                    <a:lstStyle/>
                    <a:p>
                      <a:pPr marL="67945">
                        <a:lnSpc>
                          <a:spcPts val="2120"/>
                        </a:lnSpc>
                      </a:pPr>
                      <a:r>
                        <a:rPr sz="1400" spc="-5" dirty="0">
                          <a:latin typeface="Arial"/>
                          <a:cs typeface="Arial"/>
                        </a:rPr>
                        <a:t>Union</a:t>
                      </a:r>
                      <a:endParaRPr sz="14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2905">
                        <a:lnSpc>
                          <a:spcPct val="100000"/>
                        </a:lnSpc>
                        <a:spcBef>
                          <a:spcPts val="1720"/>
                        </a:spcBef>
                      </a:pPr>
                      <a:r>
                        <a:rPr sz="2000" i="1" spc="395" dirty="0">
                          <a:latin typeface="Times New Roman"/>
                          <a:cs typeface="Times New Roman"/>
                        </a:rPr>
                        <a:t>A</a:t>
                      </a:r>
                      <a:r>
                        <a:rPr sz="2000" i="1" spc="395" dirty="0">
                          <a:latin typeface="Symbol"/>
                          <a:cs typeface="Symbol"/>
                        </a:rPr>
                        <a:t></a:t>
                      </a:r>
                      <a:r>
                        <a:rPr sz="2000" i="1" spc="-315" dirty="0">
                          <a:latin typeface="Times New Roman"/>
                          <a:cs typeface="Times New Roman"/>
                        </a:rPr>
                        <a:t> </a:t>
                      </a:r>
                      <a:r>
                        <a:rPr sz="2000" i="1" spc="245" dirty="0">
                          <a:latin typeface="Times New Roman"/>
                          <a:cs typeface="Times New Roman"/>
                        </a:rPr>
                        <a:t>B</a:t>
                      </a:r>
                      <a:endParaRPr sz="2000" dirty="0">
                        <a:latin typeface="Times New Roman"/>
                        <a:cs typeface="Times New Roman"/>
                      </a:endParaRPr>
                    </a:p>
                  </a:txBody>
                  <a:tcPr marL="0" marR="0" marT="163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1839"/>
                        </a:spcBef>
                      </a:pPr>
                      <a:r>
                        <a:rPr sz="1600" i="1" spc="-25" dirty="0">
                          <a:latin typeface="Symbol"/>
                          <a:cs typeface="Symbol"/>
                        </a:rPr>
                        <a:t></a:t>
                      </a:r>
                      <a:r>
                        <a:rPr sz="1300" i="1" spc="-37" baseline="-24154" dirty="0">
                          <a:latin typeface="Times New Roman"/>
                          <a:cs typeface="Times New Roman"/>
                        </a:rPr>
                        <a:t>A</a:t>
                      </a:r>
                      <a:r>
                        <a:rPr sz="1300" i="1" spc="-37" baseline="-24154" dirty="0">
                          <a:latin typeface="Symbol"/>
                          <a:cs typeface="Symbol"/>
                        </a:rPr>
                        <a:t></a:t>
                      </a:r>
                      <a:r>
                        <a:rPr sz="1300" i="1" spc="-37" baseline="-24154" dirty="0">
                          <a:latin typeface="Times New Roman"/>
                          <a:cs typeface="Times New Roman"/>
                        </a:rPr>
                        <a:t>B</a:t>
                      </a:r>
                      <a:r>
                        <a:rPr sz="1300" i="1" spc="-165" baseline="-24154" dirty="0">
                          <a:latin typeface="Times New Roman"/>
                          <a:cs typeface="Times New Roman"/>
                        </a:rPr>
                        <a:t> </a:t>
                      </a:r>
                      <a:r>
                        <a:rPr sz="1500" spc="-5" dirty="0">
                          <a:latin typeface="Times New Roman"/>
                          <a:cs typeface="Times New Roman"/>
                        </a:rPr>
                        <a:t>(</a:t>
                      </a:r>
                      <a:r>
                        <a:rPr sz="1500" i="1" spc="-5" dirty="0">
                          <a:latin typeface="Times New Roman"/>
                          <a:cs typeface="Times New Roman"/>
                        </a:rPr>
                        <a:t>x</a:t>
                      </a:r>
                      <a:r>
                        <a:rPr sz="1500" spc="-5" dirty="0">
                          <a:latin typeface="Times New Roman"/>
                          <a:cs typeface="Times New Roman"/>
                        </a:rPr>
                        <a:t>)</a:t>
                      </a:r>
                      <a:r>
                        <a:rPr sz="1500" spc="-140" dirty="0">
                          <a:latin typeface="Times New Roman"/>
                          <a:cs typeface="Times New Roman"/>
                        </a:rPr>
                        <a:t> </a:t>
                      </a:r>
                      <a:r>
                        <a:rPr sz="1500" i="1" spc="-40" dirty="0">
                          <a:latin typeface="Symbol"/>
                          <a:cs typeface="Symbol"/>
                        </a:rPr>
                        <a:t></a:t>
                      </a:r>
                      <a:r>
                        <a:rPr sz="1500" i="1" spc="-160" dirty="0">
                          <a:latin typeface="Times New Roman"/>
                          <a:cs typeface="Times New Roman"/>
                        </a:rPr>
                        <a:t> </a:t>
                      </a:r>
                      <a:r>
                        <a:rPr sz="1500" spc="-95" dirty="0">
                          <a:latin typeface="Times New Roman"/>
                          <a:cs typeface="Times New Roman"/>
                        </a:rPr>
                        <a:t>max{</a:t>
                      </a:r>
                      <a:r>
                        <a:rPr sz="1600" i="1" spc="-95" dirty="0">
                          <a:latin typeface="Symbol"/>
                          <a:cs typeface="Symbol"/>
                        </a:rPr>
                        <a:t></a:t>
                      </a:r>
                      <a:r>
                        <a:rPr sz="1300" i="1" spc="-142" baseline="-24154" dirty="0">
                          <a:latin typeface="Times New Roman"/>
                          <a:cs typeface="Times New Roman"/>
                        </a:rPr>
                        <a:t>A</a:t>
                      </a:r>
                      <a:r>
                        <a:rPr sz="1300" i="1" spc="-240" baseline="-24154" dirty="0">
                          <a:latin typeface="Times New Roman"/>
                          <a:cs typeface="Times New Roman"/>
                        </a:rPr>
                        <a:t> </a:t>
                      </a:r>
                      <a:r>
                        <a:rPr sz="1500" spc="-25" dirty="0">
                          <a:latin typeface="Times New Roman"/>
                          <a:cs typeface="Times New Roman"/>
                        </a:rPr>
                        <a:t>(</a:t>
                      </a:r>
                      <a:r>
                        <a:rPr sz="1500" i="1" spc="-25" dirty="0">
                          <a:latin typeface="Times New Roman"/>
                          <a:cs typeface="Times New Roman"/>
                        </a:rPr>
                        <a:t>x</a:t>
                      </a:r>
                      <a:r>
                        <a:rPr sz="1500" spc="-25" dirty="0">
                          <a:latin typeface="Times New Roman"/>
                          <a:cs typeface="Times New Roman"/>
                        </a:rPr>
                        <a:t>),</a:t>
                      </a:r>
                      <a:r>
                        <a:rPr sz="1500" spc="-280" dirty="0">
                          <a:latin typeface="Times New Roman"/>
                          <a:cs typeface="Times New Roman"/>
                        </a:rPr>
                        <a:t> </a:t>
                      </a:r>
                      <a:r>
                        <a:rPr sz="1600" i="1" spc="-40" dirty="0">
                          <a:latin typeface="Symbol"/>
                          <a:cs typeface="Symbol"/>
                        </a:rPr>
                        <a:t></a:t>
                      </a:r>
                      <a:r>
                        <a:rPr sz="1300" i="1" spc="-60" baseline="-24154" dirty="0">
                          <a:latin typeface="Times New Roman"/>
                          <a:cs typeface="Times New Roman"/>
                        </a:rPr>
                        <a:t>B</a:t>
                      </a:r>
                      <a:r>
                        <a:rPr sz="1300" i="1" spc="-157" baseline="-24154" dirty="0">
                          <a:latin typeface="Times New Roman"/>
                          <a:cs typeface="Times New Roman"/>
                        </a:rPr>
                        <a:t> </a:t>
                      </a:r>
                      <a:r>
                        <a:rPr sz="1500" spc="-40" dirty="0">
                          <a:latin typeface="Times New Roman"/>
                          <a:cs typeface="Times New Roman"/>
                        </a:rPr>
                        <a:t>(</a:t>
                      </a:r>
                      <a:r>
                        <a:rPr sz="1500" i="1" spc="-40" dirty="0">
                          <a:latin typeface="Times New Roman"/>
                          <a:cs typeface="Times New Roman"/>
                        </a:rPr>
                        <a:t>x</a:t>
                      </a:r>
                      <a:r>
                        <a:rPr sz="1500" spc="-40" dirty="0">
                          <a:latin typeface="Times New Roman"/>
                          <a:cs typeface="Times New Roman"/>
                        </a:rPr>
                        <a:t>)}</a:t>
                      </a:r>
                      <a:endParaRPr sz="1500">
                        <a:latin typeface="Times New Roman"/>
                        <a:cs typeface="Times New Roman"/>
                      </a:endParaRPr>
                    </a:p>
                  </a:txBody>
                  <a:tcPr marL="0" marR="0" marT="175259"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03418">
                <a:tc>
                  <a:txBody>
                    <a:bodyPr/>
                    <a:lstStyle/>
                    <a:p>
                      <a:pPr marL="67945" marR="91440">
                        <a:lnSpc>
                          <a:spcPts val="2160"/>
                        </a:lnSpc>
                        <a:spcBef>
                          <a:spcPts val="30"/>
                        </a:spcBef>
                      </a:pPr>
                      <a:r>
                        <a:rPr sz="1400" spc="-5" dirty="0">
                          <a:latin typeface="Arial"/>
                          <a:cs typeface="Arial"/>
                        </a:rPr>
                        <a:t>Intersection</a:t>
                      </a:r>
                      <a:endParaRPr sz="1400" dirty="0">
                        <a:latin typeface="Arial"/>
                        <a:cs typeface="Arial"/>
                      </a:endParaRPr>
                    </a:p>
                  </a:txBody>
                  <a:tcPr marL="0" marR="0" marT="285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2905">
                        <a:lnSpc>
                          <a:spcPct val="100000"/>
                        </a:lnSpc>
                        <a:spcBef>
                          <a:spcPts val="1530"/>
                        </a:spcBef>
                      </a:pPr>
                      <a:r>
                        <a:rPr sz="2000" i="1" spc="370" dirty="0">
                          <a:latin typeface="Times New Roman"/>
                          <a:cs typeface="Times New Roman"/>
                        </a:rPr>
                        <a:t>A</a:t>
                      </a:r>
                      <a:r>
                        <a:rPr sz="2000" i="1" spc="370" dirty="0">
                          <a:latin typeface="Symbol"/>
                          <a:cs typeface="Symbol"/>
                        </a:rPr>
                        <a:t></a:t>
                      </a:r>
                      <a:r>
                        <a:rPr sz="2000" i="1" spc="-375" dirty="0">
                          <a:latin typeface="Times New Roman"/>
                          <a:cs typeface="Times New Roman"/>
                        </a:rPr>
                        <a:t> </a:t>
                      </a:r>
                      <a:r>
                        <a:rPr sz="2000" i="1" spc="245" dirty="0">
                          <a:latin typeface="Times New Roman"/>
                          <a:cs typeface="Times New Roman"/>
                        </a:rPr>
                        <a:t>B</a:t>
                      </a:r>
                      <a:endParaRPr sz="2000" dirty="0">
                        <a:latin typeface="Times New Roman"/>
                        <a:cs typeface="Times New Roman"/>
                      </a:endParaRPr>
                    </a:p>
                  </a:txBody>
                  <a:tcPr marL="0" marR="0" marT="14573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1650"/>
                        </a:spcBef>
                      </a:pPr>
                      <a:r>
                        <a:rPr sz="1600" i="1" spc="-10" dirty="0">
                          <a:latin typeface="Symbol"/>
                          <a:cs typeface="Symbol"/>
                        </a:rPr>
                        <a:t></a:t>
                      </a:r>
                      <a:r>
                        <a:rPr sz="1300" i="1" spc="-15" baseline="-24154" dirty="0">
                          <a:latin typeface="Times New Roman"/>
                          <a:cs typeface="Times New Roman"/>
                        </a:rPr>
                        <a:t>A</a:t>
                      </a:r>
                      <a:r>
                        <a:rPr sz="1300" i="1" spc="-15" baseline="-24154" dirty="0">
                          <a:latin typeface="Symbol"/>
                          <a:cs typeface="Symbol"/>
                        </a:rPr>
                        <a:t></a:t>
                      </a:r>
                      <a:r>
                        <a:rPr sz="1300" i="1" spc="-15" baseline="-24154" dirty="0">
                          <a:latin typeface="Times New Roman"/>
                          <a:cs typeface="Times New Roman"/>
                        </a:rPr>
                        <a:t>B</a:t>
                      </a:r>
                      <a:r>
                        <a:rPr sz="1300" i="1" spc="-150" baseline="-24154" dirty="0">
                          <a:latin typeface="Times New Roman"/>
                          <a:cs typeface="Times New Roman"/>
                        </a:rPr>
                        <a:t> </a:t>
                      </a:r>
                      <a:r>
                        <a:rPr sz="1500" spc="5" dirty="0">
                          <a:latin typeface="Times New Roman"/>
                          <a:cs typeface="Times New Roman"/>
                        </a:rPr>
                        <a:t>(</a:t>
                      </a:r>
                      <a:r>
                        <a:rPr sz="1500" i="1" spc="5" dirty="0">
                          <a:latin typeface="Times New Roman"/>
                          <a:cs typeface="Times New Roman"/>
                        </a:rPr>
                        <a:t>x</a:t>
                      </a:r>
                      <a:r>
                        <a:rPr sz="1500" spc="5" dirty="0">
                          <a:latin typeface="Times New Roman"/>
                          <a:cs typeface="Times New Roman"/>
                        </a:rPr>
                        <a:t>)</a:t>
                      </a:r>
                      <a:r>
                        <a:rPr sz="1500" spc="-130" dirty="0">
                          <a:latin typeface="Times New Roman"/>
                          <a:cs typeface="Times New Roman"/>
                        </a:rPr>
                        <a:t> </a:t>
                      </a:r>
                      <a:r>
                        <a:rPr sz="1500" i="1" spc="-30" dirty="0">
                          <a:latin typeface="Symbol"/>
                          <a:cs typeface="Symbol"/>
                        </a:rPr>
                        <a:t></a:t>
                      </a:r>
                      <a:r>
                        <a:rPr sz="1500" i="1" spc="-150" dirty="0">
                          <a:latin typeface="Times New Roman"/>
                          <a:cs typeface="Times New Roman"/>
                        </a:rPr>
                        <a:t> </a:t>
                      </a:r>
                      <a:r>
                        <a:rPr sz="1500" spc="-160" dirty="0">
                          <a:latin typeface="Times New Roman"/>
                          <a:cs typeface="Times New Roman"/>
                        </a:rPr>
                        <a:t>min{</a:t>
                      </a:r>
                      <a:r>
                        <a:rPr sz="1500" spc="-260" dirty="0">
                          <a:latin typeface="Times New Roman"/>
                          <a:cs typeface="Times New Roman"/>
                        </a:rPr>
                        <a:t> </a:t>
                      </a:r>
                      <a:r>
                        <a:rPr sz="1600" i="1" spc="-5" dirty="0">
                          <a:latin typeface="Symbol"/>
                          <a:cs typeface="Symbol"/>
                        </a:rPr>
                        <a:t></a:t>
                      </a:r>
                      <a:r>
                        <a:rPr sz="1300" i="1" spc="-7" baseline="-24154" dirty="0">
                          <a:latin typeface="Times New Roman"/>
                          <a:cs typeface="Times New Roman"/>
                        </a:rPr>
                        <a:t>A</a:t>
                      </a:r>
                      <a:r>
                        <a:rPr sz="1300" i="1" spc="-217" baseline="-24154" dirty="0">
                          <a:latin typeface="Times New Roman"/>
                          <a:cs typeface="Times New Roman"/>
                        </a:rPr>
                        <a:t> </a:t>
                      </a:r>
                      <a:r>
                        <a:rPr sz="1500" spc="-15" dirty="0">
                          <a:latin typeface="Times New Roman"/>
                          <a:cs typeface="Times New Roman"/>
                        </a:rPr>
                        <a:t>(</a:t>
                      </a:r>
                      <a:r>
                        <a:rPr sz="1500" i="1" spc="-15" dirty="0">
                          <a:latin typeface="Times New Roman"/>
                          <a:cs typeface="Times New Roman"/>
                        </a:rPr>
                        <a:t>x</a:t>
                      </a:r>
                      <a:r>
                        <a:rPr sz="1500" spc="-15" dirty="0">
                          <a:latin typeface="Times New Roman"/>
                          <a:cs typeface="Times New Roman"/>
                        </a:rPr>
                        <a:t>),</a:t>
                      </a:r>
                      <a:r>
                        <a:rPr sz="1500" spc="-275" dirty="0">
                          <a:latin typeface="Times New Roman"/>
                          <a:cs typeface="Times New Roman"/>
                        </a:rPr>
                        <a:t> </a:t>
                      </a:r>
                      <a:r>
                        <a:rPr sz="1600" i="1" spc="-30" dirty="0">
                          <a:latin typeface="Symbol"/>
                          <a:cs typeface="Symbol"/>
                        </a:rPr>
                        <a:t></a:t>
                      </a:r>
                      <a:r>
                        <a:rPr sz="1300" i="1" spc="-44" baseline="-24154" dirty="0">
                          <a:latin typeface="Times New Roman"/>
                          <a:cs typeface="Times New Roman"/>
                        </a:rPr>
                        <a:t>B</a:t>
                      </a:r>
                      <a:r>
                        <a:rPr sz="1300" i="1" spc="-150" baseline="-24154" dirty="0">
                          <a:latin typeface="Times New Roman"/>
                          <a:cs typeface="Times New Roman"/>
                        </a:rPr>
                        <a:t> </a:t>
                      </a:r>
                      <a:r>
                        <a:rPr sz="1500" spc="-30" dirty="0">
                          <a:latin typeface="Times New Roman"/>
                          <a:cs typeface="Times New Roman"/>
                        </a:rPr>
                        <a:t>(</a:t>
                      </a:r>
                      <a:r>
                        <a:rPr sz="1500" i="1" spc="-30" dirty="0">
                          <a:latin typeface="Times New Roman"/>
                          <a:cs typeface="Times New Roman"/>
                        </a:rPr>
                        <a:t>x</a:t>
                      </a:r>
                      <a:r>
                        <a:rPr sz="1500" spc="-30" dirty="0">
                          <a:latin typeface="Times New Roman"/>
                          <a:cs typeface="Times New Roman"/>
                        </a:rPr>
                        <a:t>)}</a:t>
                      </a:r>
                      <a:endParaRPr sz="1500" dirty="0">
                        <a:latin typeface="Times New Roman"/>
                        <a:cs typeface="Times New Roman"/>
                      </a:endParaRPr>
                    </a:p>
                  </a:txBody>
                  <a:tcPr marL="0" marR="0" marT="157163"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301082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9157" y="999727"/>
            <a:ext cx="6227444" cy="532358"/>
          </a:xfrm>
          <a:prstGeom prst="rect">
            <a:avLst/>
          </a:prstGeom>
        </p:spPr>
        <p:txBody>
          <a:bodyPr vert="horz" wrap="square" lIns="0" tIns="9049" rIns="0" bIns="0" numCol="1" rtlCol="0" anchor="ctr" anchorCtr="0" compatLnSpc="1">
            <a:prstTxWarp prst="textNoShape">
              <a:avLst/>
            </a:prstTxWarp>
            <a:spAutoFit/>
          </a:bodyPr>
          <a:lstStyle/>
          <a:p>
            <a:pPr marL="9525">
              <a:spcBef>
                <a:spcPts val="71"/>
              </a:spcBef>
            </a:pPr>
            <a:r>
              <a:rPr spc="-4" dirty="0">
                <a:latin typeface="Arial" panose="020B0604020202020204" pitchFamily="34" charset="0"/>
                <a:cs typeface="Arial" panose="020B0604020202020204" pitchFamily="34" charset="0"/>
              </a:rPr>
              <a:t>Operations of </a:t>
            </a:r>
            <a:r>
              <a:rPr dirty="0">
                <a:latin typeface="Arial" panose="020B0604020202020204" pitchFamily="34" charset="0"/>
                <a:cs typeface="Arial" panose="020B0604020202020204" pitchFamily="34" charset="0"/>
              </a:rPr>
              <a:t>fuzzy</a:t>
            </a:r>
            <a:r>
              <a:rPr spc="-11" dirty="0">
                <a:latin typeface="Arial" panose="020B0604020202020204" pitchFamily="34" charset="0"/>
                <a:cs typeface="Arial" panose="020B0604020202020204" pitchFamily="34" charset="0"/>
              </a:rPr>
              <a:t> </a:t>
            </a:r>
            <a:r>
              <a:rPr spc="-4" dirty="0">
                <a:latin typeface="Arial" panose="020B0604020202020204" pitchFamily="34" charset="0"/>
                <a:cs typeface="Arial" panose="020B0604020202020204" pitchFamily="34" charset="0"/>
              </a:rPr>
              <a:t>sets</a:t>
            </a:r>
          </a:p>
        </p:txBody>
      </p:sp>
      <p:sp>
        <p:nvSpPr>
          <p:cNvPr id="4" name="object 4"/>
          <p:cNvSpPr/>
          <p:nvPr/>
        </p:nvSpPr>
        <p:spPr>
          <a:xfrm>
            <a:off x="5850491" y="3790602"/>
            <a:ext cx="60484" cy="0"/>
          </a:xfrm>
          <a:custGeom>
            <a:avLst/>
            <a:gdLst/>
            <a:ahLst/>
            <a:cxnLst/>
            <a:rect l="l" t="t" r="r" b="b"/>
            <a:pathLst>
              <a:path w="80645">
                <a:moveTo>
                  <a:pt x="0" y="0"/>
                </a:moveTo>
                <a:lnTo>
                  <a:pt x="80438" y="0"/>
                </a:lnTo>
              </a:path>
            </a:pathLst>
          </a:custGeom>
          <a:ln w="5389">
            <a:solidFill>
              <a:srgbClr val="000000"/>
            </a:solidFill>
          </a:ln>
        </p:spPr>
        <p:txBody>
          <a:bodyPr wrap="square" lIns="0" tIns="0" rIns="0" bIns="0" rtlCol="0"/>
          <a:lstStyle/>
          <a:p>
            <a:endParaRPr sz="900"/>
          </a:p>
        </p:txBody>
      </p:sp>
      <p:graphicFrame>
        <p:nvGraphicFramePr>
          <p:cNvPr id="5" name="object 5"/>
          <p:cNvGraphicFramePr>
            <a:graphicFrameLocks noGrp="1"/>
          </p:cNvGraphicFramePr>
          <p:nvPr/>
        </p:nvGraphicFramePr>
        <p:xfrm>
          <a:off x="1030288" y="1978025"/>
          <a:ext cx="7161212" cy="3640176"/>
        </p:xfrm>
        <a:graphic>
          <a:graphicData uri="http://schemas.openxmlformats.org/drawingml/2006/table">
            <a:tbl>
              <a:tblPr firstRow="1" bandRow="1">
                <a:tableStyleId>{2D5ABB26-0587-4C30-8999-92F81FD0307C}</a:tableStyleId>
              </a:tblPr>
              <a:tblGrid>
                <a:gridCol w="2203727">
                  <a:extLst>
                    <a:ext uri="{9D8B030D-6E8A-4147-A177-3AD203B41FA5}">
                      <a16:colId xmlns:a16="http://schemas.microsoft.com/office/drawing/2014/main" val="20000"/>
                    </a:ext>
                  </a:extLst>
                </a:gridCol>
                <a:gridCol w="1753911">
                  <a:extLst>
                    <a:ext uri="{9D8B030D-6E8A-4147-A177-3AD203B41FA5}">
                      <a16:colId xmlns:a16="http://schemas.microsoft.com/office/drawing/2014/main" val="20001"/>
                    </a:ext>
                  </a:extLst>
                </a:gridCol>
                <a:gridCol w="3203575">
                  <a:extLst>
                    <a:ext uri="{9D8B030D-6E8A-4147-A177-3AD203B41FA5}">
                      <a16:colId xmlns:a16="http://schemas.microsoft.com/office/drawing/2014/main" val="20003"/>
                    </a:ext>
                  </a:extLst>
                </a:gridCol>
              </a:tblGrid>
              <a:tr h="366712">
                <a:tc>
                  <a:txBody>
                    <a:bodyPr/>
                    <a:lstStyle/>
                    <a:p>
                      <a:pPr marL="535305">
                        <a:lnSpc>
                          <a:spcPts val="2115"/>
                        </a:lnSpc>
                      </a:pPr>
                      <a:r>
                        <a:rPr sz="1400" spc="-5" dirty="0">
                          <a:latin typeface="Arial"/>
                          <a:cs typeface="Arial"/>
                        </a:rPr>
                        <a:t>Meaning</a:t>
                      </a:r>
                      <a:endParaRPr sz="14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ts val="2115"/>
                        </a:lnSpc>
                      </a:pPr>
                      <a:r>
                        <a:rPr sz="1400" spc="-5" dirty="0">
                          <a:latin typeface="Arial"/>
                          <a:cs typeface="Arial"/>
                        </a:rPr>
                        <a:t>Set</a:t>
                      </a:r>
                      <a:r>
                        <a:rPr sz="1400" spc="-30" dirty="0">
                          <a:latin typeface="Arial"/>
                          <a:cs typeface="Arial"/>
                        </a:rPr>
                        <a:t> </a:t>
                      </a:r>
                      <a:r>
                        <a:rPr sz="1400" spc="-5" dirty="0">
                          <a:latin typeface="Arial"/>
                          <a:cs typeface="Arial"/>
                        </a:rPr>
                        <a:t>notation</a:t>
                      </a:r>
                      <a:endParaRPr sz="14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6720">
                        <a:lnSpc>
                          <a:spcPts val="2115"/>
                        </a:lnSpc>
                      </a:pPr>
                      <a:r>
                        <a:rPr sz="1400" spc="-5" dirty="0">
                          <a:latin typeface="Arial"/>
                          <a:cs typeface="Arial"/>
                        </a:rPr>
                        <a:t>Membership</a:t>
                      </a:r>
                      <a:r>
                        <a:rPr sz="1400" spc="10" dirty="0">
                          <a:latin typeface="Arial"/>
                          <a:cs typeface="Arial"/>
                        </a:rPr>
                        <a:t> </a:t>
                      </a:r>
                      <a:r>
                        <a:rPr sz="1400" spc="-5" dirty="0">
                          <a:latin typeface="Arial"/>
                          <a:cs typeface="Arial"/>
                        </a:rPr>
                        <a:t>function</a:t>
                      </a:r>
                      <a:endParaRPr sz="1400" dirty="0">
                        <a:latin typeface="Arial"/>
                        <a:cs typeface="Arial"/>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03409">
                <a:tc>
                  <a:txBody>
                    <a:bodyPr/>
                    <a:lstStyle/>
                    <a:p>
                      <a:pPr marL="67945">
                        <a:lnSpc>
                          <a:spcPts val="2115"/>
                        </a:lnSpc>
                      </a:pPr>
                      <a:r>
                        <a:rPr lang="en-US" sz="1400" spc="-5" dirty="0">
                          <a:latin typeface="Arial"/>
                          <a:cs typeface="Arial"/>
                        </a:rPr>
                        <a:t>Difference</a:t>
                      </a:r>
                    </a:p>
                    <a:p>
                      <a:pPr marL="67945">
                        <a:lnSpc>
                          <a:spcPts val="2115"/>
                        </a:lnSpc>
                      </a:pPr>
                      <a:endParaRPr sz="14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73380" marR="0" lvl="0" indent="0" algn="l" defTabSz="914400" rtl="0" eaLnBrk="1" fontAlgn="auto" latinLnBrk="0" hangingPunct="1">
                        <a:lnSpc>
                          <a:spcPct val="100000"/>
                        </a:lnSpc>
                        <a:spcBef>
                          <a:spcPts val="1590"/>
                        </a:spcBef>
                        <a:spcAft>
                          <a:spcPts val="0"/>
                        </a:spcAft>
                        <a:buClrTx/>
                        <a:buSzTx/>
                        <a:buFontTx/>
                        <a:buNone/>
                        <a:tabLst/>
                        <a:defRPr/>
                      </a:pPr>
                      <a:r>
                        <a:rPr sz="1500" i="1" spc="-25" dirty="0">
                          <a:latin typeface="Times New Roman"/>
                          <a:cs typeface="Times New Roman"/>
                        </a:rPr>
                        <a:t>A </a:t>
                      </a:r>
                      <a:r>
                        <a:rPr lang="en-US" sz="1500" i="1" spc="-25" dirty="0">
                          <a:latin typeface="Symbol"/>
                          <a:cs typeface="Times New Roman"/>
                        </a:rPr>
                        <a:t>-</a:t>
                      </a:r>
                      <a:r>
                        <a:rPr lang="en-US" sz="1500" i="1" spc="-25" baseline="0" dirty="0">
                          <a:latin typeface="Symbol"/>
                          <a:cs typeface="Times New Roman"/>
                        </a:rPr>
                        <a:t> </a:t>
                      </a:r>
                      <a:r>
                        <a:rPr sz="1500" i="1" spc="-25" dirty="0">
                          <a:latin typeface="Times New Roman"/>
                          <a:cs typeface="Times New Roman"/>
                        </a:rPr>
                        <a:t>B</a:t>
                      </a:r>
                      <a:r>
                        <a:rPr lang="en-US" sz="1500" i="1" spc="-25" dirty="0">
                          <a:latin typeface="Times New Roman"/>
                          <a:cs typeface="Times New Roman"/>
                        </a:rPr>
                        <a:t>  or  (A</a:t>
                      </a:r>
                      <a:r>
                        <a:rPr lang="en-US" sz="1500" i="1" spc="370" dirty="0">
                          <a:latin typeface="Symbol"/>
                          <a:cs typeface="Symbol"/>
                        </a:rPr>
                        <a:t></a:t>
                      </a:r>
                      <a:r>
                        <a:rPr lang="en-US" sz="1500" i="1" dirty="0">
                          <a:latin typeface="Times New Roman"/>
                          <a:cs typeface="Times New Roman"/>
                        </a:rPr>
                        <a:t>B</a:t>
                      </a:r>
                      <a:r>
                        <a:rPr lang="en-US" sz="1500" i="1" spc="-25" dirty="0">
                          <a:latin typeface="Times New Roman"/>
                          <a:cs typeface="Times New Roman"/>
                        </a:rPr>
                        <a:t>)</a:t>
                      </a:r>
                      <a:endParaRPr sz="1500" dirty="0">
                        <a:latin typeface="Times New Roman"/>
                        <a:cs typeface="Times New Roman"/>
                      </a:endParaRPr>
                    </a:p>
                  </a:txBody>
                  <a:tcPr marL="0" marR="0" marT="15144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9734">
                        <a:lnSpc>
                          <a:spcPct val="100000"/>
                        </a:lnSpc>
                        <a:spcBef>
                          <a:spcPts val="1730"/>
                        </a:spcBef>
                      </a:pPr>
                      <a:r>
                        <a:rPr sz="1600" i="1" dirty="0">
                          <a:latin typeface="Symbol"/>
                          <a:cs typeface="Symbol"/>
                        </a:rPr>
                        <a:t></a:t>
                      </a:r>
                      <a:r>
                        <a:rPr sz="1300" i="1" baseline="-24154" dirty="0">
                          <a:latin typeface="Times New Roman"/>
                          <a:cs typeface="Times New Roman"/>
                        </a:rPr>
                        <a:t>A</a:t>
                      </a:r>
                      <a:r>
                        <a:rPr lang="en-US" sz="1300" i="1" baseline="-24154" dirty="0">
                          <a:latin typeface="Times New Roman"/>
                          <a:cs typeface="Times New Roman"/>
                        </a:rPr>
                        <a:t>-B</a:t>
                      </a:r>
                      <a:r>
                        <a:rPr sz="1300" i="1" spc="-202" baseline="-24154" dirty="0">
                          <a:latin typeface="Times New Roman"/>
                          <a:cs typeface="Times New Roman"/>
                        </a:rPr>
                        <a:t> </a:t>
                      </a:r>
                      <a:r>
                        <a:rPr sz="1500" spc="5" dirty="0">
                          <a:latin typeface="Times New Roman"/>
                          <a:cs typeface="Times New Roman"/>
                        </a:rPr>
                        <a:t>(</a:t>
                      </a:r>
                      <a:r>
                        <a:rPr sz="1500" i="1" spc="5" dirty="0">
                          <a:latin typeface="Times New Roman"/>
                          <a:cs typeface="Times New Roman"/>
                        </a:rPr>
                        <a:t>x</a:t>
                      </a:r>
                      <a:r>
                        <a:rPr sz="1500" spc="5" dirty="0">
                          <a:latin typeface="Times New Roman"/>
                          <a:cs typeface="Times New Roman"/>
                        </a:rPr>
                        <a:t>)</a:t>
                      </a:r>
                      <a:r>
                        <a:rPr sz="1500" spc="-140" dirty="0">
                          <a:latin typeface="Times New Roman"/>
                          <a:cs typeface="Times New Roman"/>
                        </a:rPr>
                        <a:t> </a:t>
                      </a:r>
                      <a:r>
                        <a:rPr sz="1500" i="1" spc="-35" dirty="0">
                          <a:latin typeface="Symbol"/>
                          <a:cs typeface="Symbol"/>
                        </a:rPr>
                        <a:t></a:t>
                      </a:r>
                      <a:r>
                        <a:rPr sz="1500" i="1" spc="-130" dirty="0">
                          <a:latin typeface="Times New Roman"/>
                          <a:cs typeface="Times New Roman"/>
                        </a:rPr>
                        <a:t> </a:t>
                      </a:r>
                      <a:r>
                        <a:rPr lang="en-US" sz="1500" spc="-160" dirty="0">
                          <a:latin typeface="Times New Roman"/>
                          <a:cs typeface="Times New Roman"/>
                        </a:rPr>
                        <a:t>min{</a:t>
                      </a:r>
                      <a:r>
                        <a:rPr lang="en-US" sz="1500" spc="-260" dirty="0">
                          <a:latin typeface="Times New Roman"/>
                          <a:cs typeface="Times New Roman"/>
                        </a:rPr>
                        <a:t> </a:t>
                      </a:r>
                      <a:r>
                        <a:rPr lang="en-US" sz="1500" i="1" spc="-5" dirty="0">
                          <a:latin typeface="Symbol"/>
                          <a:cs typeface="Symbol"/>
                        </a:rPr>
                        <a:t></a:t>
                      </a:r>
                      <a:r>
                        <a:rPr lang="en-US" sz="1500" i="1" spc="-7" baseline="-24154" dirty="0">
                          <a:latin typeface="Times New Roman"/>
                          <a:cs typeface="Times New Roman"/>
                        </a:rPr>
                        <a:t>A</a:t>
                      </a:r>
                      <a:r>
                        <a:rPr lang="en-US" sz="1500" i="1" spc="-217" baseline="-24154" dirty="0">
                          <a:latin typeface="Times New Roman"/>
                          <a:cs typeface="Times New Roman"/>
                        </a:rPr>
                        <a:t> </a:t>
                      </a:r>
                      <a:r>
                        <a:rPr lang="en-US" sz="1500" spc="-15" dirty="0">
                          <a:latin typeface="Times New Roman"/>
                          <a:cs typeface="Times New Roman"/>
                        </a:rPr>
                        <a:t>(</a:t>
                      </a:r>
                      <a:r>
                        <a:rPr lang="en-US" sz="1500" i="1" spc="-15" dirty="0">
                          <a:latin typeface="Times New Roman"/>
                          <a:cs typeface="Times New Roman"/>
                        </a:rPr>
                        <a:t>x</a:t>
                      </a:r>
                      <a:r>
                        <a:rPr lang="en-US" sz="1500" spc="-15" dirty="0">
                          <a:latin typeface="Times New Roman"/>
                          <a:cs typeface="Times New Roman"/>
                        </a:rPr>
                        <a:t>),</a:t>
                      </a:r>
                      <a:r>
                        <a:rPr lang="en-US" sz="1500" spc="-275" dirty="0">
                          <a:latin typeface="Times New Roman"/>
                          <a:cs typeface="Times New Roman"/>
                        </a:rPr>
                        <a:t> </a:t>
                      </a:r>
                      <a:r>
                        <a:rPr lang="en-US" sz="1500" i="1" spc="10" dirty="0">
                          <a:latin typeface="Symbol"/>
                          <a:cs typeface="Symbol"/>
                        </a:rPr>
                        <a:t></a:t>
                      </a:r>
                      <a:r>
                        <a:rPr lang="en-US" sz="1500" i="1" spc="-30" dirty="0">
                          <a:latin typeface="Symbol"/>
                          <a:cs typeface="Symbol"/>
                        </a:rPr>
                        <a:t></a:t>
                      </a:r>
                      <a:r>
                        <a:rPr lang="en-US" sz="1500" i="1" spc="-44" baseline="-24154" dirty="0">
                          <a:latin typeface="Times New Roman"/>
                          <a:cs typeface="Times New Roman"/>
                        </a:rPr>
                        <a:t>B</a:t>
                      </a:r>
                      <a:r>
                        <a:rPr lang="en-US" sz="1500" i="1" spc="-150" baseline="-24154" dirty="0">
                          <a:latin typeface="Times New Roman"/>
                          <a:cs typeface="Times New Roman"/>
                        </a:rPr>
                        <a:t> </a:t>
                      </a:r>
                      <a:r>
                        <a:rPr lang="en-US" sz="1500" spc="-30" dirty="0">
                          <a:latin typeface="Times New Roman"/>
                          <a:cs typeface="Times New Roman"/>
                        </a:rPr>
                        <a:t>(</a:t>
                      </a:r>
                      <a:r>
                        <a:rPr lang="en-US" sz="1500" i="1" spc="-30" dirty="0">
                          <a:latin typeface="Times New Roman"/>
                          <a:cs typeface="Times New Roman"/>
                        </a:rPr>
                        <a:t>x</a:t>
                      </a:r>
                      <a:r>
                        <a:rPr lang="en-US" sz="1500" spc="-30" dirty="0">
                          <a:latin typeface="Times New Roman"/>
                          <a:cs typeface="Times New Roman"/>
                        </a:rPr>
                        <a:t>)}</a:t>
                      </a:r>
                      <a:endParaRPr sz="1500" dirty="0">
                        <a:latin typeface="Times New Roman"/>
                        <a:cs typeface="Times New Roman"/>
                      </a:endParaRPr>
                    </a:p>
                  </a:txBody>
                  <a:tcPr marL="0" marR="0" marT="164783"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3503">
                <a:tc>
                  <a:txBody>
                    <a:bodyPr/>
                    <a:lstStyle/>
                    <a:p>
                      <a:pPr marL="67945">
                        <a:lnSpc>
                          <a:spcPts val="2120"/>
                        </a:lnSpc>
                      </a:pPr>
                      <a:r>
                        <a:rPr lang="en-US" sz="1400" spc="0" dirty="0">
                          <a:latin typeface="+mn-lt"/>
                          <a:cs typeface="+mn-cs"/>
                        </a:rPr>
                        <a:t>S</a:t>
                      </a:r>
                      <a:r>
                        <a:rPr lang="en-US" sz="1400" spc="-5" dirty="0">
                          <a:latin typeface="Arial"/>
                          <a:cs typeface="Arial"/>
                        </a:rPr>
                        <a:t>um</a:t>
                      </a:r>
                      <a:endParaRPr sz="14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60045">
                        <a:lnSpc>
                          <a:spcPct val="100000"/>
                        </a:lnSpc>
                        <a:spcBef>
                          <a:spcPts val="1405"/>
                        </a:spcBef>
                      </a:pPr>
                      <a:r>
                        <a:rPr sz="1700" i="1" spc="-145" dirty="0">
                          <a:latin typeface="Times New Roman"/>
                          <a:cs typeface="Times New Roman"/>
                        </a:rPr>
                        <a:t>A </a:t>
                      </a:r>
                      <a:r>
                        <a:rPr lang="en-US" sz="1700" i="1" spc="-165" dirty="0">
                          <a:latin typeface="Symbol"/>
                          <a:cs typeface="Symbol"/>
                        </a:rPr>
                        <a:t>+  </a:t>
                      </a:r>
                      <a:r>
                        <a:rPr sz="1700" i="1" spc="-145" dirty="0">
                          <a:latin typeface="Times New Roman"/>
                          <a:cs typeface="Times New Roman"/>
                        </a:rPr>
                        <a:t>B</a:t>
                      </a:r>
                      <a:endParaRPr sz="1700" dirty="0">
                        <a:latin typeface="Times New Roman"/>
                        <a:cs typeface="Times New Roman"/>
                      </a:endParaRPr>
                    </a:p>
                  </a:txBody>
                  <a:tcPr marL="0" marR="0" marT="13382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9734">
                        <a:lnSpc>
                          <a:spcPct val="100000"/>
                        </a:lnSpc>
                        <a:spcBef>
                          <a:spcPts val="1560"/>
                        </a:spcBef>
                      </a:pPr>
                      <a:r>
                        <a:rPr sz="1400" i="1" dirty="0">
                          <a:latin typeface="Symbol"/>
                          <a:cs typeface="Symbol"/>
                        </a:rPr>
                        <a:t></a:t>
                      </a:r>
                      <a:r>
                        <a:rPr sz="1400" i="1" baseline="-24154" dirty="0">
                          <a:latin typeface="Times New Roman"/>
                          <a:cs typeface="Times New Roman"/>
                        </a:rPr>
                        <a:t>A</a:t>
                      </a:r>
                      <a:r>
                        <a:rPr lang="en-US" sz="1400" i="1" baseline="-24154" dirty="0">
                          <a:latin typeface="Times New Roman"/>
                          <a:cs typeface="Times New Roman"/>
                        </a:rPr>
                        <a:t>+B</a:t>
                      </a:r>
                      <a:r>
                        <a:rPr sz="1400" i="1" spc="-202" baseline="-24154" dirty="0">
                          <a:latin typeface="Times New Roman"/>
                          <a:cs typeface="Times New Roman"/>
                        </a:rPr>
                        <a:t> </a:t>
                      </a:r>
                      <a:r>
                        <a:rPr sz="1400" spc="5" dirty="0">
                          <a:latin typeface="Times New Roman"/>
                          <a:cs typeface="Times New Roman"/>
                        </a:rPr>
                        <a:t>(</a:t>
                      </a:r>
                      <a:r>
                        <a:rPr sz="1400" i="1" spc="5" dirty="0">
                          <a:latin typeface="Times New Roman"/>
                          <a:cs typeface="Times New Roman"/>
                        </a:rPr>
                        <a:t>x</a:t>
                      </a:r>
                      <a:r>
                        <a:rPr sz="1400" spc="5" dirty="0">
                          <a:latin typeface="Times New Roman"/>
                          <a:cs typeface="Times New Roman"/>
                        </a:rPr>
                        <a:t>)</a:t>
                      </a:r>
                      <a:r>
                        <a:rPr sz="1400" spc="-165" dirty="0">
                          <a:latin typeface="Times New Roman"/>
                          <a:cs typeface="Times New Roman"/>
                        </a:rPr>
                        <a:t> </a:t>
                      </a:r>
                      <a:r>
                        <a:rPr lang="en-US" sz="1400" i="1" spc="-35" dirty="0">
                          <a:latin typeface="Symbol"/>
                          <a:cs typeface="Symbol"/>
                        </a:rPr>
                        <a:t>= </a:t>
                      </a:r>
                      <a:r>
                        <a:rPr lang="en-US" sz="1400" i="1" spc="-10" dirty="0">
                          <a:latin typeface="Symbol"/>
                          <a:cs typeface="Symbol"/>
                        </a:rPr>
                        <a:t></a:t>
                      </a:r>
                      <a:r>
                        <a:rPr lang="en-US" sz="1400" i="1" spc="-15" baseline="-24154" dirty="0">
                          <a:latin typeface="Times New Roman"/>
                          <a:cs typeface="Times New Roman"/>
                        </a:rPr>
                        <a:t>A</a:t>
                      </a:r>
                      <a:r>
                        <a:rPr lang="en-US" sz="1400" i="1" spc="-232" baseline="-24154" dirty="0">
                          <a:latin typeface="Times New Roman"/>
                          <a:cs typeface="Times New Roman"/>
                        </a:rPr>
                        <a:t> </a:t>
                      </a:r>
                      <a:r>
                        <a:rPr lang="en-US" sz="1400" spc="15" dirty="0">
                          <a:latin typeface="Times New Roman"/>
                          <a:cs typeface="Times New Roman"/>
                        </a:rPr>
                        <a:t>(</a:t>
                      </a:r>
                      <a:r>
                        <a:rPr lang="en-US" sz="1400" i="1" spc="15" dirty="0">
                          <a:latin typeface="Times New Roman"/>
                          <a:cs typeface="Times New Roman"/>
                        </a:rPr>
                        <a:t>x</a:t>
                      </a:r>
                      <a:r>
                        <a:rPr lang="en-US" sz="1400" spc="15" dirty="0">
                          <a:latin typeface="Times New Roman"/>
                          <a:cs typeface="Times New Roman"/>
                        </a:rPr>
                        <a:t>)</a:t>
                      </a:r>
                      <a:r>
                        <a:rPr lang="en-US" sz="1400" spc="-195" dirty="0">
                          <a:latin typeface="Times New Roman"/>
                          <a:cs typeface="Times New Roman"/>
                        </a:rPr>
                        <a:t> +</a:t>
                      </a:r>
                      <a:r>
                        <a:rPr sz="1400" i="1" spc="-25" dirty="0">
                          <a:latin typeface="Symbol"/>
                          <a:cs typeface="Symbol"/>
                        </a:rPr>
                        <a:t></a:t>
                      </a:r>
                      <a:r>
                        <a:rPr sz="1400" i="1" spc="-37" baseline="-24154" dirty="0">
                          <a:latin typeface="Times New Roman"/>
                          <a:cs typeface="Times New Roman"/>
                        </a:rPr>
                        <a:t>B</a:t>
                      </a:r>
                      <a:r>
                        <a:rPr sz="1400" i="1" spc="-120" baseline="-24154" dirty="0">
                          <a:latin typeface="Times New Roman"/>
                          <a:cs typeface="Times New Roman"/>
                        </a:rPr>
                        <a:t> </a:t>
                      </a:r>
                      <a:r>
                        <a:rPr sz="1400" spc="5" dirty="0">
                          <a:latin typeface="Times New Roman"/>
                          <a:cs typeface="Times New Roman"/>
                        </a:rPr>
                        <a:t>(</a:t>
                      </a:r>
                      <a:r>
                        <a:rPr sz="1400" i="1" spc="5" dirty="0">
                          <a:latin typeface="Times New Roman"/>
                          <a:cs typeface="Times New Roman"/>
                        </a:rPr>
                        <a:t>x</a:t>
                      </a:r>
                      <a:r>
                        <a:rPr sz="1400" spc="5" dirty="0">
                          <a:latin typeface="Times New Roman"/>
                          <a:cs typeface="Times New Roman"/>
                        </a:rPr>
                        <a:t>)</a:t>
                      </a:r>
                      <a:r>
                        <a:rPr lang="en-US" sz="1400" spc="5" dirty="0">
                          <a:latin typeface="Times New Roman"/>
                          <a:cs typeface="Times New Roman"/>
                        </a:rPr>
                        <a:t> –(</a:t>
                      </a:r>
                      <a:r>
                        <a:rPr lang="en-US" sz="1400" i="1" spc="-10" dirty="0">
                          <a:latin typeface="Symbol"/>
                          <a:cs typeface="Symbol"/>
                        </a:rPr>
                        <a:t></a:t>
                      </a:r>
                      <a:r>
                        <a:rPr lang="en-US" sz="1400" i="1" spc="-15" baseline="-24154" dirty="0">
                          <a:latin typeface="Times New Roman"/>
                          <a:cs typeface="Times New Roman"/>
                        </a:rPr>
                        <a:t>A</a:t>
                      </a:r>
                      <a:r>
                        <a:rPr lang="en-US" sz="1400" i="1" spc="-232" baseline="-24154" dirty="0">
                          <a:latin typeface="Times New Roman"/>
                          <a:cs typeface="Times New Roman"/>
                        </a:rPr>
                        <a:t> </a:t>
                      </a:r>
                      <a:r>
                        <a:rPr lang="en-US" sz="1400" spc="15" dirty="0">
                          <a:latin typeface="Times New Roman"/>
                          <a:cs typeface="Times New Roman"/>
                        </a:rPr>
                        <a:t>(</a:t>
                      </a:r>
                      <a:r>
                        <a:rPr lang="en-US" sz="1400" i="1" spc="15" dirty="0">
                          <a:latin typeface="Times New Roman"/>
                          <a:cs typeface="Times New Roman"/>
                        </a:rPr>
                        <a:t>x</a:t>
                      </a:r>
                      <a:r>
                        <a:rPr lang="en-US" sz="1400" spc="15" dirty="0">
                          <a:latin typeface="Times New Roman"/>
                          <a:cs typeface="Times New Roman"/>
                        </a:rPr>
                        <a:t>)</a:t>
                      </a:r>
                      <a:r>
                        <a:rPr lang="en-US" sz="1400" i="1" spc="-165" dirty="0">
                          <a:latin typeface="Symbol"/>
                          <a:cs typeface="Times New Roman"/>
                          <a:sym typeface="Symbol" panose="05050102010706020507" pitchFamily="18" charset="2"/>
                        </a:rPr>
                        <a:t> </a:t>
                      </a:r>
                      <a:r>
                        <a:rPr lang="en-US" sz="2100" i="1" spc="-165" dirty="0">
                          <a:latin typeface="Symbol"/>
                          <a:cs typeface="Symbol"/>
                        </a:rPr>
                        <a:t> </a:t>
                      </a:r>
                      <a:r>
                        <a:rPr lang="en-US" sz="1400" i="1" spc="-10" dirty="0">
                          <a:latin typeface="Symbol"/>
                          <a:cs typeface="Symbol"/>
                        </a:rPr>
                        <a:t></a:t>
                      </a:r>
                      <a:r>
                        <a:rPr lang="en-US" sz="1400" i="1" spc="-15" baseline="-24154" dirty="0">
                          <a:latin typeface="Times New Roman"/>
                          <a:cs typeface="Times New Roman"/>
                        </a:rPr>
                        <a:t>B</a:t>
                      </a:r>
                      <a:r>
                        <a:rPr lang="en-US" sz="1400" i="1" spc="-232" baseline="-24154" dirty="0">
                          <a:latin typeface="Times New Roman"/>
                          <a:cs typeface="Times New Roman"/>
                        </a:rPr>
                        <a:t> </a:t>
                      </a:r>
                      <a:r>
                        <a:rPr lang="en-US" sz="1400" spc="15" dirty="0">
                          <a:latin typeface="Times New Roman"/>
                          <a:cs typeface="Times New Roman"/>
                        </a:rPr>
                        <a:t>(</a:t>
                      </a:r>
                      <a:r>
                        <a:rPr lang="en-US" sz="1400" i="1" spc="15" dirty="0">
                          <a:latin typeface="Times New Roman"/>
                          <a:cs typeface="Times New Roman"/>
                        </a:rPr>
                        <a:t>x</a:t>
                      </a:r>
                      <a:r>
                        <a:rPr lang="en-US" sz="1400" spc="15" dirty="0">
                          <a:latin typeface="Times New Roman"/>
                          <a:cs typeface="Times New Roman"/>
                        </a:rPr>
                        <a:t>)</a:t>
                      </a:r>
                      <a:r>
                        <a:rPr lang="en-US" sz="1400" spc="5" dirty="0">
                          <a:latin typeface="Times New Roman"/>
                          <a:cs typeface="Times New Roman"/>
                        </a:rPr>
                        <a:t>)</a:t>
                      </a:r>
                      <a:endParaRPr sz="1400" dirty="0">
                        <a:latin typeface="Times New Roman"/>
                        <a:cs typeface="Times New Roman"/>
                      </a:endParaRPr>
                    </a:p>
                  </a:txBody>
                  <a:tcPr marL="0" marR="0" marT="14859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9631">
                <a:tc>
                  <a:txBody>
                    <a:bodyPr/>
                    <a:lstStyle/>
                    <a:p>
                      <a:pPr marL="67945" marR="577215">
                        <a:lnSpc>
                          <a:spcPts val="2160"/>
                        </a:lnSpc>
                        <a:spcBef>
                          <a:spcPts val="30"/>
                        </a:spcBef>
                      </a:pPr>
                      <a:r>
                        <a:rPr lang="en-US" sz="1400" dirty="0"/>
                        <a:t>Product </a:t>
                      </a:r>
                      <a:endParaRPr sz="1400" dirty="0">
                        <a:latin typeface="Arial"/>
                        <a:cs typeface="Arial"/>
                      </a:endParaRPr>
                    </a:p>
                  </a:txBody>
                  <a:tcPr marL="0" marR="0" marT="285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58775" marR="0" lvl="0" indent="0" algn="l" defTabSz="914400" rtl="0" eaLnBrk="1" fontAlgn="auto" latinLnBrk="0" hangingPunct="1">
                        <a:lnSpc>
                          <a:spcPct val="100000"/>
                        </a:lnSpc>
                        <a:spcBef>
                          <a:spcPts val="2065"/>
                        </a:spcBef>
                        <a:spcAft>
                          <a:spcPts val="0"/>
                        </a:spcAft>
                        <a:buClrTx/>
                        <a:buSzTx/>
                        <a:buFontTx/>
                        <a:buNone/>
                        <a:tabLst/>
                        <a:defRPr/>
                      </a:pPr>
                      <a:r>
                        <a:rPr lang="en-US" sz="1500" i="1" spc="-145" dirty="0">
                          <a:latin typeface="Times New Roman"/>
                          <a:cs typeface="Times New Roman"/>
                        </a:rPr>
                        <a:t>A </a:t>
                      </a:r>
                      <a:r>
                        <a:rPr lang="en-US" sz="1500" i="1" spc="-165" dirty="0">
                          <a:latin typeface="Symbol"/>
                          <a:cs typeface="Times New Roman"/>
                          <a:sym typeface="Symbol" panose="05050102010706020507" pitchFamily="18" charset="2"/>
                        </a:rPr>
                        <a:t></a:t>
                      </a:r>
                      <a:r>
                        <a:rPr lang="en-US" sz="1500" i="1" spc="-165" dirty="0">
                          <a:latin typeface="Symbol"/>
                          <a:cs typeface="Symbol"/>
                        </a:rPr>
                        <a:t>  </a:t>
                      </a:r>
                      <a:r>
                        <a:rPr lang="en-US" sz="1500" i="1" spc="-145" dirty="0">
                          <a:latin typeface="Times New Roman"/>
                          <a:cs typeface="Times New Roman"/>
                        </a:rPr>
                        <a:t>B</a:t>
                      </a:r>
                      <a:endParaRPr lang="en-US" sz="1500" dirty="0">
                        <a:latin typeface="Times New Roman"/>
                        <a:cs typeface="Times New Roman"/>
                      </a:endParaRPr>
                    </a:p>
                    <a:p>
                      <a:pPr marL="358775">
                        <a:lnSpc>
                          <a:spcPct val="100000"/>
                        </a:lnSpc>
                        <a:spcBef>
                          <a:spcPts val="2065"/>
                        </a:spcBef>
                      </a:pPr>
                      <a:endParaRPr sz="1500" dirty="0">
                        <a:latin typeface="Times New Roman"/>
                        <a:cs typeface="Times New Roman"/>
                      </a:endParaRPr>
                    </a:p>
                  </a:txBody>
                  <a:tcPr marL="0" marR="0" marT="19669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8465">
                        <a:lnSpc>
                          <a:spcPts val="1755"/>
                        </a:lnSpc>
                        <a:spcBef>
                          <a:spcPts val="1605"/>
                        </a:spcBef>
                      </a:pPr>
                      <a:r>
                        <a:rPr sz="1400" i="1" spc="-25" dirty="0">
                          <a:latin typeface="Symbol"/>
                          <a:cs typeface="Symbol"/>
                        </a:rPr>
                        <a:t></a:t>
                      </a:r>
                      <a:r>
                        <a:rPr sz="1400" i="1" spc="-25" dirty="0">
                          <a:latin typeface="Times New Roman"/>
                          <a:cs typeface="Times New Roman"/>
                        </a:rPr>
                        <a:t> </a:t>
                      </a:r>
                      <a:r>
                        <a:rPr lang="en-US" sz="1400" i="1" spc="-25" dirty="0">
                          <a:latin typeface="Times New Roman"/>
                          <a:cs typeface="Times New Roman"/>
                        </a:rPr>
                        <a:t>    </a:t>
                      </a:r>
                      <a:r>
                        <a:rPr sz="1300" spc="70" dirty="0">
                          <a:latin typeface="Times New Roman"/>
                          <a:cs typeface="Times New Roman"/>
                        </a:rPr>
                        <a:t>(</a:t>
                      </a:r>
                      <a:r>
                        <a:rPr sz="1300" i="1" spc="70" dirty="0">
                          <a:latin typeface="Times New Roman"/>
                          <a:cs typeface="Times New Roman"/>
                        </a:rPr>
                        <a:t>x</a:t>
                      </a:r>
                      <a:r>
                        <a:rPr sz="1300" spc="70" dirty="0">
                          <a:latin typeface="Times New Roman"/>
                          <a:cs typeface="Times New Roman"/>
                        </a:rPr>
                        <a:t>) </a:t>
                      </a:r>
                      <a:r>
                        <a:rPr sz="1300" i="1" spc="30" dirty="0">
                          <a:latin typeface="Symbol"/>
                          <a:cs typeface="Symbol"/>
                        </a:rPr>
                        <a:t></a:t>
                      </a:r>
                      <a:r>
                        <a:rPr sz="1300" i="1" spc="30" dirty="0">
                          <a:latin typeface="Times New Roman"/>
                          <a:cs typeface="Times New Roman"/>
                        </a:rPr>
                        <a:t> </a:t>
                      </a:r>
                      <a:r>
                        <a:rPr lang="en-US" sz="1200" i="1" spc="-10" dirty="0">
                          <a:latin typeface="Symbol"/>
                          <a:cs typeface="Symbol"/>
                        </a:rPr>
                        <a:t></a:t>
                      </a:r>
                      <a:r>
                        <a:rPr lang="en-US" sz="1200" i="1" spc="-15" baseline="-24154" dirty="0">
                          <a:latin typeface="Times New Roman"/>
                          <a:cs typeface="Times New Roman"/>
                        </a:rPr>
                        <a:t>A</a:t>
                      </a:r>
                      <a:r>
                        <a:rPr lang="en-US" sz="1200" i="1" spc="-232" baseline="-24154" dirty="0">
                          <a:latin typeface="Times New Roman"/>
                          <a:cs typeface="Times New Roman"/>
                        </a:rPr>
                        <a:t> </a:t>
                      </a:r>
                      <a:r>
                        <a:rPr lang="en-US" sz="1200" spc="15" dirty="0">
                          <a:latin typeface="Times New Roman"/>
                          <a:cs typeface="Times New Roman"/>
                        </a:rPr>
                        <a:t>(</a:t>
                      </a:r>
                      <a:r>
                        <a:rPr lang="en-US" sz="1200" i="1" spc="15" dirty="0">
                          <a:latin typeface="Times New Roman"/>
                          <a:cs typeface="Times New Roman"/>
                        </a:rPr>
                        <a:t>x</a:t>
                      </a:r>
                      <a:r>
                        <a:rPr lang="en-US" sz="1200" spc="15" dirty="0">
                          <a:latin typeface="Times New Roman"/>
                          <a:cs typeface="Times New Roman"/>
                        </a:rPr>
                        <a:t>)</a:t>
                      </a:r>
                      <a:r>
                        <a:rPr lang="en-US" sz="1200" i="1" spc="-165" dirty="0">
                          <a:latin typeface="Symbol"/>
                          <a:cs typeface="Times New Roman"/>
                          <a:sym typeface="Symbol" panose="05050102010706020507" pitchFamily="18" charset="2"/>
                        </a:rPr>
                        <a:t> </a:t>
                      </a:r>
                      <a:r>
                        <a:rPr lang="en-US" sz="1800" i="1" spc="-165" dirty="0">
                          <a:latin typeface="Symbol"/>
                          <a:cs typeface="Symbol"/>
                        </a:rPr>
                        <a:t> </a:t>
                      </a:r>
                      <a:r>
                        <a:rPr lang="en-US" sz="1200" i="1" spc="-10" dirty="0">
                          <a:latin typeface="Symbol"/>
                          <a:cs typeface="Symbol"/>
                        </a:rPr>
                        <a:t></a:t>
                      </a:r>
                      <a:r>
                        <a:rPr lang="en-US" sz="1200" i="1" spc="-15" baseline="-24154" dirty="0">
                          <a:latin typeface="Times New Roman"/>
                          <a:cs typeface="Times New Roman"/>
                        </a:rPr>
                        <a:t>B</a:t>
                      </a:r>
                      <a:r>
                        <a:rPr lang="en-US" sz="1200" i="1" spc="-232" baseline="-24154" dirty="0">
                          <a:latin typeface="Times New Roman"/>
                          <a:cs typeface="Times New Roman"/>
                        </a:rPr>
                        <a:t> </a:t>
                      </a:r>
                      <a:r>
                        <a:rPr lang="en-US" sz="1200" spc="15" dirty="0">
                          <a:latin typeface="Times New Roman"/>
                          <a:cs typeface="Times New Roman"/>
                        </a:rPr>
                        <a:t>(</a:t>
                      </a:r>
                      <a:r>
                        <a:rPr lang="en-US" sz="1200" i="1" spc="15" dirty="0">
                          <a:latin typeface="Times New Roman"/>
                          <a:cs typeface="Times New Roman"/>
                        </a:rPr>
                        <a:t>x</a:t>
                      </a:r>
                      <a:r>
                        <a:rPr lang="en-US" sz="1200" spc="15" dirty="0">
                          <a:latin typeface="Times New Roman"/>
                          <a:cs typeface="Times New Roman"/>
                        </a:rPr>
                        <a:t>)</a:t>
                      </a:r>
                      <a:endParaRPr sz="1300" dirty="0">
                        <a:latin typeface="Times New Roman"/>
                        <a:cs typeface="Times New Roman"/>
                      </a:endParaRPr>
                    </a:p>
                    <a:p>
                      <a:pPr marL="569595">
                        <a:lnSpc>
                          <a:spcPts val="735"/>
                        </a:lnSpc>
                        <a:tabLst>
                          <a:tab pos="1602740" algn="l"/>
                        </a:tabLst>
                      </a:pPr>
                      <a:r>
                        <a:rPr sz="1100" i="1" spc="44" baseline="-11111" dirty="0">
                          <a:latin typeface="Times New Roman"/>
                          <a:cs typeface="Times New Roman"/>
                        </a:rPr>
                        <a:t>A</a:t>
                      </a:r>
                      <a:r>
                        <a:rPr lang="en-US" sz="1200" i="1" spc="-165" dirty="0">
                          <a:latin typeface="Symbol"/>
                          <a:cs typeface="Times New Roman"/>
                          <a:sym typeface="Symbol" panose="05050102010706020507" pitchFamily="18" charset="2"/>
                        </a:rPr>
                        <a:t></a:t>
                      </a:r>
                      <a:r>
                        <a:rPr lang="en-US" sz="1200" i="1" spc="-165" dirty="0">
                          <a:latin typeface="Symbol"/>
                          <a:cs typeface="Symbol"/>
                        </a:rPr>
                        <a:t>  </a:t>
                      </a:r>
                      <a:r>
                        <a:rPr lang="en-US" sz="1100" i="1" spc="44" baseline="-11111" dirty="0">
                          <a:latin typeface="Times New Roman"/>
                          <a:cs typeface="Times New Roman"/>
                        </a:rPr>
                        <a:t>B</a:t>
                      </a:r>
                      <a:r>
                        <a:rPr sz="1100" i="1" spc="44" baseline="-11111" dirty="0">
                          <a:latin typeface="Times New Roman"/>
                          <a:cs typeface="Times New Roman"/>
                        </a:rPr>
                        <a:t>	</a:t>
                      </a:r>
                      <a:endParaRPr sz="800" dirty="0">
                        <a:latin typeface="Times New Roman"/>
                        <a:cs typeface="Times New Roman"/>
                      </a:endParaRPr>
                    </a:p>
                  </a:txBody>
                  <a:tcPr marL="0" marR="0" marT="152876"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3503">
                <a:tc>
                  <a:txBody>
                    <a:bodyPr/>
                    <a:lstStyle/>
                    <a:p>
                      <a:pPr marL="67945">
                        <a:lnSpc>
                          <a:spcPts val="2120"/>
                        </a:lnSpc>
                      </a:pPr>
                      <a:r>
                        <a:rPr lang="en-US" sz="1400" spc="-5" dirty="0">
                          <a:latin typeface="Arial"/>
                          <a:cs typeface="Arial"/>
                        </a:rPr>
                        <a:t>Bounded</a:t>
                      </a:r>
                      <a:r>
                        <a:rPr lang="en-US" sz="1400" spc="-5" baseline="0" dirty="0">
                          <a:latin typeface="Arial"/>
                          <a:cs typeface="Arial"/>
                        </a:rPr>
                        <a:t> sum</a:t>
                      </a:r>
                      <a:endParaRPr sz="14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2905">
                        <a:lnSpc>
                          <a:spcPct val="100000"/>
                        </a:lnSpc>
                        <a:spcBef>
                          <a:spcPts val="1720"/>
                        </a:spcBef>
                      </a:pPr>
                      <a:r>
                        <a:rPr sz="2000" i="1" spc="395" dirty="0">
                          <a:latin typeface="Times New Roman"/>
                          <a:cs typeface="Times New Roman"/>
                        </a:rPr>
                        <a:t>A</a:t>
                      </a:r>
                      <a:r>
                        <a:rPr lang="en-US" sz="2000" i="1" spc="395" dirty="0">
                          <a:latin typeface="Symbol"/>
                          <a:cs typeface="Times New Roman"/>
                          <a:sym typeface="Symbol" panose="05050102010706020507" pitchFamily="18" charset="2"/>
                        </a:rPr>
                        <a:t></a:t>
                      </a:r>
                      <a:r>
                        <a:rPr sz="2000" i="1" spc="-315" dirty="0">
                          <a:latin typeface="Times New Roman"/>
                          <a:cs typeface="Times New Roman"/>
                        </a:rPr>
                        <a:t> </a:t>
                      </a:r>
                      <a:r>
                        <a:rPr sz="2000" i="1" spc="245" dirty="0">
                          <a:latin typeface="Times New Roman"/>
                          <a:cs typeface="Times New Roman"/>
                        </a:rPr>
                        <a:t>B</a:t>
                      </a:r>
                      <a:endParaRPr sz="2000" dirty="0">
                        <a:latin typeface="Times New Roman"/>
                        <a:cs typeface="Times New Roman"/>
                      </a:endParaRPr>
                    </a:p>
                  </a:txBody>
                  <a:tcPr marL="0" marR="0" marT="163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1839"/>
                        </a:spcBef>
                      </a:pPr>
                      <a:r>
                        <a:rPr sz="1600" i="1" spc="-25" dirty="0">
                          <a:latin typeface="Symbol"/>
                          <a:cs typeface="Symbol"/>
                        </a:rPr>
                        <a:t></a:t>
                      </a:r>
                      <a:r>
                        <a:rPr sz="1300" i="1" spc="-37" baseline="-24154" dirty="0">
                          <a:latin typeface="Times New Roman"/>
                          <a:cs typeface="Times New Roman"/>
                        </a:rPr>
                        <a:t>A</a:t>
                      </a:r>
                      <a:r>
                        <a:rPr lang="en-US" sz="800" i="1" spc="395" dirty="0">
                          <a:latin typeface="Symbol"/>
                          <a:cs typeface="Times New Roman"/>
                          <a:sym typeface="Symbol" panose="05050102010706020507" pitchFamily="18" charset="2"/>
                        </a:rPr>
                        <a:t></a:t>
                      </a:r>
                      <a:r>
                        <a:rPr sz="1300" i="1" spc="-37" baseline="-24154" dirty="0">
                          <a:latin typeface="Times New Roman"/>
                          <a:cs typeface="Times New Roman"/>
                        </a:rPr>
                        <a:t>B</a:t>
                      </a:r>
                      <a:r>
                        <a:rPr sz="1300" i="1" spc="-165" baseline="-24154" dirty="0">
                          <a:latin typeface="Times New Roman"/>
                          <a:cs typeface="Times New Roman"/>
                        </a:rPr>
                        <a:t> </a:t>
                      </a:r>
                      <a:r>
                        <a:rPr sz="1500" spc="-5" dirty="0">
                          <a:latin typeface="Times New Roman"/>
                          <a:cs typeface="Times New Roman"/>
                        </a:rPr>
                        <a:t>(</a:t>
                      </a:r>
                      <a:r>
                        <a:rPr sz="1500" i="1" spc="-5" dirty="0">
                          <a:latin typeface="Times New Roman"/>
                          <a:cs typeface="Times New Roman"/>
                        </a:rPr>
                        <a:t>x</a:t>
                      </a:r>
                      <a:r>
                        <a:rPr sz="1500" spc="-5" dirty="0">
                          <a:latin typeface="Times New Roman"/>
                          <a:cs typeface="Times New Roman"/>
                        </a:rPr>
                        <a:t>)</a:t>
                      </a:r>
                      <a:r>
                        <a:rPr sz="1500" spc="-140" dirty="0">
                          <a:latin typeface="Times New Roman"/>
                          <a:cs typeface="Times New Roman"/>
                        </a:rPr>
                        <a:t> </a:t>
                      </a:r>
                      <a:r>
                        <a:rPr sz="1500" i="1" spc="-40" dirty="0">
                          <a:latin typeface="Symbol"/>
                          <a:cs typeface="Symbol"/>
                        </a:rPr>
                        <a:t></a:t>
                      </a:r>
                      <a:r>
                        <a:rPr sz="1500" i="1" spc="-160" dirty="0">
                          <a:latin typeface="Times New Roman"/>
                          <a:cs typeface="Times New Roman"/>
                        </a:rPr>
                        <a:t> </a:t>
                      </a:r>
                      <a:r>
                        <a:rPr sz="1500" spc="-95" dirty="0">
                          <a:latin typeface="Times New Roman"/>
                          <a:cs typeface="Times New Roman"/>
                        </a:rPr>
                        <a:t>m</a:t>
                      </a:r>
                      <a:r>
                        <a:rPr lang="en-US" sz="1500" spc="-95" dirty="0">
                          <a:latin typeface="Times New Roman"/>
                          <a:cs typeface="Times New Roman"/>
                        </a:rPr>
                        <a:t>in</a:t>
                      </a:r>
                      <a:r>
                        <a:rPr sz="1500" spc="-95" dirty="0">
                          <a:latin typeface="Times New Roman"/>
                          <a:cs typeface="Times New Roman"/>
                        </a:rPr>
                        <a:t>{</a:t>
                      </a:r>
                      <a:r>
                        <a:rPr lang="en-US" sz="1500" spc="-95" dirty="0">
                          <a:latin typeface="Times New Roman"/>
                          <a:cs typeface="Times New Roman"/>
                        </a:rPr>
                        <a:t>1,</a:t>
                      </a:r>
                      <a:r>
                        <a:rPr lang="en-US" sz="1500" spc="-95" baseline="0" dirty="0">
                          <a:latin typeface="Times New Roman"/>
                          <a:cs typeface="Times New Roman"/>
                        </a:rPr>
                        <a:t>  </a:t>
                      </a:r>
                      <a:r>
                        <a:rPr sz="1600" i="1" spc="-95" dirty="0">
                          <a:latin typeface="Symbol"/>
                          <a:cs typeface="Symbol"/>
                        </a:rPr>
                        <a:t></a:t>
                      </a:r>
                      <a:r>
                        <a:rPr sz="1300" i="1" spc="-142" baseline="-24154" dirty="0">
                          <a:latin typeface="Times New Roman"/>
                          <a:cs typeface="Times New Roman"/>
                        </a:rPr>
                        <a:t>A</a:t>
                      </a:r>
                      <a:r>
                        <a:rPr sz="1300" i="1" spc="-240" baseline="-24154" dirty="0">
                          <a:latin typeface="Times New Roman"/>
                          <a:cs typeface="Times New Roman"/>
                        </a:rPr>
                        <a:t> </a:t>
                      </a:r>
                      <a:r>
                        <a:rPr sz="1500" spc="-25" dirty="0">
                          <a:latin typeface="Times New Roman"/>
                          <a:cs typeface="Times New Roman"/>
                        </a:rPr>
                        <a:t>(</a:t>
                      </a:r>
                      <a:r>
                        <a:rPr sz="1500" i="1" spc="-25" dirty="0">
                          <a:latin typeface="Times New Roman"/>
                          <a:cs typeface="Times New Roman"/>
                        </a:rPr>
                        <a:t>x</a:t>
                      </a:r>
                      <a:r>
                        <a:rPr sz="1500" spc="-25" dirty="0">
                          <a:latin typeface="Times New Roman"/>
                          <a:cs typeface="Times New Roman"/>
                        </a:rPr>
                        <a:t>)</a:t>
                      </a:r>
                      <a:r>
                        <a:rPr lang="en-US" sz="1500" spc="-25" baseline="0" dirty="0">
                          <a:latin typeface="Times New Roman"/>
                          <a:cs typeface="Times New Roman"/>
                        </a:rPr>
                        <a:t> + </a:t>
                      </a:r>
                      <a:r>
                        <a:rPr sz="1600" i="1" spc="-40" dirty="0">
                          <a:latin typeface="Symbol"/>
                          <a:cs typeface="Symbol"/>
                        </a:rPr>
                        <a:t></a:t>
                      </a:r>
                      <a:r>
                        <a:rPr sz="1300" i="1" spc="-60" baseline="-24154" dirty="0">
                          <a:latin typeface="Times New Roman"/>
                          <a:cs typeface="Times New Roman"/>
                        </a:rPr>
                        <a:t>B</a:t>
                      </a:r>
                      <a:r>
                        <a:rPr sz="1300" i="1" spc="-157" baseline="-24154" dirty="0">
                          <a:latin typeface="Times New Roman"/>
                          <a:cs typeface="Times New Roman"/>
                        </a:rPr>
                        <a:t> </a:t>
                      </a:r>
                      <a:r>
                        <a:rPr sz="1500" spc="-40" dirty="0">
                          <a:latin typeface="Times New Roman"/>
                          <a:cs typeface="Times New Roman"/>
                        </a:rPr>
                        <a:t>(</a:t>
                      </a:r>
                      <a:r>
                        <a:rPr sz="1500" i="1" spc="-40" dirty="0">
                          <a:latin typeface="Times New Roman"/>
                          <a:cs typeface="Times New Roman"/>
                        </a:rPr>
                        <a:t>x</a:t>
                      </a:r>
                      <a:r>
                        <a:rPr sz="1500" spc="-40" dirty="0">
                          <a:latin typeface="Times New Roman"/>
                          <a:cs typeface="Times New Roman"/>
                        </a:rPr>
                        <a:t>)}</a:t>
                      </a:r>
                      <a:endParaRPr sz="1500" dirty="0">
                        <a:latin typeface="Times New Roman"/>
                        <a:cs typeface="Times New Roman"/>
                      </a:endParaRPr>
                    </a:p>
                  </a:txBody>
                  <a:tcPr marL="0" marR="0" marT="175259"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03418">
                <a:tc>
                  <a:txBody>
                    <a:bodyPr/>
                    <a:lstStyle/>
                    <a:p>
                      <a:pPr marL="67945" marR="91440">
                        <a:lnSpc>
                          <a:spcPts val="2160"/>
                        </a:lnSpc>
                        <a:spcBef>
                          <a:spcPts val="30"/>
                        </a:spcBef>
                      </a:pPr>
                      <a:r>
                        <a:rPr lang="en-US" sz="1400" spc="-5" dirty="0">
                          <a:latin typeface="Arial"/>
                          <a:cs typeface="Arial"/>
                        </a:rPr>
                        <a:t>Bounded difference</a:t>
                      </a:r>
                      <a:endParaRPr sz="1400" dirty="0">
                        <a:latin typeface="Arial"/>
                        <a:cs typeface="Arial"/>
                      </a:endParaRPr>
                    </a:p>
                  </a:txBody>
                  <a:tcPr marL="0" marR="0" marT="285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2905">
                        <a:lnSpc>
                          <a:spcPct val="100000"/>
                        </a:lnSpc>
                        <a:spcBef>
                          <a:spcPts val="1530"/>
                        </a:spcBef>
                      </a:pPr>
                      <a:r>
                        <a:rPr sz="2000" i="1" spc="370" dirty="0">
                          <a:latin typeface="Times New Roman"/>
                          <a:cs typeface="Times New Roman"/>
                        </a:rPr>
                        <a:t>A</a:t>
                      </a:r>
                      <a:r>
                        <a:rPr lang="en-US" sz="2000" i="1" spc="370" baseline="0" dirty="0">
                          <a:latin typeface="Symbol"/>
                          <a:cs typeface="Times New Roman"/>
                        </a:rPr>
                        <a:t>  </a:t>
                      </a:r>
                      <a:r>
                        <a:rPr sz="2000" i="1" spc="-375" dirty="0">
                          <a:latin typeface="Times New Roman"/>
                          <a:cs typeface="Times New Roman"/>
                        </a:rPr>
                        <a:t> </a:t>
                      </a:r>
                      <a:r>
                        <a:rPr sz="2000" i="1" spc="245" dirty="0">
                          <a:latin typeface="Times New Roman"/>
                          <a:cs typeface="Times New Roman"/>
                        </a:rPr>
                        <a:t>B</a:t>
                      </a:r>
                      <a:endParaRPr sz="2000" dirty="0">
                        <a:latin typeface="Times New Roman"/>
                        <a:cs typeface="Times New Roman"/>
                      </a:endParaRPr>
                    </a:p>
                  </a:txBody>
                  <a:tcPr marL="0" marR="0" marT="14573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1650"/>
                        </a:spcBef>
                      </a:pPr>
                      <a:r>
                        <a:rPr sz="1600" i="1" spc="-10" dirty="0">
                          <a:latin typeface="Symbol"/>
                          <a:cs typeface="Symbol"/>
                        </a:rPr>
                        <a:t></a:t>
                      </a:r>
                      <a:r>
                        <a:rPr sz="1300" i="1" spc="-15" baseline="-24154" dirty="0">
                          <a:latin typeface="Times New Roman"/>
                          <a:cs typeface="Times New Roman"/>
                        </a:rPr>
                        <a:t>A</a:t>
                      </a:r>
                      <a:r>
                        <a:rPr lang="en-US" sz="1300" i="1" spc="-15" baseline="-24154" dirty="0">
                          <a:latin typeface="Times New Roman"/>
                          <a:cs typeface="Times New Roman"/>
                        </a:rPr>
                        <a:t>   </a:t>
                      </a:r>
                      <a:r>
                        <a:rPr sz="1300" i="1" spc="-15" baseline="-24154" dirty="0">
                          <a:latin typeface="Times New Roman"/>
                          <a:cs typeface="Times New Roman"/>
                        </a:rPr>
                        <a:t>B</a:t>
                      </a:r>
                      <a:r>
                        <a:rPr sz="1300" i="1" spc="-150" baseline="-24154" dirty="0">
                          <a:latin typeface="Times New Roman"/>
                          <a:cs typeface="Times New Roman"/>
                        </a:rPr>
                        <a:t> </a:t>
                      </a:r>
                      <a:r>
                        <a:rPr sz="1500" spc="5" dirty="0">
                          <a:latin typeface="Times New Roman"/>
                          <a:cs typeface="Times New Roman"/>
                        </a:rPr>
                        <a:t>(</a:t>
                      </a:r>
                      <a:r>
                        <a:rPr sz="1500" i="1" spc="5" dirty="0">
                          <a:latin typeface="Times New Roman"/>
                          <a:cs typeface="Times New Roman"/>
                        </a:rPr>
                        <a:t>x</a:t>
                      </a:r>
                      <a:r>
                        <a:rPr sz="1500" spc="5" dirty="0">
                          <a:latin typeface="Times New Roman"/>
                          <a:cs typeface="Times New Roman"/>
                        </a:rPr>
                        <a:t>)</a:t>
                      </a:r>
                      <a:r>
                        <a:rPr sz="1500" spc="-130" dirty="0">
                          <a:latin typeface="Times New Roman"/>
                          <a:cs typeface="Times New Roman"/>
                        </a:rPr>
                        <a:t> </a:t>
                      </a:r>
                      <a:r>
                        <a:rPr sz="1500" i="1" spc="-30" dirty="0">
                          <a:latin typeface="Symbol"/>
                          <a:cs typeface="Symbol"/>
                        </a:rPr>
                        <a:t></a:t>
                      </a:r>
                      <a:r>
                        <a:rPr sz="1500" i="1" spc="-150" dirty="0">
                          <a:latin typeface="Times New Roman"/>
                          <a:cs typeface="Times New Roman"/>
                        </a:rPr>
                        <a:t> </a:t>
                      </a:r>
                      <a:r>
                        <a:rPr sz="1500" spc="-160" dirty="0">
                          <a:latin typeface="Times New Roman"/>
                          <a:cs typeface="Times New Roman"/>
                        </a:rPr>
                        <a:t>m</a:t>
                      </a:r>
                      <a:r>
                        <a:rPr lang="en-US" sz="1500" spc="-160" dirty="0">
                          <a:latin typeface="Times New Roman"/>
                          <a:cs typeface="Times New Roman"/>
                        </a:rPr>
                        <a:t>ax</a:t>
                      </a:r>
                      <a:r>
                        <a:rPr sz="1500" spc="-160" dirty="0">
                          <a:latin typeface="Times New Roman"/>
                          <a:cs typeface="Times New Roman"/>
                        </a:rPr>
                        <a:t>{</a:t>
                      </a:r>
                      <a:r>
                        <a:rPr sz="1500" spc="-260" dirty="0">
                          <a:latin typeface="Times New Roman"/>
                          <a:cs typeface="Times New Roman"/>
                        </a:rPr>
                        <a:t> </a:t>
                      </a:r>
                      <a:r>
                        <a:rPr lang="en-US" sz="1500" spc="-260" dirty="0">
                          <a:latin typeface="Times New Roman"/>
                          <a:cs typeface="Times New Roman"/>
                        </a:rPr>
                        <a:t>0 ,   </a:t>
                      </a:r>
                      <a:r>
                        <a:rPr sz="1600" i="1" spc="-5" dirty="0">
                          <a:latin typeface="Symbol"/>
                          <a:cs typeface="Symbol"/>
                        </a:rPr>
                        <a:t></a:t>
                      </a:r>
                      <a:r>
                        <a:rPr sz="1300" i="1" spc="-7" baseline="-24154" dirty="0">
                          <a:latin typeface="Times New Roman"/>
                          <a:cs typeface="Times New Roman"/>
                        </a:rPr>
                        <a:t>A</a:t>
                      </a:r>
                      <a:r>
                        <a:rPr sz="1300" i="1" spc="-217" baseline="-24154" dirty="0">
                          <a:latin typeface="Times New Roman"/>
                          <a:cs typeface="Times New Roman"/>
                        </a:rPr>
                        <a:t> </a:t>
                      </a:r>
                      <a:r>
                        <a:rPr sz="1500" spc="-15" dirty="0">
                          <a:latin typeface="Times New Roman"/>
                          <a:cs typeface="Times New Roman"/>
                        </a:rPr>
                        <a:t>(</a:t>
                      </a:r>
                      <a:r>
                        <a:rPr sz="1500" i="1" spc="-15" dirty="0">
                          <a:latin typeface="Times New Roman"/>
                          <a:cs typeface="Times New Roman"/>
                        </a:rPr>
                        <a:t>x</a:t>
                      </a:r>
                      <a:r>
                        <a:rPr sz="1500" spc="-15" dirty="0">
                          <a:latin typeface="Times New Roman"/>
                          <a:cs typeface="Times New Roman"/>
                        </a:rPr>
                        <a:t>)</a:t>
                      </a:r>
                      <a:r>
                        <a:rPr lang="en-US" sz="1500" spc="-15" baseline="0" dirty="0">
                          <a:latin typeface="Times New Roman"/>
                          <a:cs typeface="Times New Roman"/>
                        </a:rPr>
                        <a:t> </a:t>
                      </a:r>
                      <a:r>
                        <a:rPr lang="en-US" sz="1500" spc="5" dirty="0">
                          <a:latin typeface="Times New Roman"/>
                          <a:cs typeface="Times New Roman"/>
                        </a:rPr>
                        <a:t>–</a:t>
                      </a:r>
                      <a:r>
                        <a:rPr sz="1600" i="1" spc="-30" dirty="0">
                          <a:latin typeface="Symbol"/>
                          <a:cs typeface="Symbol"/>
                        </a:rPr>
                        <a:t></a:t>
                      </a:r>
                      <a:r>
                        <a:rPr sz="1300" i="1" spc="-44" baseline="-24154" dirty="0">
                          <a:latin typeface="Times New Roman"/>
                          <a:cs typeface="Times New Roman"/>
                        </a:rPr>
                        <a:t>B</a:t>
                      </a:r>
                      <a:r>
                        <a:rPr sz="1300" i="1" spc="-150" baseline="-24154" dirty="0">
                          <a:latin typeface="Times New Roman"/>
                          <a:cs typeface="Times New Roman"/>
                        </a:rPr>
                        <a:t> </a:t>
                      </a:r>
                      <a:r>
                        <a:rPr sz="1500" spc="-30" dirty="0">
                          <a:latin typeface="Times New Roman"/>
                          <a:cs typeface="Times New Roman"/>
                        </a:rPr>
                        <a:t>(</a:t>
                      </a:r>
                      <a:r>
                        <a:rPr sz="1500" i="1" spc="-30" dirty="0">
                          <a:latin typeface="Times New Roman"/>
                          <a:cs typeface="Times New Roman"/>
                        </a:rPr>
                        <a:t>x</a:t>
                      </a:r>
                      <a:r>
                        <a:rPr sz="1500" spc="-30" dirty="0">
                          <a:latin typeface="Times New Roman"/>
                          <a:cs typeface="Times New Roman"/>
                        </a:rPr>
                        <a:t>)}</a:t>
                      </a:r>
                      <a:endParaRPr sz="1500" dirty="0">
                        <a:latin typeface="Times New Roman"/>
                        <a:cs typeface="Times New Roman"/>
                      </a:endParaRPr>
                    </a:p>
                  </a:txBody>
                  <a:tcPr marL="0" marR="0" marT="157163"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5"/>
                  </a:ext>
                </a:extLst>
              </a:tr>
            </a:tbl>
          </a:graphicData>
        </a:graphic>
      </p:graphicFrame>
      <p:cxnSp>
        <p:nvCxnSpPr>
          <p:cNvPr id="6" name="Straight Connector 5">
            <a:extLst>
              <a:ext uri="{FF2B5EF4-FFF2-40B4-BE49-F238E27FC236}">
                <a16:creationId xmlns:a16="http://schemas.microsoft.com/office/drawing/2014/main" id="{6AEEA64F-616D-4147-A6F5-BEBB65C2C32D}"/>
              </a:ext>
            </a:extLst>
          </p:cNvPr>
          <p:cNvCxnSpPr/>
          <p:nvPr/>
        </p:nvCxnSpPr>
        <p:spPr>
          <a:xfrm flipV="1">
            <a:off x="4639161" y="2517673"/>
            <a:ext cx="140315" cy="32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3692423" y="5203825"/>
            <a:ext cx="239815" cy="265509"/>
          </a:xfrm>
          <a:prstGeom prst="rect">
            <a:avLst/>
          </a:prstGeom>
        </p:spPr>
      </p:pic>
      <p:pic>
        <p:nvPicPr>
          <p:cNvPr id="9" name="Picture 8"/>
          <p:cNvPicPr>
            <a:picLocks noChangeAspect="1"/>
          </p:cNvPicPr>
          <p:nvPr/>
        </p:nvPicPr>
        <p:blipFill>
          <a:blip r:embed="rId2"/>
          <a:stretch>
            <a:fillRect/>
          </a:stretch>
        </p:blipFill>
        <p:spPr>
          <a:xfrm>
            <a:off x="5242879" y="5336579"/>
            <a:ext cx="82088" cy="90884"/>
          </a:xfrm>
          <a:prstGeom prst="rect">
            <a:avLst/>
          </a:prstGeom>
        </p:spPr>
      </p:pic>
    </p:spTree>
    <p:extLst>
      <p:ext uri="{BB962C8B-B14F-4D97-AF65-F5344CB8AC3E}">
        <p14:creationId xmlns:p14="http://schemas.microsoft.com/office/powerpoint/2010/main" val="14265282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1DF9B-58DC-4199-A316-EB978265751D}"/>
              </a:ext>
            </a:extLst>
          </p:cNvPr>
          <p:cNvSpPr>
            <a:spLocks noGrp="1"/>
          </p:cNvSpPr>
          <p:nvPr>
            <p:ph type="title"/>
          </p:nvPr>
        </p:nvSpPr>
        <p:spPr>
          <a:xfrm>
            <a:off x="577516" y="1349709"/>
            <a:ext cx="7886700" cy="204121"/>
          </a:xfrm>
          <a:solidFill>
            <a:schemeClr val="bg1"/>
          </a:solidFill>
        </p:spPr>
        <p:txBody>
          <a:bodyPr>
            <a:noAutofit/>
          </a:bodyPr>
          <a:lstStyle/>
          <a:p>
            <a:r>
              <a:rPr lang="en-US" sz="3000" dirty="0"/>
              <a:t>Union</a:t>
            </a:r>
          </a:p>
        </p:txBody>
      </p:sp>
      <p:sp>
        <p:nvSpPr>
          <p:cNvPr id="3" name="Slide Number Placeholder 2">
            <a:extLst>
              <a:ext uri="{FF2B5EF4-FFF2-40B4-BE49-F238E27FC236}">
                <a16:creationId xmlns:a16="http://schemas.microsoft.com/office/drawing/2014/main" id="{B1FA4ED4-AF7F-4078-A037-17161EA9A480}"/>
              </a:ext>
            </a:extLst>
          </p:cNvPr>
          <p:cNvSpPr>
            <a:spLocks noGrp="1"/>
          </p:cNvSpPr>
          <p:nvPr>
            <p:ph type="sldNum" sz="quarter" idx="12"/>
          </p:nvPr>
        </p:nvSpPr>
        <p:spPr/>
        <p:txBody>
          <a:bodyPr/>
          <a:lstStyle/>
          <a:p>
            <a:fld id="{1E81BDB4-5F3F-464A-A32A-75B544C87B3D}" type="slidenum">
              <a:rPr lang="en-US" smtClean="0"/>
              <a:pPr/>
              <a:t>278</a:t>
            </a:fld>
            <a:endParaRPr lang="en-US"/>
          </a:p>
        </p:txBody>
      </p:sp>
      <p:pic>
        <p:nvPicPr>
          <p:cNvPr id="4" name="Picture 3">
            <a:extLst>
              <a:ext uri="{FF2B5EF4-FFF2-40B4-BE49-F238E27FC236}">
                <a16:creationId xmlns:a16="http://schemas.microsoft.com/office/drawing/2014/main" id="{D528E561-E505-4D32-AF3B-F99FCB127976}"/>
              </a:ext>
            </a:extLst>
          </p:cNvPr>
          <p:cNvPicPr>
            <a:picLocks noChangeAspect="1"/>
          </p:cNvPicPr>
          <p:nvPr/>
        </p:nvPicPr>
        <p:blipFill>
          <a:blip r:embed="rId2"/>
          <a:stretch>
            <a:fillRect/>
          </a:stretch>
        </p:blipFill>
        <p:spPr>
          <a:xfrm>
            <a:off x="784684" y="2000250"/>
            <a:ext cx="7472363" cy="3657600"/>
          </a:xfrm>
          <a:prstGeom prst="rect">
            <a:avLst/>
          </a:prstGeom>
        </p:spPr>
      </p:pic>
    </p:spTree>
    <p:extLst>
      <p:ext uri="{BB962C8B-B14F-4D97-AF65-F5344CB8AC3E}">
        <p14:creationId xmlns:p14="http://schemas.microsoft.com/office/powerpoint/2010/main" val="12163838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FA4ED4-AF7F-4078-A037-17161EA9A480}"/>
              </a:ext>
            </a:extLst>
          </p:cNvPr>
          <p:cNvSpPr>
            <a:spLocks noGrp="1"/>
          </p:cNvSpPr>
          <p:nvPr>
            <p:ph type="sldNum" sz="quarter" idx="12"/>
          </p:nvPr>
        </p:nvSpPr>
        <p:spPr/>
        <p:txBody>
          <a:bodyPr/>
          <a:lstStyle/>
          <a:p>
            <a:fld id="{1E81BDB4-5F3F-464A-A32A-75B544C87B3D}" type="slidenum">
              <a:rPr lang="en-US" smtClean="0"/>
              <a:pPr/>
              <a:t>279</a:t>
            </a:fld>
            <a:endParaRPr lang="en-US"/>
          </a:p>
        </p:txBody>
      </p:sp>
      <p:pic>
        <p:nvPicPr>
          <p:cNvPr id="5" name="Picture 4">
            <a:extLst>
              <a:ext uri="{FF2B5EF4-FFF2-40B4-BE49-F238E27FC236}">
                <a16:creationId xmlns:a16="http://schemas.microsoft.com/office/drawing/2014/main" id="{18AE21FC-F522-472A-9ACB-107F1084DCF5}"/>
              </a:ext>
            </a:extLst>
          </p:cNvPr>
          <p:cNvPicPr>
            <a:picLocks noChangeAspect="1"/>
          </p:cNvPicPr>
          <p:nvPr/>
        </p:nvPicPr>
        <p:blipFill>
          <a:blip r:embed="rId2"/>
          <a:stretch>
            <a:fillRect/>
          </a:stretch>
        </p:blipFill>
        <p:spPr>
          <a:xfrm>
            <a:off x="1011404" y="1931194"/>
            <a:ext cx="7000875" cy="3693319"/>
          </a:xfrm>
          <a:prstGeom prst="rect">
            <a:avLst/>
          </a:prstGeom>
        </p:spPr>
      </p:pic>
      <p:sp>
        <p:nvSpPr>
          <p:cNvPr id="6" name="Title 1">
            <a:extLst>
              <a:ext uri="{FF2B5EF4-FFF2-40B4-BE49-F238E27FC236}">
                <a16:creationId xmlns:a16="http://schemas.microsoft.com/office/drawing/2014/main" id="{D241DF9B-58DC-4199-A316-EB978265751D}"/>
              </a:ext>
            </a:extLst>
          </p:cNvPr>
          <p:cNvSpPr>
            <a:spLocks noGrp="1"/>
          </p:cNvSpPr>
          <p:nvPr>
            <p:ph type="title"/>
          </p:nvPr>
        </p:nvSpPr>
        <p:spPr>
          <a:xfrm>
            <a:off x="577516" y="1349709"/>
            <a:ext cx="7886700" cy="204121"/>
          </a:xfrm>
          <a:solidFill>
            <a:schemeClr val="bg1"/>
          </a:solidFill>
        </p:spPr>
        <p:txBody>
          <a:bodyPr>
            <a:noAutofit/>
          </a:bodyPr>
          <a:lstStyle/>
          <a:p>
            <a:r>
              <a:rPr lang="en-US" sz="3000" dirty="0"/>
              <a:t>Intersection</a:t>
            </a:r>
          </a:p>
        </p:txBody>
      </p:sp>
    </p:spTree>
    <p:extLst>
      <p:ext uri="{BB962C8B-B14F-4D97-AF65-F5344CB8AC3E}">
        <p14:creationId xmlns:p14="http://schemas.microsoft.com/office/powerpoint/2010/main" val="85894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Tree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7" name="Oval 6"/>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4610100" y="4800600"/>
            <a:ext cx="5715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4610100" y="4800600"/>
            <a:ext cx="571500" cy="292938"/>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19400" y="2221992"/>
            <a:ext cx="4495800" cy="2164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Tree>
    <p:extLst>
      <p:ext uri="{BB962C8B-B14F-4D97-AF65-F5344CB8AC3E}">
        <p14:creationId xmlns:p14="http://schemas.microsoft.com/office/powerpoint/2010/main" val="263153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FA4ED4-AF7F-4078-A037-17161EA9A480}"/>
              </a:ext>
            </a:extLst>
          </p:cNvPr>
          <p:cNvSpPr>
            <a:spLocks noGrp="1"/>
          </p:cNvSpPr>
          <p:nvPr>
            <p:ph type="sldNum" sz="quarter" idx="12"/>
          </p:nvPr>
        </p:nvSpPr>
        <p:spPr/>
        <p:txBody>
          <a:bodyPr/>
          <a:lstStyle/>
          <a:p>
            <a:fld id="{1E81BDB4-5F3F-464A-A32A-75B544C87B3D}" type="slidenum">
              <a:rPr lang="en-US" smtClean="0"/>
              <a:pPr/>
              <a:t>280</a:t>
            </a:fld>
            <a:endParaRPr lang="en-US"/>
          </a:p>
        </p:txBody>
      </p:sp>
      <p:pic>
        <p:nvPicPr>
          <p:cNvPr id="4" name="Picture 3">
            <a:extLst>
              <a:ext uri="{FF2B5EF4-FFF2-40B4-BE49-F238E27FC236}">
                <a16:creationId xmlns:a16="http://schemas.microsoft.com/office/drawing/2014/main" id="{9502ACDF-87CB-4E21-A04F-2F70C66CEFB7}"/>
              </a:ext>
            </a:extLst>
          </p:cNvPr>
          <p:cNvPicPr>
            <a:picLocks noChangeAspect="1"/>
          </p:cNvPicPr>
          <p:nvPr/>
        </p:nvPicPr>
        <p:blipFill>
          <a:blip r:embed="rId2"/>
          <a:stretch>
            <a:fillRect/>
          </a:stretch>
        </p:blipFill>
        <p:spPr>
          <a:xfrm>
            <a:off x="1281113" y="2048459"/>
            <a:ext cx="6600825" cy="3629025"/>
          </a:xfrm>
          <a:prstGeom prst="rect">
            <a:avLst/>
          </a:prstGeom>
        </p:spPr>
      </p:pic>
      <p:sp>
        <p:nvSpPr>
          <p:cNvPr id="6" name="Title 1">
            <a:extLst>
              <a:ext uri="{FF2B5EF4-FFF2-40B4-BE49-F238E27FC236}">
                <a16:creationId xmlns:a16="http://schemas.microsoft.com/office/drawing/2014/main" id="{D241DF9B-58DC-4199-A316-EB978265751D}"/>
              </a:ext>
            </a:extLst>
          </p:cNvPr>
          <p:cNvSpPr>
            <a:spLocks noGrp="1"/>
          </p:cNvSpPr>
          <p:nvPr>
            <p:ph type="title"/>
          </p:nvPr>
        </p:nvSpPr>
        <p:spPr>
          <a:xfrm>
            <a:off x="577516" y="1349709"/>
            <a:ext cx="7886700" cy="204121"/>
          </a:xfrm>
          <a:solidFill>
            <a:schemeClr val="bg1"/>
          </a:solidFill>
        </p:spPr>
        <p:txBody>
          <a:bodyPr>
            <a:noAutofit/>
          </a:bodyPr>
          <a:lstStyle/>
          <a:p>
            <a:r>
              <a:rPr lang="en-US" sz="3000" dirty="0"/>
              <a:t>Complement</a:t>
            </a:r>
          </a:p>
        </p:txBody>
      </p:sp>
    </p:spTree>
    <p:extLst>
      <p:ext uri="{BB962C8B-B14F-4D97-AF65-F5344CB8AC3E}">
        <p14:creationId xmlns:p14="http://schemas.microsoft.com/office/powerpoint/2010/main" val="16187521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FA4ED4-AF7F-4078-A037-17161EA9A480}"/>
              </a:ext>
            </a:extLst>
          </p:cNvPr>
          <p:cNvSpPr>
            <a:spLocks noGrp="1"/>
          </p:cNvSpPr>
          <p:nvPr>
            <p:ph type="sldNum" sz="quarter" idx="12"/>
          </p:nvPr>
        </p:nvSpPr>
        <p:spPr/>
        <p:txBody>
          <a:bodyPr/>
          <a:lstStyle/>
          <a:p>
            <a:fld id="{1E81BDB4-5F3F-464A-A32A-75B544C87B3D}" type="slidenum">
              <a:rPr lang="en-US" smtClean="0"/>
              <a:pPr/>
              <a:t>281</a:t>
            </a:fld>
            <a:endParaRPr lang="en-US"/>
          </a:p>
        </p:txBody>
      </p:sp>
      <p:pic>
        <p:nvPicPr>
          <p:cNvPr id="6" name="Picture 5">
            <a:extLst>
              <a:ext uri="{FF2B5EF4-FFF2-40B4-BE49-F238E27FC236}">
                <a16:creationId xmlns:a16="http://schemas.microsoft.com/office/drawing/2014/main" id="{7CA626C7-1DCC-4D05-8BE6-EADFA642E706}"/>
              </a:ext>
            </a:extLst>
          </p:cNvPr>
          <p:cNvPicPr>
            <a:picLocks noChangeAspect="1"/>
          </p:cNvPicPr>
          <p:nvPr/>
        </p:nvPicPr>
        <p:blipFill>
          <a:blip r:embed="rId2"/>
          <a:stretch>
            <a:fillRect/>
          </a:stretch>
        </p:blipFill>
        <p:spPr>
          <a:xfrm>
            <a:off x="999410" y="1955800"/>
            <a:ext cx="7464806" cy="4012074"/>
          </a:xfrm>
          <a:prstGeom prst="rect">
            <a:avLst/>
          </a:prstGeom>
        </p:spPr>
      </p:pic>
      <p:sp>
        <p:nvSpPr>
          <p:cNvPr id="7" name="Title 1">
            <a:extLst>
              <a:ext uri="{FF2B5EF4-FFF2-40B4-BE49-F238E27FC236}">
                <a16:creationId xmlns:a16="http://schemas.microsoft.com/office/drawing/2014/main" id="{D241DF9B-58DC-4199-A316-EB978265751D}"/>
              </a:ext>
            </a:extLst>
          </p:cNvPr>
          <p:cNvSpPr>
            <a:spLocks noGrp="1"/>
          </p:cNvSpPr>
          <p:nvPr>
            <p:ph type="title"/>
          </p:nvPr>
        </p:nvSpPr>
        <p:spPr>
          <a:xfrm>
            <a:off x="577516" y="1349709"/>
            <a:ext cx="7886700" cy="204121"/>
          </a:xfrm>
          <a:solidFill>
            <a:schemeClr val="bg1"/>
          </a:solidFill>
        </p:spPr>
        <p:txBody>
          <a:bodyPr>
            <a:noAutofit/>
          </a:bodyPr>
          <a:lstStyle/>
          <a:p>
            <a:r>
              <a:rPr lang="en-US" sz="3000" dirty="0"/>
              <a:t>Difference</a:t>
            </a:r>
          </a:p>
        </p:txBody>
      </p:sp>
    </p:spTree>
    <p:extLst>
      <p:ext uri="{BB962C8B-B14F-4D97-AF65-F5344CB8AC3E}">
        <p14:creationId xmlns:p14="http://schemas.microsoft.com/office/powerpoint/2010/main" val="233277109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04A-BB3A-40FE-A7E0-A45598E30326}"/>
              </a:ext>
            </a:extLst>
          </p:cNvPr>
          <p:cNvSpPr>
            <a:spLocks noGrp="1"/>
          </p:cNvSpPr>
          <p:nvPr>
            <p:ph type="title"/>
          </p:nvPr>
        </p:nvSpPr>
        <p:spPr>
          <a:xfrm>
            <a:off x="628650" y="857250"/>
            <a:ext cx="7886700" cy="1028700"/>
          </a:xfrm>
          <a:solidFill>
            <a:schemeClr val="bg1"/>
          </a:solidFill>
        </p:spPr>
        <p:txBody>
          <a:bodyPr>
            <a:normAutofit/>
          </a:bodyPr>
          <a:lstStyle/>
          <a:p>
            <a:r>
              <a:rPr lang="en-US" dirty="0"/>
              <a:t>Sum</a:t>
            </a:r>
          </a:p>
        </p:txBody>
      </p:sp>
      <p:sp>
        <p:nvSpPr>
          <p:cNvPr id="3" name="Slide Number Placeholder 2">
            <a:extLst>
              <a:ext uri="{FF2B5EF4-FFF2-40B4-BE49-F238E27FC236}">
                <a16:creationId xmlns:a16="http://schemas.microsoft.com/office/drawing/2014/main" id="{F209BF18-FC7F-42F1-884F-53023B716154}"/>
              </a:ext>
            </a:extLst>
          </p:cNvPr>
          <p:cNvSpPr>
            <a:spLocks noGrp="1"/>
          </p:cNvSpPr>
          <p:nvPr>
            <p:ph type="sldNum" sz="quarter" idx="12"/>
          </p:nvPr>
        </p:nvSpPr>
        <p:spPr/>
        <p:txBody>
          <a:bodyPr/>
          <a:lstStyle/>
          <a:p>
            <a:fld id="{1E81BDB4-5F3F-464A-A32A-75B544C87B3D}" type="slidenum">
              <a:rPr lang="en-US" smtClean="0"/>
              <a:pPr/>
              <a:t>282</a:t>
            </a:fld>
            <a:endParaRPr lang="en-US"/>
          </a:p>
        </p:txBody>
      </p:sp>
      <p:pic>
        <p:nvPicPr>
          <p:cNvPr id="4" name="Picture 3">
            <a:extLst>
              <a:ext uri="{FF2B5EF4-FFF2-40B4-BE49-F238E27FC236}">
                <a16:creationId xmlns:a16="http://schemas.microsoft.com/office/drawing/2014/main" id="{885D0BF2-57A6-49AD-8D29-674A0004D741}"/>
              </a:ext>
            </a:extLst>
          </p:cNvPr>
          <p:cNvPicPr>
            <a:picLocks noChangeAspect="1"/>
          </p:cNvPicPr>
          <p:nvPr/>
        </p:nvPicPr>
        <p:blipFill>
          <a:blip r:embed="rId2"/>
          <a:stretch>
            <a:fillRect/>
          </a:stretch>
        </p:blipFill>
        <p:spPr>
          <a:xfrm>
            <a:off x="1721932" y="2091868"/>
            <a:ext cx="5700137" cy="3863638"/>
          </a:xfrm>
          <a:prstGeom prst="rect">
            <a:avLst/>
          </a:prstGeom>
        </p:spPr>
      </p:pic>
    </p:spTree>
    <p:extLst>
      <p:ext uri="{BB962C8B-B14F-4D97-AF65-F5344CB8AC3E}">
        <p14:creationId xmlns:p14="http://schemas.microsoft.com/office/powerpoint/2010/main" val="281663786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16C11E-13F2-4D2C-B08C-840B56D09B20}"/>
              </a:ext>
            </a:extLst>
          </p:cNvPr>
          <p:cNvSpPr>
            <a:spLocks noGrp="1"/>
          </p:cNvSpPr>
          <p:nvPr>
            <p:ph type="sldNum" sz="quarter" idx="12"/>
          </p:nvPr>
        </p:nvSpPr>
        <p:spPr/>
        <p:txBody>
          <a:bodyPr/>
          <a:lstStyle/>
          <a:p>
            <a:fld id="{1E81BDB4-5F3F-464A-A32A-75B544C87B3D}" type="slidenum">
              <a:rPr lang="en-US" smtClean="0"/>
              <a:pPr/>
              <a:t>283</a:t>
            </a:fld>
            <a:endParaRPr lang="en-US"/>
          </a:p>
        </p:txBody>
      </p:sp>
      <p:pic>
        <p:nvPicPr>
          <p:cNvPr id="4" name="Picture 3">
            <a:extLst>
              <a:ext uri="{FF2B5EF4-FFF2-40B4-BE49-F238E27FC236}">
                <a16:creationId xmlns:a16="http://schemas.microsoft.com/office/drawing/2014/main" id="{836C18CE-2C87-4B46-B98B-F4B6EA4E7096}"/>
              </a:ext>
            </a:extLst>
          </p:cNvPr>
          <p:cNvPicPr>
            <a:picLocks noChangeAspect="1"/>
          </p:cNvPicPr>
          <p:nvPr/>
        </p:nvPicPr>
        <p:blipFill>
          <a:blip r:embed="rId2"/>
          <a:stretch>
            <a:fillRect/>
          </a:stretch>
        </p:blipFill>
        <p:spPr>
          <a:xfrm>
            <a:off x="703660" y="1960960"/>
            <a:ext cx="7736681" cy="2936081"/>
          </a:xfrm>
          <a:prstGeom prst="rect">
            <a:avLst/>
          </a:prstGeom>
        </p:spPr>
      </p:pic>
      <p:sp>
        <p:nvSpPr>
          <p:cNvPr id="6" name="Title 1">
            <a:extLst>
              <a:ext uri="{FF2B5EF4-FFF2-40B4-BE49-F238E27FC236}">
                <a16:creationId xmlns:a16="http://schemas.microsoft.com/office/drawing/2014/main" id="{F85CA04A-BB3A-40FE-A7E0-A45598E30326}"/>
              </a:ext>
            </a:extLst>
          </p:cNvPr>
          <p:cNvSpPr>
            <a:spLocks noGrp="1"/>
          </p:cNvSpPr>
          <p:nvPr>
            <p:ph type="title"/>
          </p:nvPr>
        </p:nvSpPr>
        <p:spPr>
          <a:xfrm>
            <a:off x="628650" y="857250"/>
            <a:ext cx="7886700" cy="1028700"/>
          </a:xfrm>
          <a:solidFill>
            <a:schemeClr val="bg1"/>
          </a:solidFill>
        </p:spPr>
        <p:txBody>
          <a:bodyPr>
            <a:normAutofit/>
          </a:bodyPr>
          <a:lstStyle/>
          <a:p>
            <a:r>
              <a:rPr lang="en-US" dirty="0"/>
              <a:t>Product</a:t>
            </a:r>
          </a:p>
        </p:txBody>
      </p:sp>
    </p:spTree>
    <p:extLst>
      <p:ext uri="{BB962C8B-B14F-4D97-AF65-F5344CB8AC3E}">
        <p14:creationId xmlns:p14="http://schemas.microsoft.com/office/powerpoint/2010/main" val="110851630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B2B0-7F56-499D-AFCE-91C9245CBE5B}"/>
              </a:ext>
            </a:extLst>
          </p:cNvPr>
          <p:cNvSpPr>
            <a:spLocks noGrp="1"/>
          </p:cNvSpPr>
          <p:nvPr>
            <p:ph type="title"/>
          </p:nvPr>
        </p:nvSpPr>
        <p:spPr>
          <a:solidFill>
            <a:schemeClr val="bg1"/>
          </a:solidFill>
        </p:spPr>
        <p:txBody>
          <a:bodyPr/>
          <a:lstStyle/>
          <a:p>
            <a:r>
              <a:rPr lang="en-US" dirty="0"/>
              <a:t>Bounded Sum</a:t>
            </a:r>
          </a:p>
        </p:txBody>
      </p:sp>
      <p:sp>
        <p:nvSpPr>
          <p:cNvPr id="3" name="Slide Number Placeholder 2">
            <a:extLst>
              <a:ext uri="{FF2B5EF4-FFF2-40B4-BE49-F238E27FC236}">
                <a16:creationId xmlns:a16="http://schemas.microsoft.com/office/drawing/2014/main" id="{9D4DF567-E305-417D-9AF5-21B6FC871D15}"/>
              </a:ext>
            </a:extLst>
          </p:cNvPr>
          <p:cNvSpPr>
            <a:spLocks noGrp="1"/>
          </p:cNvSpPr>
          <p:nvPr>
            <p:ph type="sldNum" sz="quarter" idx="12"/>
          </p:nvPr>
        </p:nvSpPr>
        <p:spPr/>
        <p:txBody>
          <a:bodyPr/>
          <a:lstStyle/>
          <a:p>
            <a:fld id="{1E81BDB4-5F3F-464A-A32A-75B544C87B3D}" type="slidenum">
              <a:rPr lang="en-US" smtClean="0"/>
              <a:pPr/>
              <a:t>284</a:t>
            </a:fld>
            <a:endParaRPr lang="en-US"/>
          </a:p>
        </p:txBody>
      </p:sp>
      <p:pic>
        <p:nvPicPr>
          <p:cNvPr id="4" name="Picture 3">
            <a:extLst>
              <a:ext uri="{FF2B5EF4-FFF2-40B4-BE49-F238E27FC236}">
                <a16:creationId xmlns:a16="http://schemas.microsoft.com/office/drawing/2014/main" id="{F19A1D8D-8195-4AE3-943F-42D24598C2FE}"/>
              </a:ext>
            </a:extLst>
          </p:cNvPr>
          <p:cNvPicPr>
            <a:picLocks noChangeAspect="1"/>
          </p:cNvPicPr>
          <p:nvPr/>
        </p:nvPicPr>
        <p:blipFill>
          <a:blip r:embed="rId2"/>
          <a:stretch>
            <a:fillRect/>
          </a:stretch>
        </p:blipFill>
        <p:spPr>
          <a:xfrm>
            <a:off x="985088" y="1927429"/>
            <a:ext cx="7173824" cy="3379802"/>
          </a:xfrm>
          <a:prstGeom prst="rect">
            <a:avLst/>
          </a:prstGeom>
        </p:spPr>
      </p:pic>
    </p:spTree>
    <p:extLst>
      <p:ext uri="{BB962C8B-B14F-4D97-AF65-F5344CB8AC3E}">
        <p14:creationId xmlns:p14="http://schemas.microsoft.com/office/powerpoint/2010/main" val="242131413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7E58-5350-46C6-A474-12BCD155A1FD}"/>
              </a:ext>
            </a:extLst>
          </p:cNvPr>
          <p:cNvSpPr>
            <a:spLocks noGrp="1"/>
          </p:cNvSpPr>
          <p:nvPr>
            <p:ph type="title"/>
          </p:nvPr>
        </p:nvSpPr>
        <p:spPr>
          <a:xfrm>
            <a:off x="604587" y="971550"/>
            <a:ext cx="7886700" cy="655305"/>
          </a:xfrm>
          <a:solidFill>
            <a:schemeClr val="bg1"/>
          </a:solidFill>
        </p:spPr>
        <p:txBody>
          <a:bodyPr/>
          <a:lstStyle/>
          <a:p>
            <a:r>
              <a:rPr lang="en-US" dirty="0"/>
              <a:t>Bounded Difference</a:t>
            </a:r>
          </a:p>
        </p:txBody>
      </p:sp>
      <p:sp>
        <p:nvSpPr>
          <p:cNvPr id="3" name="Slide Number Placeholder 2">
            <a:extLst>
              <a:ext uri="{FF2B5EF4-FFF2-40B4-BE49-F238E27FC236}">
                <a16:creationId xmlns:a16="http://schemas.microsoft.com/office/drawing/2014/main" id="{E7DA0B91-DE06-4C19-9891-F47AC9A787D7}"/>
              </a:ext>
            </a:extLst>
          </p:cNvPr>
          <p:cNvSpPr>
            <a:spLocks noGrp="1"/>
          </p:cNvSpPr>
          <p:nvPr>
            <p:ph type="sldNum" sz="quarter" idx="12"/>
          </p:nvPr>
        </p:nvSpPr>
        <p:spPr/>
        <p:txBody>
          <a:bodyPr/>
          <a:lstStyle/>
          <a:p>
            <a:fld id="{1E81BDB4-5F3F-464A-A32A-75B544C87B3D}" type="slidenum">
              <a:rPr lang="en-US" smtClean="0"/>
              <a:pPr/>
              <a:t>285</a:t>
            </a:fld>
            <a:endParaRPr lang="en-US"/>
          </a:p>
        </p:txBody>
      </p:sp>
      <p:pic>
        <p:nvPicPr>
          <p:cNvPr id="4" name="Picture 3">
            <a:extLst>
              <a:ext uri="{FF2B5EF4-FFF2-40B4-BE49-F238E27FC236}">
                <a16:creationId xmlns:a16="http://schemas.microsoft.com/office/drawing/2014/main" id="{9F28D761-6842-4D98-A22F-CC2796309A34}"/>
              </a:ext>
            </a:extLst>
          </p:cNvPr>
          <p:cNvPicPr>
            <a:picLocks noChangeAspect="1"/>
          </p:cNvPicPr>
          <p:nvPr/>
        </p:nvPicPr>
        <p:blipFill>
          <a:blip r:embed="rId2"/>
          <a:stretch>
            <a:fillRect/>
          </a:stretch>
        </p:blipFill>
        <p:spPr>
          <a:xfrm>
            <a:off x="1036110" y="2091730"/>
            <a:ext cx="7023655" cy="3115712"/>
          </a:xfrm>
          <a:prstGeom prst="rect">
            <a:avLst/>
          </a:prstGeom>
        </p:spPr>
      </p:pic>
    </p:spTree>
    <p:extLst>
      <p:ext uri="{BB962C8B-B14F-4D97-AF65-F5344CB8AC3E}">
        <p14:creationId xmlns:p14="http://schemas.microsoft.com/office/powerpoint/2010/main" val="29658772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75728" y="1376110"/>
            <a:ext cx="7434848" cy="4435894"/>
          </a:xfrm>
          <a:prstGeom prst="rect">
            <a:avLst/>
          </a:prstGeom>
        </p:spPr>
        <p:txBody>
          <a:bodyPr vert="horz" wrap="square" lIns="0" tIns="9525" rIns="0" bIns="0" rtlCol="0">
            <a:spAutoFit/>
          </a:bodyPr>
          <a:lstStyle/>
          <a:p>
            <a:pPr marL="266700" indent="-257175">
              <a:spcBef>
                <a:spcPts val="75"/>
              </a:spcBef>
              <a:buChar char="•"/>
              <a:tabLst>
                <a:tab pos="266700" algn="l"/>
                <a:tab pos="267176" algn="l"/>
              </a:tabLst>
            </a:pPr>
            <a:r>
              <a:rPr lang="en-US" sz="1800" dirty="0">
                <a:latin typeface="Arial"/>
                <a:cs typeface="Arial"/>
              </a:rPr>
              <a:t>All the people</a:t>
            </a:r>
            <a:r>
              <a:rPr sz="1800" spc="-4" dirty="0">
                <a:latin typeface="Arial"/>
                <a:cs typeface="Arial"/>
              </a:rPr>
              <a:t>:</a:t>
            </a:r>
            <a:r>
              <a:rPr lang="en-US" sz="1800" dirty="0">
                <a:latin typeface="Arial"/>
                <a:cs typeface="Arial"/>
              </a:rPr>
              <a:t>             </a:t>
            </a:r>
            <a:r>
              <a:rPr sz="900" spc="-4" dirty="0">
                <a:latin typeface="Arial"/>
                <a:cs typeface="Arial"/>
              </a:rPr>
              <a:t>X={</a:t>
            </a:r>
            <a:r>
              <a:rPr lang="en-US" sz="900" spc="-4" dirty="0">
                <a:latin typeface="Arial"/>
                <a:cs typeface="Arial"/>
              </a:rPr>
              <a:t>Alice</a:t>
            </a:r>
            <a:r>
              <a:rPr sz="900" spc="-4" dirty="0">
                <a:latin typeface="Arial"/>
                <a:cs typeface="Arial"/>
              </a:rPr>
              <a:t>, </a:t>
            </a:r>
            <a:r>
              <a:rPr lang="en-US" sz="900" spc="-15" dirty="0">
                <a:latin typeface="Arial"/>
                <a:cs typeface="Arial"/>
              </a:rPr>
              <a:t>Bob</a:t>
            </a:r>
            <a:r>
              <a:rPr sz="900" spc="-15" dirty="0">
                <a:latin typeface="Arial"/>
                <a:cs typeface="Arial"/>
              </a:rPr>
              <a:t>, </a:t>
            </a:r>
            <a:r>
              <a:rPr lang="en-US" sz="900" spc="-19" dirty="0">
                <a:latin typeface="Arial"/>
                <a:cs typeface="Arial"/>
              </a:rPr>
              <a:t>Charles</a:t>
            </a:r>
            <a:r>
              <a:rPr sz="900" spc="-19" dirty="0">
                <a:latin typeface="Arial"/>
                <a:cs typeface="Arial"/>
              </a:rPr>
              <a:t>, </a:t>
            </a:r>
            <a:r>
              <a:rPr lang="en-US" sz="900" spc="-4" dirty="0">
                <a:latin typeface="Arial"/>
                <a:cs typeface="Arial"/>
              </a:rPr>
              <a:t>Eric</a:t>
            </a:r>
            <a:r>
              <a:rPr sz="900" spc="-4" dirty="0">
                <a:latin typeface="Arial"/>
                <a:cs typeface="Arial"/>
              </a:rPr>
              <a:t>,</a:t>
            </a:r>
            <a:r>
              <a:rPr sz="900" spc="49" dirty="0">
                <a:latin typeface="Arial"/>
                <a:cs typeface="Arial"/>
              </a:rPr>
              <a:t> </a:t>
            </a:r>
            <a:r>
              <a:rPr lang="en-US" sz="900" spc="-4" dirty="0">
                <a:latin typeface="Arial"/>
                <a:cs typeface="Arial"/>
              </a:rPr>
              <a:t>William</a:t>
            </a:r>
            <a:r>
              <a:rPr sz="900" spc="-4" dirty="0">
                <a:latin typeface="Arial"/>
                <a:cs typeface="Arial"/>
              </a:rPr>
              <a:t>}</a:t>
            </a:r>
            <a:endParaRPr sz="900" dirty="0">
              <a:latin typeface="Arial"/>
              <a:cs typeface="Arial"/>
            </a:endParaRPr>
          </a:p>
          <a:p>
            <a:pPr>
              <a:spcBef>
                <a:spcPts val="34"/>
              </a:spcBef>
            </a:pPr>
            <a:endParaRPr sz="1650" dirty="0">
              <a:latin typeface="Times New Roman"/>
              <a:cs typeface="Times New Roman"/>
            </a:endParaRPr>
          </a:p>
          <a:p>
            <a:pPr marL="266700" marR="53816" indent="-257175">
              <a:lnSpc>
                <a:spcPts val="1943"/>
              </a:lnSpc>
              <a:buChar char="•"/>
              <a:tabLst>
                <a:tab pos="266700" algn="l"/>
                <a:tab pos="267176" algn="l"/>
              </a:tabLst>
            </a:pPr>
            <a:r>
              <a:rPr sz="1800" dirty="0">
                <a:latin typeface="Arial"/>
                <a:cs typeface="Arial"/>
              </a:rPr>
              <a:t>Fuzzy sets A=“young </a:t>
            </a:r>
            <a:r>
              <a:rPr sz="1800" spc="-4" dirty="0">
                <a:latin typeface="Arial"/>
                <a:cs typeface="Arial"/>
              </a:rPr>
              <a:t>persons” and B=“</a:t>
            </a:r>
            <a:r>
              <a:rPr lang="en-US" sz="1800" spc="-4" dirty="0">
                <a:latin typeface="Arial"/>
                <a:cs typeface="Arial"/>
              </a:rPr>
              <a:t>t</a:t>
            </a:r>
            <a:r>
              <a:rPr sz="1800" spc="-4" dirty="0">
                <a:latin typeface="Arial"/>
                <a:cs typeface="Arial"/>
              </a:rPr>
              <a:t>all persons” are  defined</a:t>
            </a:r>
            <a:r>
              <a:rPr sz="1800" spc="4" dirty="0">
                <a:latin typeface="Arial"/>
                <a:cs typeface="Arial"/>
              </a:rPr>
              <a:t> </a:t>
            </a:r>
            <a:r>
              <a:rPr sz="1800" spc="-4" dirty="0">
                <a:latin typeface="Arial"/>
                <a:cs typeface="Arial"/>
              </a:rPr>
              <a:t>by</a:t>
            </a:r>
            <a:endParaRPr lang="en-US" sz="1800" spc="-4" dirty="0">
              <a:latin typeface="Arial"/>
              <a:cs typeface="Arial"/>
            </a:endParaRPr>
          </a:p>
          <a:p>
            <a:pPr marL="266700" marR="53816" indent="-257175">
              <a:lnSpc>
                <a:spcPts val="1943"/>
              </a:lnSpc>
              <a:buChar char="•"/>
              <a:tabLst>
                <a:tab pos="266700" algn="l"/>
                <a:tab pos="267176" algn="l"/>
              </a:tabLst>
            </a:pPr>
            <a:endParaRPr sz="1800" dirty="0">
              <a:latin typeface="Arial"/>
              <a:cs typeface="Arial"/>
            </a:endParaRPr>
          </a:p>
          <a:p>
            <a:pPr marL="567214" lvl="1" indent="-214789">
              <a:spcBef>
                <a:spcPts val="146"/>
              </a:spcBef>
              <a:buChar char="–"/>
              <a:tabLst>
                <a:tab pos="567214" algn="l"/>
                <a:tab pos="567690" algn="l"/>
              </a:tabLst>
            </a:pPr>
            <a:r>
              <a:rPr sz="900" dirty="0">
                <a:latin typeface="Arial"/>
                <a:cs typeface="Arial"/>
              </a:rPr>
              <a:t>A =</a:t>
            </a:r>
            <a:r>
              <a:rPr sz="900" spc="45" dirty="0">
                <a:latin typeface="Arial"/>
                <a:cs typeface="Arial"/>
              </a:rPr>
              <a:t> </a:t>
            </a:r>
            <a:r>
              <a:rPr sz="900" spc="-4" dirty="0">
                <a:latin typeface="Arial"/>
                <a:cs typeface="Arial"/>
              </a:rPr>
              <a:t>0.4/</a:t>
            </a:r>
            <a:r>
              <a:rPr lang="en-US" sz="900" spc="-4" dirty="0">
                <a:latin typeface="Arial"/>
                <a:cs typeface="Arial"/>
              </a:rPr>
              <a:t>Alice </a:t>
            </a:r>
            <a:r>
              <a:rPr sz="900" spc="-4" dirty="0">
                <a:latin typeface="Arial"/>
                <a:cs typeface="Arial"/>
              </a:rPr>
              <a:t>+</a:t>
            </a:r>
            <a:r>
              <a:rPr lang="en-US" sz="900" spc="-4" dirty="0">
                <a:latin typeface="Arial"/>
                <a:cs typeface="Arial"/>
              </a:rPr>
              <a:t> </a:t>
            </a:r>
            <a:r>
              <a:rPr sz="900" spc="-4" dirty="0">
                <a:latin typeface="Arial"/>
                <a:cs typeface="Arial"/>
              </a:rPr>
              <a:t>0.6/</a:t>
            </a:r>
            <a:r>
              <a:rPr lang="en-US" sz="900" spc="-4" dirty="0">
                <a:latin typeface="Arial"/>
                <a:cs typeface="Arial"/>
              </a:rPr>
              <a:t>Bob </a:t>
            </a:r>
            <a:r>
              <a:rPr sz="900" spc="-4" dirty="0">
                <a:latin typeface="Arial"/>
                <a:cs typeface="Arial"/>
              </a:rPr>
              <a:t>+</a:t>
            </a:r>
            <a:r>
              <a:rPr lang="en-US" sz="900" spc="-4" dirty="0">
                <a:latin typeface="Arial"/>
                <a:cs typeface="Arial"/>
              </a:rPr>
              <a:t> </a:t>
            </a:r>
            <a:r>
              <a:rPr sz="900" spc="-4" dirty="0">
                <a:latin typeface="Arial"/>
                <a:cs typeface="Arial"/>
              </a:rPr>
              <a:t>0.8/</a:t>
            </a:r>
            <a:r>
              <a:rPr lang="en-US" sz="900" spc="-4" dirty="0">
                <a:latin typeface="Arial"/>
                <a:cs typeface="Arial"/>
              </a:rPr>
              <a:t>Charles </a:t>
            </a:r>
            <a:r>
              <a:rPr sz="900" spc="-4" dirty="0">
                <a:latin typeface="Arial"/>
                <a:cs typeface="Arial"/>
              </a:rPr>
              <a:t>+1.0/</a:t>
            </a:r>
            <a:r>
              <a:rPr lang="en-US" sz="900" spc="-4" dirty="0">
                <a:latin typeface="Arial"/>
                <a:cs typeface="Arial"/>
              </a:rPr>
              <a:t>Eric </a:t>
            </a:r>
            <a:r>
              <a:rPr sz="900" spc="-4" dirty="0">
                <a:latin typeface="Arial"/>
                <a:cs typeface="Arial"/>
              </a:rPr>
              <a:t>+</a:t>
            </a:r>
            <a:r>
              <a:rPr lang="en-US" sz="900" spc="-4" dirty="0">
                <a:latin typeface="Arial"/>
                <a:cs typeface="Arial"/>
              </a:rPr>
              <a:t> </a:t>
            </a:r>
            <a:r>
              <a:rPr sz="900" spc="-4" dirty="0">
                <a:latin typeface="Arial"/>
                <a:cs typeface="Arial"/>
              </a:rPr>
              <a:t>0.9/</a:t>
            </a:r>
            <a:r>
              <a:rPr lang="en-US" sz="900" spc="-4" dirty="0">
                <a:latin typeface="Arial"/>
                <a:cs typeface="Arial"/>
              </a:rPr>
              <a:t>William</a:t>
            </a:r>
            <a:endParaRPr sz="900" dirty="0">
              <a:latin typeface="Arial"/>
              <a:cs typeface="Arial"/>
            </a:endParaRPr>
          </a:p>
          <a:p>
            <a:pPr marL="567214" lvl="1" indent="-214789">
              <a:spcBef>
                <a:spcPts val="146"/>
              </a:spcBef>
              <a:buChar char="–"/>
              <a:tabLst>
                <a:tab pos="567214" algn="l"/>
                <a:tab pos="567690" algn="l"/>
              </a:tabLst>
            </a:pPr>
            <a:r>
              <a:rPr sz="900" dirty="0">
                <a:latin typeface="Arial"/>
                <a:cs typeface="Arial"/>
              </a:rPr>
              <a:t>B =</a:t>
            </a:r>
            <a:r>
              <a:rPr sz="900" spc="45" dirty="0">
                <a:latin typeface="Arial"/>
                <a:cs typeface="Arial"/>
              </a:rPr>
              <a:t> </a:t>
            </a:r>
            <a:r>
              <a:rPr sz="900" spc="-4" dirty="0">
                <a:latin typeface="Arial"/>
                <a:cs typeface="Arial"/>
              </a:rPr>
              <a:t>0.3/</a:t>
            </a:r>
            <a:r>
              <a:rPr lang="en-US" sz="900" spc="-4" dirty="0">
                <a:latin typeface="Arial"/>
                <a:cs typeface="Arial"/>
              </a:rPr>
              <a:t> Alice </a:t>
            </a:r>
            <a:r>
              <a:rPr sz="900" spc="-4" dirty="0">
                <a:latin typeface="Arial"/>
                <a:cs typeface="Arial"/>
              </a:rPr>
              <a:t>+</a:t>
            </a:r>
            <a:r>
              <a:rPr lang="en-US" sz="900" spc="-4" dirty="0">
                <a:latin typeface="Arial"/>
                <a:cs typeface="Arial"/>
              </a:rPr>
              <a:t> </a:t>
            </a:r>
            <a:r>
              <a:rPr sz="900" spc="-4" dirty="0">
                <a:latin typeface="Arial"/>
                <a:cs typeface="Arial"/>
              </a:rPr>
              <a:t>0.5/</a:t>
            </a:r>
            <a:r>
              <a:rPr lang="en-US" sz="900" spc="-4" dirty="0">
                <a:latin typeface="Arial"/>
                <a:cs typeface="Arial"/>
              </a:rPr>
              <a:t>Bob </a:t>
            </a:r>
            <a:r>
              <a:rPr sz="900" spc="-4" dirty="0">
                <a:latin typeface="Arial"/>
                <a:cs typeface="Arial"/>
              </a:rPr>
              <a:t>+0.9/</a:t>
            </a:r>
            <a:r>
              <a:rPr lang="en-US" sz="900" spc="-4" dirty="0">
                <a:latin typeface="Arial"/>
                <a:cs typeface="Arial"/>
              </a:rPr>
              <a:t>Charles </a:t>
            </a:r>
            <a:r>
              <a:rPr sz="900" spc="-4" dirty="0">
                <a:latin typeface="Arial"/>
                <a:cs typeface="Arial"/>
              </a:rPr>
              <a:t>+</a:t>
            </a:r>
            <a:r>
              <a:rPr lang="en-US" sz="900" spc="-4" dirty="0">
                <a:latin typeface="Arial"/>
                <a:cs typeface="Arial"/>
              </a:rPr>
              <a:t> </a:t>
            </a:r>
            <a:r>
              <a:rPr sz="900" spc="-4" dirty="0">
                <a:latin typeface="Arial"/>
                <a:cs typeface="Arial"/>
              </a:rPr>
              <a:t>0.6/</a:t>
            </a:r>
            <a:r>
              <a:rPr lang="en-US" sz="900" spc="-4" dirty="0">
                <a:latin typeface="Arial"/>
                <a:cs typeface="Arial"/>
              </a:rPr>
              <a:t>Eric  </a:t>
            </a:r>
            <a:r>
              <a:rPr sz="900" spc="-4" dirty="0">
                <a:latin typeface="Arial"/>
                <a:cs typeface="Arial"/>
              </a:rPr>
              <a:t>+</a:t>
            </a:r>
            <a:r>
              <a:rPr lang="en-US" sz="900" spc="-4" dirty="0">
                <a:latin typeface="Arial"/>
                <a:cs typeface="Arial"/>
              </a:rPr>
              <a:t> 1.0</a:t>
            </a:r>
            <a:r>
              <a:rPr sz="900" spc="-4" dirty="0">
                <a:latin typeface="Arial"/>
                <a:cs typeface="Arial"/>
              </a:rPr>
              <a:t>/</a:t>
            </a:r>
            <a:r>
              <a:rPr lang="en-US" sz="900" spc="-4" dirty="0">
                <a:latin typeface="Arial"/>
                <a:cs typeface="Arial"/>
              </a:rPr>
              <a:t>William</a:t>
            </a:r>
          </a:p>
          <a:p>
            <a:pPr lvl="1">
              <a:spcBef>
                <a:spcPts val="38"/>
              </a:spcBef>
            </a:pPr>
            <a:endParaRPr sz="2213" dirty="0">
              <a:latin typeface="Times New Roman"/>
              <a:cs typeface="Times New Roman"/>
            </a:endParaRPr>
          </a:p>
          <a:p>
            <a:pPr marL="266700" indent="-257175">
              <a:buChar char="•"/>
              <a:tabLst>
                <a:tab pos="266700" algn="l"/>
                <a:tab pos="267176" algn="l"/>
              </a:tabLst>
            </a:pPr>
            <a:r>
              <a:rPr lang="en-US" sz="1800" spc="-4" dirty="0">
                <a:latin typeface="Arial"/>
                <a:cs typeface="Arial"/>
              </a:rPr>
              <a:t>Who are the young or tall persons?</a:t>
            </a:r>
            <a:endParaRPr sz="1800" dirty="0">
              <a:latin typeface="Arial"/>
              <a:cs typeface="Arial"/>
            </a:endParaRPr>
          </a:p>
          <a:p>
            <a:pPr marL="567214" lvl="1" indent="-214789">
              <a:spcBef>
                <a:spcPts val="146"/>
              </a:spcBef>
              <a:buChar char="–"/>
              <a:tabLst>
                <a:tab pos="567214" algn="l"/>
                <a:tab pos="567690" algn="l"/>
              </a:tabLst>
            </a:pPr>
            <a:r>
              <a:rPr sz="900" spc="-4" dirty="0">
                <a:latin typeface="Arial"/>
                <a:cs typeface="Arial"/>
              </a:rPr>
              <a:t>A</a:t>
            </a:r>
            <a:r>
              <a:rPr sz="900" spc="-4" dirty="0">
                <a:latin typeface="MS Gothic"/>
                <a:cs typeface="MS Gothic"/>
              </a:rPr>
              <a:t>∪</a:t>
            </a:r>
            <a:r>
              <a:rPr sz="900" spc="-4" dirty="0">
                <a:latin typeface="Arial"/>
                <a:cs typeface="Arial"/>
              </a:rPr>
              <a:t>B</a:t>
            </a:r>
            <a:r>
              <a:rPr lang="en-US" sz="900" spc="-4" dirty="0">
                <a:latin typeface="Arial"/>
                <a:cs typeface="Arial"/>
              </a:rPr>
              <a:t> </a:t>
            </a:r>
            <a:r>
              <a:rPr sz="900" spc="-4" dirty="0">
                <a:latin typeface="Arial"/>
                <a:cs typeface="Arial"/>
              </a:rPr>
              <a:t>=</a:t>
            </a:r>
            <a:r>
              <a:rPr lang="en-US" sz="900" spc="-4" dirty="0">
                <a:latin typeface="Arial"/>
                <a:cs typeface="Arial"/>
              </a:rPr>
              <a:t> </a:t>
            </a:r>
            <a:r>
              <a:rPr sz="900" spc="-4" dirty="0">
                <a:latin typeface="Arial"/>
                <a:cs typeface="Arial"/>
              </a:rPr>
              <a:t>0.4/</a:t>
            </a:r>
            <a:r>
              <a:rPr lang="en-US" sz="900" spc="-4" dirty="0">
                <a:latin typeface="Arial"/>
                <a:cs typeface="Arial"/>
              </a:rPr>
              <a:t>Alice </a:t>
            </a:r>
            <a:r>
              <a:rPr sz="900" spc="-4" dirty="0">
                <a:latin typeface="Arial"/>
                <a:cs typeface="Arial"/>
              </a:rPr>
              <a:t>+</a:t>
            </a:r>
            <a:r>
              <a:rPr lang="en-US" sz="900" spc="-4" dirty="0">
                <a:latin typeface="Arial"/>
                <a:cs typeface="Arial"/>
              </a:rPr>
              <a:t> </a:t>
            </a:r>
            <a:r>
              <a:rPr sz="900" spc="-4" dirty="0">
                <a:latin typeface="Arial"/>
                <a:cs typeface="Arial"/>
              </a:rPr>
              <a:t>0.6/</a:t>
            </a:r>
            <a:r>
              <a:rPr lang="en-US" sz="900" spc="-4" dirty="0">
                <a:latin typeface="Arial"/>
                <a:cs typeface="Arial"/>
              </a:rPr>
              <a:t>Bob </a:t>
            </a:r>
            <a:r>
              <a:rPr sz="900" spc="-4" dirty="0">
                <a:latin typeface="Arial"/>
                <a:cs typeface="Arial"/>
              </a:rPr>
              <a:t>+</a:t>
            </a:r>
            <a:r>
              <a:rPr lang="en-US" sz="900" spc="-4" dirty="0">
                <a:latin typeface="Arial"/>
                <a:cs typeface="Arial"/>
              </a:rPr>
              <a:t> </a:t>
            </a:r>
            <a:r>
              <a:rPr sz="900" spc="-4" dirty="0">
                <a:latin typeface="Arial"/>
                <a:cs typeface="Arial"/>
              </a:rPr>
              <a:t>0.9/</a:t>
            </a:r>
            <a:r>
              <a:rPr lang="en-US" sz="900" spc="-4" dirty="0">
                <a:latin typeface="Arial"/>
                <a:cs typeface="Arial"/>
              </a:rPr>
              <a:t>Charles </a:t>
            </a:r>
            <a:r>
              <a:rPr sz="900" spc="-4" dirty="0">
                <a:latin typeface="Arial"/>
                <a:cs typeface="Arial"/>
              </a:rPr>
              <a:t>+</a:t>
            </a:r>
            <a:r>
              <a:rPr lang="en-US" sz="900" spc="-4" dirty="0">
                <a:latin typeface="Arial"/>
                <a:cs typeface="Arial"/>
              </a:rPr>
              <a:t> </a:t>
            </a:r>
            <a:r>
              <a:rPr sz="900" spc="-4" dirty="0">
                <a:latin typeface="Arial"/>
                <a:cs typeface="Arial"/>
              </a:rPr>
              <a:t>1.0/</a:t>
            </a:r>
            <a:r>
              <a:rPr lang="en-US" sz="900" spc="-4" dirty="0">
                <a:latin typeface="Arial"/>
                <a:cs typeface="Arial"/>
              </a:rPr>
              <a:t>Eric </a:t>
            </a:r>
            <a:r>
              <a:rPr sz="900" spc="-4" dirty="0">
                <a:latin typeface="Arial"/>
                <a:cs typeface="Arial"/>
              </a:rPr>
              <a:t>+</a:t>
            </a:r>
            <a:r>
              <a:rPr lang="en-US" sz="900" spc="-4" dirty="0">
                <a:latin typeface="Arial"/>
                <a:cs typeface="Arial"/>
              </a:rPr>
              <a:t> </a:t>
            </a:r>
            <a:r>
              <a:rPr sz="900" spc="-4" dirty="0">
                <a:latin typeface="Arial"/>
                <a:cs typeface="Arial"/>
              </a:rPr>
              <a:t>1.0/</a:t>
            </a:r>
            <a:r>
              <a:rPr lang="en-US" sz="900" spc="-4" dirty="0">
                <a:latin typeface="Arial"/>
                <a:cs typeface="Arial"/>
              </a:rPr>
              <a:t>William</a:t>
            </a:r>
          </a:p>
          <a:p>
            <a:pPr marL="352425" lvl="1">
              <a:spcBef>
                <a:spcPts val="180"/>
              </a:spcBef>
              <a:tabLst>
                <a:tab pos="567214" algn="l"/>
                <a:tab pos="567690" algn="l"/>
              </a:tabLst>
            </a:pPr>
            <a:endParaRPr lang="en-US" sz="900" dirty="0">
              <a:latin typeface="Arial"/>
              <a:cs typeface="Arial"/>
            </a:endParaRPr>
          </a:p>
          <a:p>
            <a:pPr marL="223838" indent="-214313">
              <a:spcBef>
                <a:spcPts val="180"/>
              </a:spcBef>
              <a:buFont typeface="Arial" panose="020B0604020202020204" pitchFamily="34" charset="0"/>
              <a:buChar char="•"/>
              <a:tabLst>
                <a:tab pos="567214" algn="l"/>
                <a:tab pos="567690" algn="l"/>
              </a:tabLst>
            </a:pPr>
            <a:r>
              <a:rPr lang="en-US" sz="1800" spc="-4" dirty="0">
                <a:latin typeface="Arial"/>
                <a:cs typeface="Arial"/>
              </a:rPr>
              <a:t>Who are the young and tall persons?</a:t>
            </a:r>
            <a:endParaRPr sz="1800" spc="-4" dirty="0">
              <a:latin typeface="Arial"/>
              <a:cs typeface="Arial"/>
            </a:endParaRPr>
          </a:p>
          <a:p>
            <a:pPr marL="567214" lvl="1" indent="-214789">
              <a:spcBef>
                <a:spcPts val="146"/>
              </a:spcBef>
              <a:buChar char="–"/>
              <a:tabLst>
                <a:tab pos="567214" algn="l"/>
                <a:tab pos="567690" algn="l"/>
              </a:tabLst>
            </a:pPr>
            <a:r>
              <a:rPr sz="900" spc="-4" dirty="0">
                <a:latin typeface="Arial"/>
                <a:cs typeface="Arial"/>
              </a:rPr>
              <a:t>A∩B</a:t>
            </a:r>
            <a:r>
              <a:rPr sz="900" spc="41" dirty="0">
                <a:latin typeface="Arial"/>
                <a:cs typeface="Arial"/>
              </a:rPr>
              <a:t> </a:t>
            </a:r>
            <a:r>
              <a:rPr sz="900" spc="-4" dirty="0">
                <a:latin typeface="Arial"/>
                <a:cs typeface="Arial"/>
              </a:rPr>
              <a:t>=0.3/</a:t>
            </a:r>
            <a:r>
              <a:rPr lang="en-US" sz="900" spc="-4" dirty="0">
                <a:latin typeface="Arial"/>
                <a:cs typeface="Arial"/>
              </a:rPr>
              <a:t> Alice </a:t>
            </a:r>
            <a:r>
              <a:rPr sz="900" spc="-4" dirty="0">
                <a:latin typeface="Arial"/>
                <a:cs typeface="Arial"/>
              </a:rPr>
              <a:t>+0.5/</a:t>
            </a:r>
            <a:r>
              <a:rPr lang="en-US" sz="900" spc="-4" dirty="0">
                <a:latin typeface="Arial"/>
                <a:cs typeface="Arial"/>
              </a:rPr>
              <a:t>Bob  </a:t>
            </a:r>
            <a:r>
              <a:rPr sz="900" spc="-4" dirty="0">
                <a:latin typeface="Arial"/>
                <a:cs typeface="Arial"/>
              </a:rPr>
              <a:t>+0.8/</a:t>
            </a:r>
            <a:r>
              <a:rPr lang="en-US" sz="900" spc="-4" dirty="0">
                <a:latin typeface="Arial"/>
                <a:cs typeface="Arial"/>
              </a:rPr>
              <a:t> Charles </a:t>
            </a:r>
            <a:r>
              <a:rPr sz="900" spc="-4" dirty="0">
                <a:latin typeface="Arial"/>
                <a:cs typeface="Arial"/>
              </a:rPr>
              <a:t>+</a:t>
            </a:r>
            <a:r>
              <a:rPr lang="en-US" sz="900" spc="-4" dirty="0">
                <a:latin typeface="Arial"/>
                <a:cs typeface="Arial"/>
              </a:rPr>
              <a:t> </a:t>
            </a:r>
            <a:r>
              <a:rPr sz="900" spc="-4" dirty="0">
                <a:latin typeface="Arial"/>
                <a:cs typeface="Arial"/>
              </a:rPr>
              <a:t>0.6/</a:t>
            </a:r>
            <a:r>
              <a:rPr lang="en-US" sz="900" spc="-4" dirty="0">
                <a:latin typeface="Arial"/>
                <a:cs typeface="Arial"/>
              </a:rPr>
              <a:t> Eric  </a:t>
            </a:r>
            <a:r>
              <a:rPr sz="900" spc="-4" dirty="0">
                <a:latin typeface="Arial"/>
                <a:cs typeface="Arial"/>
              </a:rPr>
              <a:t>+</a:t>
            </a:r>
            <a:r>
              <a:rPr lang="en-US" sz="900" spc="-4" dirty="0">
                <a:latin typeface="Arial"/>
                <a:cs typeface="Arial"/>
              </a:rPr>
              <a:t> </a:t>
            </a:r>
            <a:r>
              <a:rPr sz="900" spc="-4" dirty="0">
                <a:latin typeface="Arial"/>
                <a:cs typeface="Arial"/>
              </a:rPr>
              <a:t>0.9/</a:t>
            </a:r>
            <a:r>
              <a:rPr lang="en-US" sz="900" spc="-4" dirty="0">
                <a:latin typeface="Arial"/>
                <a:cs typeface="Arial"/>
              </a:rPr>
              <a:t>William</a:t>
            </a:r>
          </a:p>
          <a:p>
            <a:pPr marL="567214" lvl="1" indent="-214789">
              <a:spcBef>
                <a:spcPts val="146"/>
              </a:spcBef>
              <a:buChar char="–"/>
              <a:tabLst>
                <a:tab pos="567214" algn="l"/>
                <a:tab pos="567690" algn="l"/>
              </a:tabLst>
            </a:pPr>
            <a:endParaRPr lang="en-US" sz="900" spc="-4" dirty="0">
              <a:latin typeface="Arial"/>
              <a:cs typeface="Arial"/>
            </a:endParaRPr>
          </a:p>
          <a:p>
            <a:pPr marL="223838" indent="-214313">
              <a:spcBef>
                <a:spcPts val="180"/>
              </a:spcBef>
              <a:buFont typeface="Arial" panose="020B0604020202020204" pitchFamily="34" charset="0"/>
              <a:buChar char="•"/>
              <a:tabLst>
                <a:tab pos="567214" algn="l"/>
                <a:tab pos="567690" algn="l"/>
              </a:tabLst>
            </a:pPr>
            <a:r>
              <a:rPr lang="en-US" sz="1800" spc="-4" dirty="0">
                <a:latin typeface="Arial"/>
                <a:cs typeface="Arial"/>
              </a:rPr>
              <a:t>Who are tall and old persons?</a:t>
            </a:r>
          </a:p>
          <a:p>
            <a:pPr marL="567214" lvl="1" indent="-214789">
              <a:spcBef>
                <a:spcPts val="146"/>
              </a:spcBef>
              <a:buChar char="–"/>
              <a:tabLst>
                <a:tab pos="567214" algn="l"/>
                <a:tab pos="567690" algn="l"/>
              </a:tabLst>
            </a:pPr>
            <a:r>
              <a:rPr lang="en-US" sz="900" spc="-4" dirty="0">
                <a:latin typeface="Arial"/>
                <a:cs typeface="Arial"/>
              </a:rPr>
              <a:t>B </a:t>
            </a:r>
            <a:r>
              <a:rPr lang="en-US" sz="900" i="1" spc="-19" dirty="0">
                <a:latin typeface="Symbol"/>
                <a:cs typeface="Times New Roman"/>
              </a:rPr>
              <a:t>-  </a:t>
            </a:r>
            <a:r>
              <a:rPr lang="en-US" sz="900" spc="-4" dirty="0">
                <a:latin typeface="Arial"/>
                <a:cs typeface="Arial"/>
              </a:rPr>
              <a:t>A = B ∩ A    </a:t>
            </a:r>
          </a:p>
          <a:p>
            <a:pPr marL="567214" lvl="1" indent="-214789">
              <a:spcBef>
                <a:spcPts val="146"/>
              </a:spcBef>
              <a:buFontTx/>
              <a:buChar char="–"/>
              <a:tabLst>
                <a:tab pos="567214" algn="l"/>
                <a:tab pos="567690" algn="l"/>
              </a:tabLst>
            </a:pPr>
            <a:r>
              <a:rPr lang="en-US" sz="900" dirty="0">
                <a:latin typeface="Arial"/>
                <a:cs typeface="Arial"/>
              </a:rPr>
              <a:t>A =</a:t>
            </a:r>
            <a:r>
              <a:rPr lang="en-US" sz="900" spc="45" dirty="0">
                <a:latin typeface="Arial"/>
                <a:cs typeface="Arial"/>
              </a:rPr>
              <a:t> </a:t>
            </a:r>
            <a:r>
              <a:rPr lang="en-US" sz="900" spc="-4" dirty="0">
                <a:latin typeface="Arial"/>
                <a:cs typeface="Arial"/>
              </a:rPr>
              <a:t>0.6/Alice + 0.4/Bob + 0.2/Charles +0/Eric + 0.1/William</a:t>
            </a:r>
          </a:p>
          <a:p>
            <a:pPr marL="567214" lvl="1" indent="-214789">
              <a:spcBef>
                <a:spcPts val="146"/>
              </a:spcBef>
              <a:buFontTx/>
              <a:buChar char="–"/>
              <a:tabLst>
                <a:tab pos="567214" algn="l"/>
                <a:tab pos="567690" algn="l"/>
              </a:tabLst>
            </a:pPr>
            <a:r>
              <a:rPr lang="en-US" sz="900" spc="-4" dirty="0">
                <a:latin typeface="Arial"/>
                <a:cs typeface="Arial"/>
              </a:rPr>
              <a:t>B </a:t>
            </a:r>
            <a:r>
              <a:rPr lang="en-US" sz="900" i="1" spc="-19" dirty="0">
                <a:latin typeface="Symbol"/>
                <a:cs typeface="Times New Roman"/>
              </a:rPr>
              <a:t>-  </a:t>
            </a:r>
            <a:r>
              <a:rPr lang="en-US" sz="900" spc="-4" dirty="0">
                <a:latin typeface="Arial"/>
                <a:cs typeface="Arial"/>
              </a:rPr>
              <a:t>A = 0.3/Alice + 0.4/Bob + 0.2/Charles +0/Eric + 0.1/William</a:t>
            </a:r>
            <a:endParaRPr lang="en-US" sz="900" dirty="0">
              <a:latin typeface="Arial"/>
              <a:cs typeface="Arial"/>
            </a:endParaRPr>
          </a:p>
          <a:p>
            <a:pPr marL="567214" lvl="1" indent="-214789">
              <a:spcBef>
                <a:spcPts val="146"/>
              </a:spcBef>
              <a:buChar char="–"/>
              <a:tabLst>
                <a:tab pos="567214" algn="l"/>
                <a:tab pos="567690" algn="l"/>
              </a:tabLst>
            </a:pPr>
            <a:endParaRPr lang="en-US" sz="900" spc="-4" dirty="0">
              <a:latin typeface="Arial"/>
              <a:cs typeface="Arial"/>
            </a:endParaRPr>
          </a:p>
        </p:txBody>
      </p:sp>
      <p:sp>
        <p:nvSpPr>
          <p:cNvPr id="6" name="Rectangle 6"/>
          <p:cNvSpPr>
            <a:spLocks noChangeArrowheads="1"/>
          </p:cNvSpPr>
          <p:nvPr/>
        </p:nvSpPr>
        <p:spPr bwMode="auto">
          <a:xfrm>
            <a:off x="1235075" y="966787"/>
            <a:ext cx="6457950" cy="290513"/>
          </a:xfrm>
          <a:prstGeom prst="rect">
            <a:avLst/>
          </a:prstGeom>
          <a:noFill/>
          <a:ln w="12700">
            <a:noFill/>
            <a:miter lim="800000"/>
            <a:headEnd/>
            <a:tailEnd/>
          </a:ln>
          <a:effectLst/>
        </p:spPr>
        <p:txBody>
          <a:bodyPr lIns="67866" tIns="33338" rIns="67866" bIns="33338" anchor="ctr"/>
          <a:lstStyle/>
          <a:p>
            <a:pPr lvl="0" algn="ctr" fontAlgn="base">
              <a:spcBef>
                <a:spcPct val="20000"/>
              </a:spcBef>
              <a:spcAft>
                <a:spcPct val="0"/>
              </a:spcAft>
              <a:buClr>
                <a:srgbClr val="003366"/>
              </a:buClr>
              <a:buSzPct val="75000"/>
            </a:pPr>
            <a:r>
              <a:rPr lang="en-US" altLang="en-US" sz="3000" dirty="0"/>
              <a:t>Practice</a:t>
            </a:r>
            <a:endParaRPr kumimoji="1" lang="en-US" altLang="zh-TW" sz="3000" kern="0" dirty="0">
              <a:solidFill>
                <a:srgbClr val="FF0000"/>
              </a:solidFill>
              <a:latin typeface="Arial"/>
              <a:ea typeface="標楷體" pitchFamily="65" charset="-120"/>
            </a:endParaRPr>
          </a:p>
        </p:txBody>
      </p:sp>
      <p:cxnSp>
        <p:nvCxnSpPr>
          <p:cNvPr id="4" name="Straight Connector 3">
            <a:extLst>
              <a:ext uri="{FF2B5EF4-FFF2-40B4-BE49-F238E27FC236}">
                <a16:creationId xmlns:a16="http://schemas.microsoft.com/office/drawing/2014/main" id="{6AEEA64F-616D-4147-A6F5-BEBB65C2C32D}"/>
              </a:ext>
            </a:extLst>
          </p:cNvPr>
          <p:cNvCxnSpPr/>
          <p:nvPr/>
        </p:nvCxnSpPr>
        <p:spPr>
          <a:xfrm flipV="1">
            <a:off x="2473811" y="4981472"/>
            <a:ext cx="140315" cy="32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AEEA64F-616D-4147-A6F5-BEBB65C2C32D}"/>
              </a:ext>
            </a:extLst>
          </p:cNvPr>
          <p:cNvCxnSpPr/>
          <p:nvPr/>
        </p:nvCxnSpPr>
        <p:spPr>
          <a:xfrm flipV="1">
            <a:off x="1530836" y="5213248"/>
            <a:ext cx="140315" cy="32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19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 calcmode="lin" valueType="num">
                                      <p:cBhvr additive="base">
                                        <p:cTn id="5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 calcmode="lin" valueType="num">
                                      <p:cBhvr additive="base">
                                        <p:cTn id="6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ppt_x"/>
                                          </p:val>
                                        </p:tav>
                                        <p:tav tm="100000">
                                          <p:val>
                                            <p:strVal val="#ppt_x"/>
                                          </p:val>
                                        </p:tav>
                                      </p:tavLst>
                                    </p:anim>
                                    <p:anim calcmode="lin" valueType="num">
                                      <p:cBhvr additive="base">
                                        <p:cTn id="6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5" end="15"/>
                                            </p:txEl>
                                          </p:spTgt>
                                        </p:tgtEl>
                                        <p:attrNameLst>
                                          <p:attrName>style.visibility</p:attrName>
                                        </p:attrNameLst>
                                      </p:cBhvr>
                                      <p:to>
                                        <p:strVal val="visible"/>
                                      </p:to>
                                    </p:set>
                                    <p:anim calcmode="lin" valueType="num">
                                      <p:cBhvr additive="base">
                                        <p:cTn id="7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6" end="16"/>
                                            </p:txEl>
                                          </p:spTgt>
                                        </p:tgtEl>
                                        <p:attrNameLst>
                                          <p:attrName>style.visibility</p:attrName>
                                        </p:attrNameLst>
                                      </p:cBhvr>
                                      <p:to>
                                        <p:strVal val="visible"/>
                                      </p:to>
                                    </p:set>
                                    <p:anim calcmode="lin" valueType="num">
                                      <p:cBhvr additive="base">
                                        <p:cTn id="8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905125" y="1042195"/>
            <a:ext cx="3070676" cy="669162"/>
          </a:xfrm>
        </p:spPr>
        <p:txBody>
          <a:bodyPr>
            <a:normAutofit fontScale="90000"/>
          </a:bodyPr>
          <a:lstStyle/>
          <a:p>
            <a:r>
              <a:rPr lang="en-US" altLang="ko-KR" dirty="0">
                <a:latin typeface="Arial" panose="020B0604020202020204" pitchFamily="34" charset="0"/>
                <a:cs typeface="Arial" panose="020B0604020202020204" pitchFamily="34" charset="0"/>
              </a:rPr>
              <a:t>Fuzzy Numbers</a:t>
            </a:r>
          </a:p>
        </p:txBody>
      </p:sp>
      <p:sp>
        <p:nvSpPr>
          <p:cNvPr id="6147" name="Rectangle 3"/>
          <p:cNvSpPr>
            <a:spLocks noGrp="1" noChangeArrowheads="1"/>
          </p:cNvSpPr>
          <p:nvPr>
            <p:ph type="body" idx="1"/>
          </p:nvPr>
        </p:nvSpPr>
        <p:spPr>
          <a:xfrm>
            <a:off x="527050" y="1891458"/>
            <a:ext cx="8156576" cy="3263504"/>
          </a:xfrm>
        </p:spPr>
        <p:txBody>
          <a:bodyPr/>
          <a:lstStyle/>
          <a:p>
            <a:pPr lvl="1"/>
            <a:endParaRPr lang="en-US" altLang="ko-KR" dirty="0"/>
          </a:p>
          <a:p>
            <a:pPr lvl="1"/>
            <a:r>
              <a:rPr lang="en-US" altLang="ko-KR" dirty="0">
                <a:latin typeface="Arial" panose="020B0604020202020204" pitchFamily="34" charset="0"/>
                <a:cs typeface="Arial" panose="020B0604020202020204" pitchFamily="34" charset="0"/>
              </a:rPr>
              <a:t>Fuzzy numbers are </a:t>
            </a:r>
            <a:r>
              <a:rPr lang="en-US" altLang="ko-KR" dirty="0">
                <a:solidFill>
                  <a:srgbClr val="FF0000"/>
                </a:solidFill>
                <a:latin typeface="Arial" panose="020B0604020202020204" pitchFamily="34" charset="0"/>
                <a:cs typeface="Arial" panose="020B0604020202020204" pitchFamily="34" charset="0"/>
              </a:rPr>
              <a:t>fuzzy sets defined on real numbers</a:t>
            </a:r>
          </a:p>
          <a:p>
            <a:pPr lvl="1"/>
            <a:endParaRPr lang="en-US" altLang="ko-KR" dirty="0">
              <a:solidFill>
                <a:srgbClr val="FF0000"/>
              </a:solidFill>
              <a:latin typeface="Arial" panose="020B0604020202020204" pitchFamily="34" charset="0"/>
              <a:cs typeface="Arial" panose="020B0604020202020204" pitchFamily="34" charset="0"/>
            </a:endParaRPr>
          </a:p>
          <a:p>
            <a:pPr lvl="1"/>
            <a:r>
              <a:rPr lang="en-US" dirty="0">
                <a:latin typeface="Arial"/>
                <a:cs typeface="Arial"/>
              </a:rPr>
              <a:t>Given A = </a:t>
            </a:r>
            <a:r>
              <a:rPr lang="en-US" i="1" spc="-4" dirty="0">
                <a:latin typeface="Symbol"/>
                <a:cs typeface="Symbol"/>
              </a:rPr>
              <a:t></a:t>
            </a:r>
            <a:r>
              <a:rPr lang="en-US" spc="-5" baseline="-20833" dirty="0">
                <a:latin typeface="Arial"/>
                <a:cs typeface="Arial"/>
              </a:rPr>
              <a:t>A</a:t>
            </a:r>
            <a:r>
              <a:rPr lang="en-US" spc="-4" dirty="0">
                <a:latin typeface="Arial"/>
                <a:cs typeface="Arial"/>
              </a:rPr>
              <a:t>(x</a:t>
            </a:r>
            <a:r>
              <a:rPr lang="en-US" spc="-5" baseline="-20833" dirty="0">
                <a:latin typeface="Arial"/>
                <a:cs typeface="Arial"/>
              </a:rPr>
              <a:t>1</a:t>
            </a:r>
            <a:r>
              <a:rPr lang="en-US" spc="-4" dirty="0">
                <a:latin typeface="Arial"/>
                <a:cs typeface="Arial"/>
              </a:rPr>
              <a:t>)/x</a:t>
            </a:r>
            <a:r>
              <a:rPr lang="en-US" spc="-5" baseline="-20833" dirty="0">
                <a:latin typeface="Arial"/>
                <a:cs typeface="Arial"/>
              </a:rPr>
              <a:t>1</a:t>
            </a:r>
            <a:r>
              <a:rPr lang="en-US" spc="-4" dirty="0">
                <a:latin typeface="Arial"/>
                <a:cs typeface="Arial"/>
              </a:rPr>
              <a:t>+ </a:t>
            </a:r>
            <a:r>
              <a:rPr lang="en-US" i="1" spc="-4" dirty="0">
                <a:latin typeface="Symbol"/>
                <a:cs typeface="Symbol"/>
              </a:rPr>
              <a:t></a:t>
            </a:r>
            <a:r>
              <a:rPr lang="en-US" spc="-5" baseline="-20833" dirty="0">
                <a:latin typeface="Arial"/>
                <a:cs typeface="Arial"/>
              </a:rPr>
              <a:t>A</a:t>
            </a:r>
            <a:r>
              <a:rPr lang="en-US" spc="-4" dirty="0">
                <a:latin typeface="Arial"/>
                <a:cs typeface="Arial"/>
              </a:rPr>
              <a:t>(x</a:t>
            </a:r>
            <a:r>
              <a:rPr lang="en-US" spc="-5" baseline="-20833" dirty="0">
                <a:latin typeface="Arial"/>
                <a:cs typeface="Arial"/>
              </a:rPr>
              <a:t>2</a:t>
            </a:r>
            <a:r>
              <a:rPr lang="en-US" spc="-4" dirty="0">
                <a:latin typeface="Arial"/>
                <a:cs typeface="Arial"/>
              </a:rPr>
              <a:t>)/x</a:t>
            </a:r>
            <a:r>
              <a:rPr lang="en-US" spc="-5" baseline="-20833" dirty="0">
                <a:latin typeface="Arial"/>
                <a:cs typeface="Arial"/>
              </a:rPr>
              <a:t>2</a:t>
            </a:r>
            <a:r>
              <a:rPr lang="en-US" spc="-4" dirty="0">
                <a:latin typeface="Arial"/>
                <a:cs typeface="Arial"/>
              </a:rPr>
              <a:t>+…+</a:t>
            </a:r>
            <a:r>
              <a:rPr lang="en-US" spc="-26" dirty="0">
                <a:latin typeface="Arial"/>
                <a:cs typeface="Arial"/>
              </a:rPr>
              <a:t> </a:t>
            </a:r>
            <a:r>
              <a:rPr lang="en-US" i="1" spc="-4" dirty="0">
                <a:latin typeface="Symbol"/>
                <a:cs typeface="Symbol"/>
              </a:rPr>
              <a:t></a:t>
            </a:r>
            <a:r>
              <a:rPr lang="en-US" spc="-5" baseline="-20833" dirty="0">
                <a:latin typeface="Arial"/>
                <a:cs typeface="Arial"/>
              </a:rPr>
              <a:t>A</a:t>
            </a:r>
            <a:r>
              <a:rPr lang="en-US" spc="-4" dirty="0">
                <a:latin typeface="Arial"/>
                <a:cs typeface="Arial"/>
              </a:rPr>
              <a:t>(</a:t>
            </a:r>
            <a:r>
              <a:rPr lang="en-US" spc="-4" dirty="0" err="1">
                <a:latin typeface="Arial"/>
                <a:cs typeface="Arial"/>
              </a:rPr>
              <a:t>x</a:t>
            </a:r>
            <a:r>
              <a:rPr lang="en-US" spc="-5" baseline="-20833" dirty="0" err="1">
                <a:latin typeface="Arial"/>
                <a:cs typeface="Arial"/>
              </a:rPr>
              <a:t>N</a:t>
            </a:r>
            <a:r>
              <a:rPr lang="en-US" spc="-4" dirty="0">
                <a:latin typeface="Arial"/>
                <a:cs typeface="Arial"/>
              </a:rPr>
              <a:t>)/</a:t>
            </a:r>
            <a:r>
              <a:rPr lang="en-US" spc="-4" dirty="0" err="1">
                <a:latin typeface="Arial"/>
                <a:cs typeface="Arial"/>
              </a:rPr>
              <a:t>x</a:t>
            </a:r>
            <a:r>
              <a:rPr lang="en-US" spc="-5" baseline="-20833" dirty="0" err="1">
                <a:latin typeface="Arial"/>
                <a:cs typeface="Arial"/>
              </a:rPr>
              <a:t>N</a:t>
            </a:r>
            <a:r>
              <a:rPr lang="en-US" baseline="-20833" dirty="0">
                <a:latin typeface="Arial"/>
                <a:cs typeface="Arial"/>
              </a:rPr>
              <a:t> </a:t>
            </a:r>
            <a:r>
              <a:rPr lang="en-US" dirty="0">
                <a:latin typeface="Arial"/>
                <a:cs typeface="Arial"/>
              </a:rPr>
              <a:t> , if </a:t>
            </a:r>
            <a:r>
              <a:rPr lang="en-US" spc="-4" dirty="0">
                <a:latin typeface="Arial"/>
                <a:cs typeface="Arial"/>
              </a:rPr>
              <a:t>x</a:t>
            </a:r>
            <a:r>
              <a:rPr lang="en-US" spc="-5" baseline="-20833" dirty="0">
                <a:latin typeface="Arial"/>
                <a:cs typeface="Arial"/>
              </a:rPr>
              <a:t>1, </a:t>
            </a:r>
            <a:r>
              <a:rPr lang="en-US" spc="-4" dirty="0">
                <a:latin typeface="Arial"/>
                <a:cs typeface="Arial"/>
              </a:rPr>
              <a:t>x</a:t>
            </a:r>
            <a:r>
              <a:rPr lang="en-US" spc="-5" baseline="-20833" dirty="0">
                <a:latin typeface="Arial"/>
                <a:cs typeface="Arial"/>
              </a:rPr>
              <a:t>2, … </a:t>
            </a:r>
            <a:r>
              <a:rPr lang="en-US" spc="-4" dirty="0" err="1">
                <a:latin typeface="Arial"/>
                <a:cs typeface="Arial"/>
              </a:rPr>
              <a:t>x</a:t>
            </a:r>
            <a:r>
              <a:rPr lang="en-US" spc="-5" baseline="-20833" dirty="0" err="1">
                <a:latin typeface="Arial"/>
                <a:cs typeface="Arial"/>
              </a:rPr>
              <a:t>N</a:t>
            </a:r>
            <a:r>
              <a:rPr lang="en-US" spc="-5" baseline="-20833" dirty="0">
                <a:latin typeface="Arial"/>
                <a:cs typeface="Arial"/>
              </a:rPr>
              <a:t> </a:t>
            </a:r>
            <a:r>
              <a:rPr lang="en-US" dirty="0">
                <a:latin typeface="Arial"/>
                <a:cs typeface="Arial"/>
              </a:rPr>
              <a:t>are real numbers and </a:t>
            </a:r>
            <a:r>
              <a:rPr lang="en-US" b="1" dirty="0">
                <a:solidFill>
                  <a:srgbClr val="C00000"/>
                </a:solidFill>
                <a:latin typeface="Arial"/>
                <a:cs typeface="Arial"/>
              </a:rPr>
              <a:t>0&lt;</a:t>
            </a:r>
            <a:r>
              <a:rPr lang="en-US" i="1" spc="-4" dirty="0">
                <a:latin typeface="Symbol"/>
                <a:cs typeface="Symbol"/>
              </a:rPr>
              <a:t> </a:t>
            </a:r>
            <a:r>
              <a:rPr lang="en-US" b="1" i="1" spc="-4" dirty="0">
                <a:solidFill>
                  <a:srgbClr val="C00000"/>
                </a:solidFill>
                <a:latin typeface="Symbol"/>
                <a:cs typeface="Symbol"/>
              </a:rPr>
              <a:t></a:t>
            </a:r>
            <a:r>
              <a:rPr lang="en-US" b="1" spc="-5" baseline="-20833" dirty="0">
                <a:solidFill>
                  <a:srgbClr val="C00000"/>
                </a:solidFill>
                <a:latin typeface="Arial"/>
                <a:cs typeface="Arial"/>
              </a:rPr>
              <a:t>A</a:t>
            </a:r>
            <a:r>
              <a:rPr lang="en-US" b="1" spc="-4" dirty="0">
                <a:solidFill>
                  <a:srgbClr val="C00000"/>
                </a:solidFill>
                <a:latin typeface="Arial"/>
                <a:cs typeface="Arial"/>
              </a:rPr>
              <a:t>(x</a:t>
            </a:r>
            <a:r>
              <a:rPr lang="en-US" b="1" spc="-5" baseline="-20833" dirty="0">
                <a:solidFill>
                  <a:srgbClr val="C00000"/>
                </a:solidFill>
                <a:latin typeface="Arial"/>
                <a:cs typeface="Arial"/>
              </a:rPr>
              <a:t>i</a:t>
            </a:r>
            <a:r>
              <a:rPr lang="en-US" b="1" spc="-4" dirty="0">
                <a:solidFill>
                  <a:srgbClr val="C00000"/>
                </a:solidFill>
                <a:latin typeface="Arial"/>
                <a:cs typeface="Arial"/>
              </a:rPr>
              <a:t>) </a:t>
            </a:r>
            <a:r>
              <a:rPr lang="en-US" b="1" dirty="0">
                <a:solidFill>
                  <a:srgbClr val="C00000"/>
                </a:solidFill>
                <a:latin typeface="Arial"/>
                <a:cs typeface="Arial"/>
              </a:rPr>
              <a:t>&lt;</a:t>
            </a:r>
            <a:r>
              <a:rPr lang="en-US" b="1" spc="-60" dirty="0">
                <a:solidFill>
                  <a:srgbClr val="C00000"/>
                </a:solidFill>
                <a:latin typeface="Arial"/>
                <a:cs typeface="Arial"/>
              </a:rPr>
              <a:t> </a:t>
            </a:r>
            <a:r>
              <a:rPr lang="en-US" b="1" dirty="0">
                <a:solidFill>
                  <a:srgbClr val="C00000"/>
                </a:solidFill>
                <a:latin typeface="Arial"/>
                <a:cs typeface="Arial"/>
              </a:rPr>
              <a:t>1</a:t>
            </a:r>
            <a:r>
              <a:rPr lang="en-US" dirty="0">
                <a:latin typeface="Arial"/>
                <a:cs typeface="Arial"/>
              </a:rPr>
              <a:t>,   the A is a fuzzy number.</a:t>
            </a:r>
          </a:p>
          <a:p>
            <a:pPr lvl="1"/>
            <a:endParaRPr lang="en-US" dirty="0">
              <a:latin typeface="Arial"/>
              <a:cs typeface="Arial"/>
            </a:endParaRPr>
          </a:p>
          <a:p>
            <a:pPr lvl="1"/>
            <a:r>
              <a:rPr lang="en-US" dirty="0">
                <a:latin typeface="Arial"/>
                <a:cs typeface="Arial"/>
              </a:rPr>
              <a:t>On the other hand, if for any</a:t>
            </a:r>
            <a:r>
              <a:rPr lang="en-US" spc="-4" dirty="0">
                <a:latin typeface="Arial"/>
                <a:cs typeface="Arial"/>
              </a:rPr>
              <a:t> </a:t>
            </a:r>
            <a:r>
              <a:rPr lang="en-US" spc="-4" dirty="0" err="1">
                <a:latin typeface="Arial"/>
                <a:cs typeface="Arial"/>
              </a:rPr>
              <a:t>x</a:t>
            </a:r>
            <a:r>
              <a:rPr lang="en-US" spc="-5" baseline="-20833" dirty="0" err="1">
                <a:latin typeface="Arial"/>
                <a:cs typeface="Arial"/>
              </a:rPr>
              <a:t>N</a:t>
            </a:r>
            <a:r>
              <a:rPr lang="en-US" dirty="0">
                <a:latin typeface="Arial"/>
                <a:cs typeface="Arial"/>
              </a:rPr>
              <a:t> , </a:t>
            </a:r>
            <a:r>
              <a:rPr lang="en-US" b="1" i="1" dirty="0">
                <a:solidFill>
                  <a:srgbClr val="C00000"/>
                </a:solidFill>
                <a:latin typeface="Symbol"/>
                <a:cs typeface="Symbol"/>
              </a:rPr>
              <a:t></a:t>
            </a:r>
            <a:r>
              <a:rPr lang="en-US" b="1" dirty="0">
                <a:solidFill>
                  <a:srgbClr val="C00000"/>
                </a:solidFill>
                <a:latin typeface="Arial"/>
                <a:cs typeface="Arial"/>
              </a:rPr>
              <a:t>(</a:t>
            </a:r>
            <a:r>
              <a:rPr lang="en-US" b="1" spc="-4" dirty="0" err="1">
                <a:solidFill>
                  <a:srgbClr val="C00000"/>
                </a:solidFill>
                <a:latin typeface="Arial"/>
                <a:cs typeface="Arial"/>
              </a:rPr>
              <a:t>x</a:t>
            </a:r>
            <a:r>
              <a:rPr lang="en-US" b="1" spc="-5" baseline="-20833" dirty="0" err="1">
                <a:solidFill>
                  <a:srgbClr val="C00000"/>
                </a:solidFill>
                <a:latin typeface="Arial"/>
                <a:cs typeface="Arial"/>
              </a:rPr>
              <a:t>N</a:t>
            </a:r>
            <a:r>
              <a:rPr lang="en-US" b="1" dirty="0">
                <a:solidFill>
                  <a:srgbClr val="C00000"/>
                </a:solidFill>
                <a:latin typeface="Arial"/>
                <a:cs typeface="Arial"/>
              </a:rPr>
              <a:t>) </a:t>
            </a:r>
            <a:r>
              <a:rPr lang="en-US" spc="-4" dirty="0">
                <a:latin typeface="Arial"/>
                <a:cs typeface="Arial"/>
              </a:rPr>
              <a:t>= 0 or 1,  then A is a crisp number or crisp set</a:t>
            </a:r>
            <a:endParaRPr lang="en-US" dirty="0">
              <a:latin typeface="Arial"/>
              <a:cs typeface="Arial"/>
            </a:endParaRPr>
          </a:p>
          <a:p>
            <a:pPr marL="342900" lvl="1" indent="0">
              <a:buNone/>
            </a:pPr>
            <a:endParaRPr lang="en-US" altLang="ko-KR"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515694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sz="2400" dirty="0">
                <a:latin typeface="Arial" panose="020B0604020202020204" pitchFamily="34" charset="0"/>
                <a:cs typeface="Arial" panose="020B0604020202020204" pitchFamily="34" charset="0"/>
              </a:rPr>
              <a:t>One example fuzzy number</a:t>
            </a:r>
            <a:endParaRPr lang="en-US" altLang="ko-KR"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994853" y="2559282"/>
            <a:ext cx="4561927" cy="1852505"/>
          </a:xfrm>
          <a:prstGeom prst="rect">
            <a:avLst/>
          </a:prstGeom>
        </p:spPr>
      </p:pic>
    </p:spTree>
    <p:extLst>
      <p:ext uri="{BB962C8B-B14F-4D97-AF65-F5344CB8AC3E}">
        <p14:creationId xmlns:p14="http://schemas.microsoft.com/office/powerpoint/2010/main" val="3777809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926" y="1035844"/>
            <a:ext cx="5807075" cy="994172"/>
          </a:xfrm>
        </p:spPr>
        <p:txBody>
          <a:bodyPr/>
          <a:lstStyle/>
          <a:p>
            <a:r>
              <a:rPr lang="en-US" dirty="0"/>
              <a:t>fuzzy numbers vs crisp numbers</a:t>
            </a:r>
          </a:p>
        </p:txBody>
      </p:sp>
      <p:pic>
        <p:nvPicPr>
          <p:cNvPr id="3" name="Picture 2"/>
          <p:cNvPicPr>
            <a:picLocks noChangeAspect="1"/>
          </p:cNvPicPr>
          <p:nvPr/>
        </p:nvPicPr>
        <p:blipFill>
          <a:blip r:embed="rId2"/>
          <a:stretch>
            <a:fillRect/>
          </a:stretch>
        </p:blipFill>
        <p:spPr>
          <a:xfrm>
            <a:off x="1104901" y="2280165"/>
            <a:ext cx="2882900" cy="2831564"/>
          </a:xfrm>
          <a:prstGeom prst="rect">
            <a:avLst/>
          </a:prstGeom>
        </p:spPr>
      </p:pic>
      <p:pic>
        <p:nvPicPr>
          <p:cNvPr id="5" name="Picture 4"/>
          <p:cNvPicPr>
            <a:picLocks noChangeAspect="1"/>
          </p:cNvPicPr>
          <p:nvPr/>
        </p:nvPicPr>
        <p:blipFill>
          <a:blip r:embed="rId3"/>
          <a:stretch>
            <a:fillRect/>
          </a:stretch>
        </p:blipFill>
        <p:spPr>
          <a:xfrm>
            <a:off x="5628227" y="2124076"/>
            <a:ext cx="1384952" cy="3265883"/>
          </a:xfrm>
          <a:prstGeom prst="rect">
            <a:avLst/>
          </a:prstGeom>
        </p:spPr>
      </p:pic>
    </p:spTree>
    <p:extLst>
      <p:ext uri="{BB962C8B-B14F-4D97-AF65-F5344CB8AC3E}">
        <p14:creationId xmlns:p14="http://schemas.microsoft.com/office/powerpoint/2010/main" val="9504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Tree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4610100" y="4800600"/>
            <a:ext cx="571500" cy="292938"/>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5295900" y="4800600"/>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4800600" y="5181600"/>
            <a:ext cx="9144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4020355" y="39710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800600" y="5181600"/>
            <a:ext cx="914400" cy="292938"/>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105400" y="2221992"/>
            <a:ext cx="2209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905000" y="2667000"/>
            <a:ext cx="28194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Tree>
    <p:extLst>
      <p:ext uri="{BB962C8B-B14F-4D97-AF65-F5344CB8AC3E}">
        <p14:creationId xmlns:p14="http://schemas.microsoft.com/office/powerpoint/2010/main" val="26984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21506"/>
          </a:xfrm>
        </p:spPr>
        <p:txBody>
          <a:bodyPr>
            <a:normAutofit/>
          </a:bodyPr>
          <a:lstStyle/>
          <a:p>
            <a:r>
              <a:rPr lang="en-US" sz="2400" dirty="0">
                <a:latin typeface="Arial" panose="020B0604020202020204" pitchFamily="34" charset="0"/>
                <a:cs typeface="Arial" panose="020B0604020202020204" pitchFamily="34" charset="0"/>
              </a:rPr>
              <a:t>Cases of fuzzy numbers</a:t>
            </a:r>
            <a:endParaRPr lang="en-US" sz="2400" dirty="0"/>
          </a:p>
        </p:txBody>
      </p:sp>
      <p:sp>
        <p:nvSpPr>
          <p:cNvPr id="3" name="Content Placeholder 2"/>
          <p:cNvSpPr>
            <a:spLocks noGrp="1"/>
          </p:cNvSpPr>
          <p:nvPr>
            <p:ph idx="1"/>
          </p:nvPr>
        </p:nvSpPr>
        <p:spPr/>
        <p:txBody>
          <a:bodyPr/>
          <a:lstStyle/>
          <a:p>
            <a:r>
              <a:rPr lang="en-US" dirty="0"/>
              <a:t>Membership functions of fuzzy numbers can be </a:t>
            </a:r>
            <a:r>
              <a:rPr lang="en-US" dirty="0" err="1"/>
              <a:t>unsymmetric</a:t>
            </a:r>
            <a:endParaRPr lang="en-US" dirty="0"/>
          </a:p>
        </p:txBody>
      </p:sp>
      <p:sp>
        <p:nvSpPr>
          <p:cNvPr id="4" name="Rectangle 3"/>
          <p:cNvSpPr/>
          <p:nvPr/>
        </p:nvSpPr>
        <p:spPr>
          <a:xfrm>
            <a:off x="3565260" y="4728033"/>
            <a:ext cx="2962540" cy="230832"/>
          </a:xfrm>
          <a:prstGeom prst="rect">
            <a:avLst/>
          </a:prstGeom>
        </p:spPr>
        <p:txBody>
          <a:bodyPr wrap="square">
            <a:spAutoFit/>
          </a:bodyPr>
          <a:lstStyle/>
          <a:p>
            <a:r>
              <a:rPr lang="en-US" sz="900" kern="100" dirty="0">
                <a:latin typeface="Times New Roman" panose="02020603050405020304" pitchFamily="18" charset="0"/>
                <a:ea typeface="PMingLiU"/>
              </a:rPr>
              <a:t>large number              small number</a:t>
            </a:r>
            <a:endParaRPr lang="en-US" sz="900" dirty="0"/>
          </a:p>
        </p:txBody>
      </p:sp>
      <p:pic>
        <p:nvPicPr>
          <p:cNvPr id="5" name="Picture 4"/>
          <p:cNvPicPr>
            <a:picLocks noChangeAspect="1"/>
          </p:cNvPicPr>
          <p:nvPr/>
        </p:nvPicPr>
        <p:blipFill>
          <a:blip r:embed="rId2"/>
          <a:stretch>
            <a:fillRect/>
          </a:stretch>
        </p:blipFill>
        <p:spPr>
          <a:xfrm>
            <a:off x="2578100" y="2887431"/>
            <a:ext cx="4482306" cy="1751141"/>
          </a:xfrm>
          <a:prstGeom prst="rect">
            <a:avLst/>
          </a:prstGeom>
        </p:spPr>
      </p:pic>
    </p:spTree>
    <p:extLst>
      <p:ext uri="{BB962C8B-B14F-4D97-AF65-F5344CB8AC3E}">
        <p14:creationId xmlns:p14="http://schemas.microsoft.com/office/powerpoint/2010/main" val="83053067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45" y="1131094"/>
            <a:ext cx="8214905" cy="994172"/>
          </a:xfrm>
        </p:spPr>
        <p:txBody>
          <a:bodyPr>
            <a:normAutofit/>
          </a:bodyPr>
          <a:lstStyle/>
          <a:p>
            <a:r>
              <a:rPr lang="en-US" sz="2100" dirty="0"/>
              <a:t>Two fuzzy numbers </a:t>
            </a:r>
            <a:r>
              <a:rPr lang="en-US" sz="1800" dirty="0"/>
              <a:t>(</a:t>
            </a:r>
            <a:r>
              <a:rPr lang="en-US" sz="2100" dirty="0">
                <a:solidFill>
                  <a:srgbClr val="FF0000"/>
                </a:solidFill>
              </a:rPr>
              <a:t>each X has a membership value for each fuzzy number</a:t>
            </a:r>
            <a:r>
              <a:rPr lang="en-US" sz="1800" dirty="0"/>
              <a:t>)</a:t>
            </a:r>
          </a:p>
        </p:txBody>
      </p:sp>
      <p:pic>
        <p:nvPicPr>
          <p:cNvPr id="6" name="Picture 5"/>
          <p:cNvPicPr>
            <a:picLocks noChangeAspect="1"/>
          </p:cNvPicPr>
          <p:nvPr/>
        </p:nvPicPr>
        <p:blipFill>
          <a:blip r:embed="rId2"/>
          <a:stretch>
            <a:fillRect/>
          </a:stretch>
        </p:blipFill>
        <p:spPr>
          <a:xfrm>
            <a:off x="2660651" y="2805577"/>
            <a:ext cx="4031059" cy="1884295"/>
          </a:xfrm>
          <a:prstGeom prst="rect">
            <a:avLst/>
          </a:prstGeom>
        </p:spPr>
      </p:pic>
    </p:spTree>
    <p:extLst>
      <p:ext uri="{BB962C8B-B14F-4D97-AF65-F5344CB8AC3E}">
        <p14:creationId xmlns:p14="http://schemas.microsoft.com/office/powerpoint/2010/main" val="15218904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 of fuzzy numbers</a:t>
            </a:r>
          </a:p>
        </p:txBody>
      </p:sp>
      <p:pic>
        <p:nvPicPr>
          <p:cNvPr id="4" name="Content Placeholder 3"/>
          <p:cNvPicPr>
            <a:picLocks noGrp="1" noChangeAspect="1"/>
          </p:cNvPicPr>
          <p:nvPr>
            <p:ph idx="1"/>
          </p:nvPr>
        </p:nvPicPr>
        <p:blipFill>
          <a:blip r:embed="rId2"/>
          <a:stretch>
            <a:fillRect/>
          </a:stretch>
        </p:blipFill>
        <p:spPr>
          <a:xfrm>
            <a:off x="2479675" y="2731621"/>
            <a:ext cx="4468556" cy="2342426"/>
          </a:xfrm>
          <a:prstGeom prst="rect">
            <a:avLst/>
          </a:prstGeom>
        </p:spPr>
      </p:pic>
    </p:spTree>
    <p:extLst>
      <p:ext uri="{BB962C8B-B14F-4D97-AF65-F5344CB8AC3E}">
        <p14:creationId xmlns:p14="http://schemas.microsoft.com/office/powerpoint/2010/main" val="162173242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Union of fuzzy numbers</a:t>
            </a:r>
          </a:p>
        </p:txBody>
      </p:sp>
      <p:pic>
        <p:nvPicPr>
          <p:cNvPr id="4" name="Content Placeholder 3"/>
          <p:cNvPicPr>
            <a:picLocks noGrp="1" noChangeAspect="1"/>
          </p:cNvPicPr>
          <p:nvPr>
            <p:ph idx="1"/>
          </p:nvPr>
        </p:nvPicPr>
        <p:blipFill>
          <a:blip r:embed="rId2"/>
          <a:stretch>
            <a:fillRect/>
          </a:stretch>
        </p:blipFill>
        <p:spPr>
          <a:xfrm>
            <a:off x="2559050" y="2825844"/>
            <a:ext cx="4386203" cy="2308528"/>
          </a:xfrm>
          <a:prstGeom prst="rect">
            <a:avLst/>
          </a:prstGeom>
        </p:spPr>
      </p:pic>
    </p:spTree>
    <p:extLst>
      <p:ext uri="{BB962C8B-B14F-4D97-AF65-F5344CB8AC3E}">
        <p14:creationId xmlns:p14="http://schemas.microsoft.com/office/powerpoint/2010/main" val="7569106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Negation (Complement) of fuzzy number</a:t>
            </a:r>
          </a:p>
        </p:txBody>
      </p:sp>
      <p:pic>
        <p:nvPicPr>
          <p:cNvPr id="4" name="Content Placeholder 3"/>
          <p:cNvPicPr>
            <a:picLocks noGrp="1" noChangeAspect="1"/>
          </p:cNvPicPr>
          <p:nvPr>
            <p:ph idx="1"/>
          </p:nvPr>
        </p:nvPicPr>
        <p:blipFill>
          <a:blip r:embed="rId2"/>
          <a:stretch>
            <a:fillRect/>
          </a:stretch>
        </p:blipFill>
        <p:spPr>
          <a:xfrm>
            <a:off x="2606675" y="2955817"/>
            <a:ext cx="4150522" cy="2200781"/>
          </a:xfrm>
          <a:prstGeom prst="rect">
            <a:avLst/>
          </a:prstGeom>
        </p:spPr>
      </p:pic>
    </p:spTree>
    <p:extLst>
      <p:ext uri="{BB962C8B-B14F-4D97-AF65-F5344CB8AC3E}">
        <p14:creationId xmlns:p14="http://schemas.microsoft.com/office/powerpoint/2010/main" val="174565022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35AB2A-C266-4D38-8F02-D03442E12DB8}"/>
              </a:ext>
            </a:extLst>
          </p:cNvPr>
          <p:cNvSpPr txBox="1"/>
          <p:nvPr/>
        </p:nvSpPr>
        <p:spPr>
          <a:xfrm>
            <a:off x="1401819" y="1062208"/>
            <a:ext cx="6482291" cy="1477328"/>
          </a:xfrm>
          <a:prstGeom prst="rect">
            <a:avLst/>
          </a:prstGeom>
          <a:noFill/>
          <a:ln>
            <a:solidFill>
              <a:schemeClr val="tx1"/>
            </a:solidFill>
          </a:ln>
        </p:spPr>
        <p:txBody>
          <a:bodyPr wrap="square" rtlCol="0">
            <a:spAutoFit/>
          </a:bodyPr>
          <a:lstStyle/>
          <a:p>
            <a:pPr algn="ctr"/>
            <a:r>
              <a:rPr lang="en-US" sz="1800" dirty="0"/>
              <a:t>In Artificial Intelligence, the ultimate question is: </a:t>
            </a:r>
          </a:p>
          <a:p>
            <a:pPr algn="ctr"/>
            <a:r>
              <a:rPr lang="en-US" sz="1800" dirty="0">
                <a:solidFill>
                  <a:srgbClr val="C00000"/>
                </a:solidFill>
              </a:rPr>
              <a:t>MACHINES THINK LIKE HUMAN</a:t>
            </a:r>
          </a:p>
          <a:p>
            <a:pPr algn="ctr"/>
            <a:r>
              <a:rPr lang="en-US" sz="1800" dirty="0">
                <a:solidFill>
                  <a:srgbClr val="FF0000"/>
                </a:solidFill>
              </a:rPr>
              <a:t>Humans think and reason in a way similar to fuzzy logic/numbers </a:t>
            </a:r>
          </a:p>
        </p:txBody>
      </p:sp>
      <p:pic>
        <p:nvPicPr>
          <p:cNvPr id="26" name="Picture 25">
            <a:extLst>
              <a:ext uri="{FF2B5EF4-FFF2-40B4-BE49-F238E27FC236}">
                <a16:creationId xmlns:a16="http://schemas.microsoft.com/office/drawing/2014/main" id="{3D0E5C22-12FC-4509-8E63-1912208FE27C}"/>
              </a:ext>
            </a:extLst>
          </p:cNvPr>
          <p:cNvPicPr>
            <a:picLocks noChangeAspect="1"/>
          </p:cNvPicPr>
          <p:nvPr/>
        </p:nvPicPr>
        <p:blipFill>
          <a:blip r:embed="rId2"/>
          <a:stretch>
            <a:fillRect/>
          </a:stretch>
        </p:blipFill>
        <p:spPr>
          <a:xfrm>
            <a:off x="4996543" y="2905051"/>
            <a:ext cx="3773060" cy="2311664"/>
          </a:xfrm>
          <a:prstGeom prst="rect">
            <a:avLst/>
          </a:prstGeom>
          <a:ln>
            <a:solidFill>
              <a:schemeClr val="tx1"/>
            </a:solidFill>
          </a:ln>
        </p:spPr>
      </p:pic>
      <p:pic>
        <p:nvPicPr>
          <p:cNvPr id="11266" name="Picture 2" descr="map5"/>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228600" y="3229926"/>
            <a:ext cx="4210665" cy="198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06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6"/>
                                        </p:tgtEl>
                                        <p:attrNameLst>
                                          <p:attrName>style.visibility</p:attrName>
                                        </p:attrNameLst>
                                      </p:cBhvr>
                                      <p:to>
                                        <p:strVal val="visible"/>
                                      </p:to>
                                    </p:set>
                                    <p:anim calcmode="lin" valueType="num">
                                      <p:cBhvr additive="base">
                                        <p:cTn id="13" dur="500" fill="hold"/>
                                        <p:tgtEl>
                                          <p:spTgt spid="11266"/>
                                        </p:tgtEl>
                                        <p:attrNameLst>
                                          <p:attrName>ppt_x</p:attrName>
                                        </p:attrNameLst>
                                      </p:cBhvr>
                                      <p:tavLst>
                                        <p:tav tm="0">
                                          <p:val>
                                            <p:strVal val="#ppt_x"/>
                                          </p:val>
                                        </p:tav>
                                        <p:tav tm="100000">
                                          <p:val>
                                            <p:strVal val="#ppt_x"/>
                                          </p:val>
                                        </p:tav>
                                      </p:tavLst>
                                    </p:anim>
                                    <p:anim calcmode="lin" valueType="num">
                                      <p:cBhvr additive="base">
                                        <p:cTn id="14"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Rectangle 7"/>
          <p:cNvSpPr>
            <a:spLocks noChangeArrowheads="1"/>
          </p:cNvSpPr>
          <p:nvPr/>
        </p:nvSpPr>
        <p:spPr bwMode="auto">
          <a:xfrm>
            <a:off x="665413" y="1572419"/>
            <a:ext cx="7748337" cy="3829050"/>
          </a:xfrm>
          <a:prstGeom prst="rect">
            <a:avLst/>
          </a:prstGeom>
          <a:noFill/>
          <a:ln w="12700">
            <a:noFill/>
            <a:miter lim="800000"/>
            <a:headEnd/>
            <a:tailEnd/>
          </a:ln>
          <a:effectLst/>
        </p:spPr>
        <p:txBody>
          <a:bodyPr lIns="67866" tIns="33338" rIns="67866" bIns="33338"/>
          <a:lstStyle/>
          <a:p>
            <a:pPr marL="257175" indent="-257175" algn="just" eaLnBrk="0" hangingPunct="0">
              <a:spcBef>
                <a:spcPct val="0"/>
              </a:spcBef>
              <a:buFontTx/>
              <a:buChar char="•"/>
              <a:defRPr/>
            </a:pPr>
            <a:r>
              <a:rPr lang="en-US" sz="1800" dirty="0">
                <a:latin typeface="Times New Roman" pitchFamily="18" charset="0"/>
                <a:cs typeface="Times New Roman" pitchFamily="18" charset="0"/>
              </a:rPr>
              <a:t>An </a:t>
            </a:r>
            <a:r>
              <a:rPr lang="en-US" sz="1800" dirty="0">
                <a:solidFill>
                  <a:srgbClr val="FF0000"/>
                </a:solidFill>
                <a:latin typeface="Times New Roman" pitchFamily="18" charset="0"/>
                <a:cs typeface="Times New Roman" pitchFamily="18" charset="0"/>
              </a:rPr>
              <a:t>expert system </a:t>
            </a:r>
            <a:r>
              <a:rPr lang="en-US" sz="1800" dirty="0">
                <a:latin typeface="Times New Roman" pitchFamily="18" charset="0"/>
                <a:cs typeface="Times New Roman" pitchFamily="18" charset="0"/>
              </a:rPr>
              <a:t>is an AI that solve</a:t>
            </a:r>
            <a:r>
              <a:rPr lang="en-US" altLang="zh-CN" sz="1800" dirty="0">
                <a:latin typeface="Times New Roman" pitchFamily="18" charset="0"/>
                <a:cs typeface="Times New Roman" pitchFamily="18" charset="0"/>
              </a:rPr>
              <a:t>s</a:t>
            </a:r>
            <a:r>
              <a:rPr lang="en-US" sz="1800" dirty="0">
                <a:latin typeface="Times New Roman" pitchFamily="18" charset="0"/>
                <a:cs typeface="Times New Roman" pitchFamily="18" charset="0"/>
              </a:rPr>
              <a:t> problems </a:t>
            </a:r>
            <a:r>
              <a:rPr lang="en-US" sz="1800" dirty="0">
                <a:solidFill>
                  <a:schemeClr val="accent2"/>
                </a:solidFill>
                <a:latin typeface="Times New Roman" pitchFamily="18" charset="0"/>
                <a:cs typeface="Times New Roman" pitchFamily="18" charset="0"/>
              </a:rPr>
              <a:t>by reasoning</a:t>
            </a:r>
            <a:r>
              <a:rPr lang="en-US" sz="1800" dirty="0">
                <a:latin typeface="Times New Roman" pitchFamily="18" charset="0"/>
                <a:cs typeface="Times New Roman" pitchFamily="18" charset="0"/>
              </a:rPr>
              <a:t>. An </a:t>
            </a:r>
            <a:r>
              <a:rPr lang="en-US" sz="1800" dirty="0">
                <a:solidFill>
                  <a:srgbClr val="FF0000"/>
                </a:solidFill>
                <a:latin typeface="Times New Roman" pitchFamily="18" charset="0"/>
                <a:cs typeface="Times New Roman" pitchFamily="18" charset="0"/>
              </a:rPr>
              <a:t>expert system</a:t>
            </a:r>
            <a:r>
              <a:rPr lang="en-US" sz="1800" dirty="0">
                <a:latin typeface="Times New Roman" pitchFamily="18" charset="0"/>
                <a:cs typeface="Times New Roman" pitchFamily="18" charset="0"/>
              </a:rPr>
              <a:t> has two components: </a:t>
            </a:r>
            <a:r>
              <a:rPr lang="en-US" sz="1800" dirty="0">
                <a:solidFill>
                  <a:srgbClr val="FF0000"/>
                </a:solidFill>
                <a:latin typeface="Times New Roman" pitchFamily="18" charset="0"/>
                <a:cs typeface="Times New Roman" pitchFamily="18" charset="0"/>
              </a:rPr>
              <a:t>a knowledge base</a:t>
            </a:r>
            <a:r>
              <a:rPr lang="en-US" sz="1800" dirty="0">
                <a:latin typeface="Times New Roman" pitchFamily="18" charset="0"/>
                <a:cs typeface="Times New Roman" pitchFamily="18" charset="0"/>
              </a:rPr>
              <a:t> and </a:t>
            </a:r>
            <a:r>
              <a:rPr lang="en-US" sz="1800" dirty="0">
                <a:solidFill>
                  <a:srgbClr val="FF0000"/>
                </a:solidFill>
                <a:latin typeface="Times New Roman" pitchFamily="18" charset="0"/>
                <a:cs typeface="Times New Roman" pitchFamily="18" charset="0"/>
              </a:rPr>
              <a:t>an inference engine</a:t>
            </a:r>
          </a:p>
          <a:p>
            <a:pPr algn="just" eaLnBrk="0" fontAlgn="base" hangingPunct="0">
              <a:spcBef>
                <a:spcPct val="0"/>
              </a:spcBef>
              <a:spcAft>
                <a:spcPct val="0"/>
              </a:spcAft>
              <a:defRPr/>
            </a:pPr>
            <a:endParaRPr lang="en-US" sz="1800" dirty="0">
              <a:solidFill>
                <a:srgbClr val="FF0000"/>
              </a:solidFill>
              <a:latin typeface="Times New Roman" pitchFamily="18" charset="0"/>
              <a:cs typeface="Times New Roman" pitchFamily="18" charset="0"/>
            </a:endParaRPr>
          </a:p>
          <a:p>
            <a:pPr algn="just" eaLnBrk="0" fontAlgn="base" hangingPunct="0">
              <a:spcBef>
                <a:spcPct val="0"/>
              </a:spcBef>
              <a:spcAft>
                <a:spcPct val="0"/>
              </a:spcAft>
              <a:defRPr/>
            </a:pPr>
            <a:endParaRPr lang="en-US" sz="1800" dirty="0">
              <a:solidFill>
                <a:srgbClr val="FF0000"/>
              </a:solidFill>
              <a:latin typeface="Times New Roman" pitchFamily="18" charset="0"/>
              <a:cs typeface="Times New Roman" pitchFamily="18" charset="0"/>
            </a:endParaRPr>
          </a:p>
          <a:p>
            <a:pPr algn="just" eaLnBrk="0" fontAlgn="base" hangingPunct="0">
              <a:spcBef>
                <a:spcPct val="0"/>
              </a:spcBef>
              <a:spcAft>
                <a:spcPct val="0"/>
              </a:spcAft>
              <a:defRPr/>
            </a:pPr>
            <a:endParaRPr lang="en-US" sz="1800" dirty="0">
              <a:solidFill>
                <a:srgbClr val="FF0000"/>
              </a:solidFill>
              <a:latin typeface="Times New Roman" pitchFamily="18" charset="0"/>
              <a:cs typeface="Times New Roman" pitchFamily="18" charset="0"/>
            </a:endParaRPr>
          </a:p>
          <a:p>
            <a:pPr algn="just" eaLnBrk="0" fontAlgn="base" hangingPunct="0">
              <a:spcBef>
                <a:spcPct val="0"/>
              </a:spcBef>
              <a:spcAft>
                <a:spcPct val="0"/>
              </a:spcAft>
              <a:defRPr/>
            </a:pPr>
            <a:endParaRPr lang="en-US" sz="1800" dirty="0">
              <a:solidFill>
                <a:srgbClr val="FF0000"/>
              </a:solidFill>
              <a:latin typeface="Times New Roman" pitchFamily="18" charset="0"/>
              <a:cs typeface="Times New Roman" pitchFamily="18" charset="0"/>
            </a:endParaRPr>
          </a:p>
          <a:p>
            <a:pPr algn="just" eaLnBrk="0" fontAlgn="base" hangingPunct="0">
              <a:spcBef>
                <a:spcPct val="0"/>
              </a:spcBef>
              <a:spcAft>
                <a:spcPct val="0"/>
              </a:spcAft>
              <a:defRPr/>
            </a:pPr>
            <a:endParaRPr lang="en-US" sz="1800" dirty="0">
              <a:solidFill>
                <a:srgbClr val="FF0000"/>
              </a:solidFill>
              <a:latin typeface="Times New Roman" pitchFamily="18" charset="0"/>
              <a:cs typeface="Times New Roman" pitchFamily="18" charset="0"/>
            </a:endParaRPr>
          </a:p>
          <a:p>
            <a:pPr algn="just" eaLnBrk="0" fontAlgn="base" hangingPunct="0">
              <a:spcBef>
                <a:spcPct val="0"/>
              </a:spcBef>
              <a:spcAft>
                <a:spcPct val="0"/>
              </a:spcAft>
              <a:defRPr/>
            </a:pPr>
            <a:endParaRPr lang="en-US" sz="1800" dirty="0">
              <a:solidFill>
                <a:srgbClr val="FF0000"/>
              </a:solidFill>
              <a:latin typeface="Times New Roman" pitchFamily="18" charset="0"/>
              <a:cs typeface="Times New Roman" pitchFamily="18" charset="0"/>
            </a:endParaRPr>
          </a:p>
          <a:p>
            <a:pPr marL="257175" indent="-257175" algn="just" eaLnBrk="0" hangingPunct="0">
              <a:spcBef>
                <a:spcPct val="0"/>
              </a:spcBef>
              <a:buFontTx/>
              <a:buChar char="•"/>
              <a:defRPr/>
            </a:pPr>
            <a:endParaRPr lang="en-AU" sz="1800" dirty="0">
              <a:latin typeface="Times New Roman" pitchFamily="18" charset="0"/>
              <a:cs typeface="Times New Roman" pitchFamily="18" charset="0"/>
            </a:endParaRPr>
          </a:p>
          <a:p>
            <a:pPr marL="257175" indent="-257175" algn="just" eaLnBrk="0" hangingPunct="0">
              <a:spcBef>
                <a:spcPct val="0"/>
              </a:spcBef>
              <a:buFontTx/>
              <a:buChar char="•"/>
              <a:defRPr/>
            </a:pPr>
            <a:r>
              <a:rPr lang="en-AU" sz="1800" dirty="0">
                <a:latin typeface="Times New Roman" pitchFamily="18" charset="0"/>
                <a:cs typeface="Times New Roman" pitchFamily="18" charset="0"/>
              </a:rPr>
              <a:t>Most of </a:t>
            </a:r>
            <a:r>
              <a:rPr lang="en-US" sz="1800" dirty="0">
                <a:latin typeface="Times New Roman" pitchFamily="18" charset="0"/>
                <a:cs typeface="Times New Roman" pitchFamily="18" charset="0"/>
              </a:rPr>
              <a:t>the inference engines used in experts systems </a:t>
            </a:r>
            <a:r>
              <a:rPr lang="en-AU" sz="1800" dirty="0">
                <a:latin typeface="Times New Roman" pitchFamily="18" charset="0"/>
                <a:cs typeface="Times New Roman" pitchFamily="18" charset="0"/>
              </a:rPr>
              <a:t>were built on fuzzy inference techniques </a:t>
            </a:r>
          </a:p>
          <a:p>
            <a:pPr marL="257175" indent="-257175" algn="just" eaLnBrk="0" hangingPunct="0">
              <a:spcBef>
                <a:spcPct val="0"/>
              </a:spcBef>
              <a:buFontTx/>
              <a:buChar char="•"/>
              <a:defRPr/>
            </a:pPr>
            <a:endParaRPr lang="en-AU" sz="1800" dirty="0">
              <a:latin typeface="Times New Roman" pitchFamily="18" charset="0"/>
              <a:cs typeface="Times New Roman" pitchFamily="18" charset="0"/>
            </a:endParaRPr>
          </a:p>
          <a:p>
            <a:pPr marL="257175" indent="-257175" algn="just" eaLnBrk="0" hangingPunct="0">
              <a:spcBef>
                <a:spcPct val="0"/>
              </a:spcBef>
              <a:buFontTx/>
              <a:buChar char="•"/>
              <a:defRPr/>
            </a:pPr>
            <a:r>
              <a:rPr lang="en-AU" sz="1800" dirty="0">
                <a:latin typeface="Times New Roman" pitchFamily="18" charset="0"/>
                <a:cs typeface="Times New Roman" pitchFamily="18" charset="0"/>
              </a:rPr>
              <a:t>The most used </a:t>
            </a:r>
            <a:r>
              <a:rPr lang="en-AU" sz="1800" dirty="0">
                <a:solidFill>
                  <a:srgbClr val="FF0000"/>
                </a:solidFill>
                <a:latin typeface="Times New Roman" pitchFamily="18" charset="0"/>
                <a:cs typeface="Times New Roman" pitchFamily="18" charset="0"/>
              </a:rPr>
              <a:t>fuzzy inference </a:t>
            </a:r>
            <a:r>
              <a:rPr lang="en-AU" sz="1800" dirty="0">
                <a:latin typeface="Times New Roman" pitchFamily="18" charset="0"/>
                <a:cs typeface="Times New Roman" pitchFamily="18" charset="0"/>
              </a:rPr>
              <a:t>technique is the so-called </a:t>
            </a:r>
            <a:r>
              <a:rPr lang="en-AU" sz="1800" dirty="0" err="1">
                <a:solidFill>
                  <a:srgbClr val="FF0000"/>
                </a:solidFill>
                <a:latin typeface="Times New Roman" pitchFamily="18" charset="0"/>
                <a:cs typeface="Times New Roman" pitchFamily="18" charset="0"/>
              </a:rPr>
              <a:t>Mamdani</a:t>
            </a:r>
            <a:r>
              <a:rPr lang="en-AU" sz="1800" dirty="0">
                <a:solidFill>
                  <a:srgbClr val="FF0000"/>
                </a:solidFill>
                <a:latin typeface="Times New Roman" pitchFamily="18" charset="0"/>
                <a:cs typeface="Times New Roman" pitchFamily="18" charset="0"/>
              </a:rPr>
              <a:t> method</a:t>
            </a:r>
            <a:r>
              <a:rPr lang="en-AU" sz="1800" dirty="0">
                <a:latin typeface="Times New Roman" pitchFamily="18" charset="0"/>
                <a:cs typeface="Times New Roman" pitchFamily="18" charset="0"/>
              </a:rPr>
              <a:t>.</a:t>
            </a:r>
            <a:endParaRPr lang="en-US" sz="1800" dirty="0">
              <a:latin typeface="Times New Roman" pitchFamily="18" charset="0"/>
              <a:cs typeface="Times New Roman" pitchFamily="18" charset="0"/>
            </a:endParaRPr>
          </a:p>
          <a:p>
            <a:pPr marL="257175" indent="-257175" algn="just" eaLnBrk="0" hangingPunct="0">
              <a:spcBef>
                <a:spcPct val="0"/>
              </a:spcBef>
              <a:buFontTx/>
              <a:buChar char="•"/>
              <a:defRPr/>
            </a:pPr>
            <a:endParaRPr lang="en-US" sz="1800" dirty="0">
              <a:latin typeface="Times New Roman" pitchFamily="18" charset="0"/>
              <a:cs typeface="Times New Roman" pitchFamily="18" charset="0"/>
            </a:endParaRPr>
          </a:p>
          <a:p>
            <a:pPr algn="just" eaLnBrk="0" fontAlgn="base" hangingPunct="0">
              <a:spcBef>
                <a:spcPct val="0"/>
              </a:spcBef>
              <a:spcAft>
                <a:spcPct val="0"/>
              </a:spcAft>
              <a:defRPr/>
            </a:pPr>
            <a:endParaRPr lang="en-AU"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296</a:t>
            </a:fld>
            <a:endParaRPr lang="en-US"/>
          </a:p>
        </p:txBody>
      </p:sp>
      <p:sp>
        <p:nvSpPr>
          <p:cNvPr id="5" name="Rectangle 3"/>
          <p:cNvSpPr>
            <a:spLocks noChangeArrowheads="1"/>
          </p:cNvSpPr>
          <p:nvPr/>
        </p:nvSpPr>
        <p:spPr bwMode="auto">
          <a:xfrm>
            <a:off x="993775" y="911225"/>
            <a:ext cx="6457950" cy="571500"/>
          </a:xfrm>
          <a:prstGeom prst="rect">
            <a:avLst/>
          </a:prstGeom>
          <a:noFill/>
          <a:ln w="12700">
            <a:noFill/>
            <a:miter lim="800000"/>
            <a:headEnd/>
            <a:tailEnd/>
          </a:ln>
          <a:effectLst/>
        </p:spPr>
        <p:txBody>
          <a:bodyPr lIns="67866" tIns="33338" rIns="67866" bIns="33338" anchor="ctr"/>
          <a:lstStyle/>
          <a:p>
            <a:pPr algn="ctr" eaLnBrk="0" fontAlgn="base" hangingPunct="0">
              <a:spcBef>
                <a:spcPct val="0"/>
              </a:spcBef>
              <a:spcAft>
                <a:spcPct val="0"/>
              </a:spcAft>
              <a:defRPr/>
            </a:pPr>
            <a:r>
              <a:rPr lang="en-GB" sz="3000" dirty="0">
                <a:solidFill>
                  <a:srgbClr val="FF0000"/>
                </a:solidFill>
                <a:latin typeface="Times New Roman" pitchFamily="18" charset="0"/>
                <a:cs typeface="Times New Roman" pitchFamily="18" charset="0"/>
              </a:rPr>
              <a:t>Expert Systems and Fuzzy inference</a:t>
            </a:r>
            <a:endParaRPr lang="en-US" sz="2100" i="1" dirty="0">
              <a:solidFill>
                <a:srgbClr val="FF0000"/>
              </a:solidFill>
              <a:latin typeface="Times New Roman" pitchFamily="18" charset="0"/>
              <a:cs typeface="Times New Roman" pitchFamily="18" charset="0"/>
            </a:endParaRPr>
          </a:p>
        </p:txBody>
      </p:sp>
      <p:pic>
        <p:nvPicPr>
          <p:cNvPr id="2" name="Picture 1"/>
          <p:cNvPicPr>
            <a:picLocks noChangeAspect="1"/>
          </p:cNvPicPr>
          <p:nvPr/>
        </p:nvPicPr>
        <p:blipFill>
          <a:blip r:embed="rId2"/>
          <a:stretch>
            <a:fillRect/>
          </a:stretch>
        </p:blipFill>
        <p:spPr>
          <a:xfrm>
            <a:off x="2714971" y="2628957"/>
            <a:ext cx="3487514" cy="1326863"/>
          </a:xfrm>
          <a:prstGeom prst="rect">
            <a:avLst/>
          </a:prstGeom>
        </p:spPr>
      </p:pic>
    </p:spTree>
    <p:extLst>
      <p:ext uri="{BB962C8B-B14F-4D97-AF65-F5344CB8AC3E}">
        <p14:creationId xmlns:p14="http://schemas.microsoft.com/office/powerpoint/2010/main" val="34959505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7">
                                            <p:txEl>
                                              <p:pRg st="0" end="0"/>
                                            </p:txEl>
                                          </p:spTgt>
                                        </p:tgtEl>
                                        <p:attrNameLst>
                                          <p:attrName>style.visibility</p:attrName>
                                        </p:attrNameLst>
                                      </p:cBhvr>
                                      <p:to>
                                        <p:strVal val="visible"/>
                                      </p:to>
                                    </p:set>
                                    <p:anim calcmode="lin" valueType="num">
                                      <p:cBhvr additive="base">
                                        <p:cTn id="7" dur="500" fill="hold"/>
                                        <p:tgtEl>
                                          <p:spTgt spid="307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27">
                                            <p:txEl>
                                              <p:pRg st="8" end="8"/>
                                            </p:txEl>
                                          </p:spTgt>
                                        </p:tgtEl>
                                        <p:attrNameLst>
                                          <p:attrName>style.visibility</p:attrName>
                                        </p:attrNameLst>
                                      </p:cBhvr>
                                      <p:to>
                                        <p:strVal val="visible"/>
                                      </p:to>
                                    </p:set>
                                    <p:anim calcmode="lin" valueType="num">
                                      <p:cBhvr additive="base">
                                        <p:cTn id="19" dur="500" fill="hold"/>
                                        <p:tgtEl>
                                          <p:spTgt spid="3072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2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27">
                                            <p:txEl>
                                              <p:pRg st="10" end="10"/>
                                            </p:txEl>
                                          </p:spTgt>
                                        </p:tgtEl>
                                        <p:attrNameLst>
                                          <p:attrName>style.visibility</p:attrName>
                                        </p:attrNameLst>
                                      </p:cBhvr>
                                      <p:to>
                                        <p:strVal val="visible"/>
                                      </p:to>
                                    </p:set>
                                    <p:anim calcmode="lin" valueType="num">
                                      <p:cBhvr additive="base">
                                        <p:cTn id="25" dur="500" fill="hold"/>
                                        <p:tgtEl>
                                          <p:spTgt spid="30727">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993775" y="911225"/>
            <a:ext cx="6457950" cy="571500"/>
          </a:xfrm>
          <a:prstGeom prst="rect">
            <a:avLst/>
          </a:prstGeom>
          <a:noFill/>
          <a:ln w="12700">
            <a:noFill/>
            <a:miter lim="800000"/>
            <a:headEnd/>
            <a:tailEnd/>
          </a:ln>
          <a:effectLst/>
        </p:spPr>
        <p:txBody>
          <a:bodyPr lIns="67866" tIns="33338" rIns="67866" bIns="33338" anchor="ctr"/>
          <a:lstStyle/>
          <a:p>
            <a:pPr algn="ctr" eaLnBrk="0" fontAlgn="base" hangingPunct="0">
              <a:spcBef>
                <a:spcPct val="0"/>
              </a:spcBef>
              <a:spcAft>
                <a:spcPct val="0"/>
              </a:spcAft>
              <a:defRPr/>
            </a:pPr>
            <a:r>
              <a:rPr lang="en-GB" sz="3000" dirty="0">
                <a:solidFill>
                  <a:srgbClr val="FF0000"/>
                </a:solidFill>
                <a:latin typeface="Times New Roman" pitchFamily="18" charset="0"/>
                <a:cs typeface="Times New Roman" pitchFamily="18" charset="0"/>
              </a:rPr>
              <a:t>Fuzzy inference (</a:t>
            </a:r>
            <a:r>
              <a:rPr lang="en-AU" sz="3000" dirty="0" err="1">
                <a:solidFill>
                  <a:srgbClr val="FF0000"/>
                </a:solidFill>
                <a:latin typeface="Times New Roman" pitchFamily="18" charset="0"/>
                <a:cs typeface="Times New Roman" pitchFamily="18" charset="0"/>
              </a:rPr>
              <a:t>Mamdani</a:t>
            </a:r>
            <a:r>
              <a:rPr lang="en-AU" sz="3000" dirty="0">
                <a:solidFill>
                  <a:srgbClr val="FF0000"/>
                </a:solidFill>
                <a:latin typeface="Times New Roman" pitchFamily="18" charset="0"/>
                <a:cs typeface="Times New Roman" pitchFamily="18" charset="0"/>
              </a:rPr>
              <a:t> method</a:t>
            </a:r>
            <a:r>
              <a:rPr lang="en-GB" sz="3000" dirty="0">
                <a:solidFill>
                  <a:srgbClr val="FF0000"/>
                </a:solidFill>
                <a:latin typeface="Times New Roman" pitchFamily="18" charset="0"/>
                <a:cs typeface="Times New Roman" pitchFamily="18" charset="0"/>
              </a:rPr>
              <a:t>)</a:t>
            </a:r>
            <a:endParaRPr lang="en-US" sz="3000" dirty="0">
              <a:solidFill>
                <a:srgbClr val="FF0000"/>
              </a:solidFill>
              <a:latin typeface="Times New Roman" pitchFamily="18" charset="0"/>
              <a:cs typeface="Times New Roman" pitchFamily="18" charset="0"/>
            </a:endParaRPr>
          </a:p>
        </p:txBody>
      </p:sp>
      <p:sp>
        <p:nvSpPr>
          <p:cNvPr id="77829" name="Rectangle 5"/>
          <p:cNvSpPr>
            <a:spLocks noChangeArrowheads="1"/>
          </p:cNvSpPr>
          <p:nvPr/>
        </p:nvSpPr>
        <p:spPr bwMode="auto">
          <a:xfrm>
            <a:off x="751115" y="1633538"/>
            <a:ext cx="7326085" cy="3990975"/>
          </a:xfrm>
          <a:prstGeom prst="rect">
            <a:avLst/>
          </a:prstGeom>
          <a:noFill/>
          <a:ln w="12700">
            <a:noFill/>
            <a:miter lim="800000"/>
            <a:headEnd/>
            <a:tailEnd/>
          </a:ln>
          <a:effectLst/>
        </p:spPr>
        <p:txBody>
          <a:bodyPr lIns="67866" tIns="33338" rIns="67866" bIns="33338"/>
          <a:lstStyle/>
          <a:p>
            <a:pPr eaLnBrk="0" fontAlgn="base" hangingPunct="0">
              <a:spcBef>
                <a:spcPct val="20000"/>
              </a:spcBef>
              <a:spcAft>
                <a:spcPct val="0"/>
              </a:spcAft>
              <a:buClr>
                <a:srgbClr val="FAFD00"/>
              </a:buClr>
              <a:buSzPct val="75000"/>
              <a:defRPr/>
            </a:pPr>
            <a:r>
              <a:rPr lang="en-GB" sz="2100" dirty="0">
                <a:latin typeface="Times New Roman" pitchFamily="18" charset="0"/>
                <a:cs typeface="Times New Roman" pitchFamily="18" charset="0"/>
              </a:rPr>
              <a:t>The fuzzy inference process is performed in four steps:</a:t>
            </a:r>
          </a:p>
          <a:p>
            <a:pPr marL="342900" indent="-342900" eaLnBrk="0" hangingPunct="0">
              <a:lnSpc>
                <a:spcPct val="150000"/>
              </a:lnSpc>
              <a:spcBef>
                <a:spcPct val="20000"/>
              </a:spcBef>
              <a:buClr>
                <a:schemeClr val="tx1"/>
              </a:buClr>
              <a:buFont typeface="Monotype Sorts" pitchFamily="2" charset="2"/>
              <a:buAutoNum type="arabicPeriod"/>
              <a:defRPr/>
            </a:pPr>
            <a:r>
              <a:rPr lang="en-GB" sz="2100" dirty="0">
                <a:latin typeface="Times New Roman" pitchFamily="18" charset="0"/>
                <a:cs typeface="Times New Roman" pitchFamily="18" charset="0"/>
              </a:rPr>
              <a:t>Fuzzification of the input variables, </a:t>
            </a:r>
          </a:p>
          <a:p>
            <a:pPr marL="342900" indent="-342900" eaLnBrk="0" hangingPunct="0">
              <a:lnSpc>
                <a:spcPct val="150000"/>
              </a:lnSpc>
              <a:spcBef>
                <a:spcPct val="20000"/>
              </a:spcBef>
              <a:buClr>
                <a:schemeClr val="tx1"/>
              </a:buClr>
              <a:buFont typeface="Monotype Sorts" pitchFamily="2" charset="2"/>
              <a:buAutoNum type="arabicPeriod"/>
              <a:defRPr/>
            </a:pPr>
            <a:r>
              <a:rPr lang="en-GB" sz="2100" dirty="0">
                <a:latin typeface="Times New Roman" pitchFamily="18" charset="0"/>
                <a:cs typeface="Times New Roman" pitchFamily="18" charset="0"/>
              </a:rPr>
              <a:t>Evaluation of fuzzy rules (i.e., rules on fuzzy numbers); </a:t>
            </a:r>
          </a:p>
          <a:p>
            <a:pPr marL="342900" indent="-342900" eaLnBrk="0" hangingPunct="0">
              <a:lnSpc>
                <a:spcPct val="150000"/>
              </a:lnSpc>
              <a:spcBef>
                <a:spcPct val="20000"/>
              </a:spcBef>
              <a:buClr>
                <a:schemeClr val="tx1"/>
              </a:buClr>
              <a:buFont typeface="Monotype Sorts" pitchFamily="2" charset="2"/>
              <a:buAutoNum type="arabicPeriod"/>
              <a:defRPr/>
            </a:pPr>
            <a:r>
              <a:rPr lang="en-GB" sz="2100" dirty="0">
                <a:latin typeface="Times New Roman" pitchFamily="18" charset="0"/>
                <a:cs typeface="Times New Roman" pitchFamily="18" charset="0"/>
              </a:rPr>
              <a:t>Aggregation of the rule outputs</a:t>
            </a:r>
          </a:p>
          <a:p>
            <a:pPr marL="342900" indent="-342900" eaLnBrk="0" hangingPunct="0">
              <a:lnSpc>
                <a:spcPct val="150000"/>
              </a:lnSpc>
              <a:spcBef>
                <a:spcPct val="20000"/>
              </a:spcBef>
              <a:buClr>
                <a:schemeClr val="tx1"/>
              </a:buClr>
              <a:buFont typeface="Monotype Sorts" pitchFamily="2" charset="2"/>
              <a:buAutoNum type="arabicPeriod"/>
              <a:defRPr/>
            </a:pPr>
            <a:r>
              <a:rPr lang="en-GB" sz="2100" dirty="0" err="1">
                <a:latin typeface="Times New Roman" pitchFamily="18" charset="0"/>
                <a:cs typeface="Times New Roman" pitchFamily="18" charset="0"/>
              </a:rPr>
              <a:t>Defuzzification</a:t>
            </a:r>
            <a:r>
              <a:rPr lang="en-GB" sz="2100" dirty="0">
                <a:latin typeface="Times New Roman" pitchFamily="18" charset="0"/>
                <a:cs typeface="Times New Roman" pitchFamily="18" charset="0"/>
              </a:rPr>
              <a:t>.</a:t>
            </a:r>
          </a:p>
          <a:p>
            <a:pPr eaLnBrk="0" fontAlgn="base" hangingPunct="0">
              <a:spcBef>
                <a:spcPct val="20000"/>
              </a:spcBef>
              <a:spcAft>
                <a:spcPct val="0"/>
              </a:spcAft>
              <a:buClr>
                <a:srgbClr val="FAFD00"/>
              </a:buClr>
              <a:buSzPct val="75000"/>
              <a:defRPr/>
            </a:pPr>
            <a:endParaRPr lang="en-GB" sz="2400" dirty="0">
              <a:solidFill>
                <a:srgbClr val="FFFFFF"/>
              </a:solidFill>
              <a:effectLst>
                <a:outerShdw blurRad="38100" dist="38100" dir="2700000" algn="tl">
                  <a:srgbClr val="000000"/>
                </a:outerShdw>
              </a:effectLst>
              <a:cs typeface="Arial" pitchFamily="34"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297</a:t>
            </a:fld>
            <a:endParaRPr lang="en-US"/>
          </a:p>
        </p:txBody>
      </p:sp>
    </p:spTree>
    <p:extLst>
      <p:ext uri="{BB962C8B-B14F-4D97-AF65-F5344CB8AC3E}">
        <p14:creationId xmlns:p14="http://schemas.microsoft.com/office/powerpoint/2010/main" val="294634640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29">
                                            <p:txEl>
                                              <p:pRg st="1" end="1"/>
                                            </p:txEl>
                                          </p:spTgt>
                                        </p:tgtEl>
                                        <p:attrNameLst>
                                          <p:attrName>style.visibility</p:attrName>
                                        </p:attrNameLst>
                                      </p:cBhvr>
                                      <p:to>
                                        <p:strVal val="visible"/>
                                      </p:to>
                                    </p:set>
                                    <p:anim calcmode="lin" valueType="num">
                                      <p:cBhvr additive="base">
                                        <p:cTn id="7" dur="500" fill="hold"/>
                                        <p:tgtEl>
                                          <p:spTgt spid="7782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2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7829">
                                            <p:txEl>
                                              <p:pRg st="2" end="2"/>
                                            </p:txEl>
                                          </p:spTgt>
                                        </p:tgtEl>
                                        <p:attrNameLst>
                                          <p:attrName>style.visibility</p:attrName>
                                        </p:attrNameLst>
                                      </p:cBhvr>
                                      <p:to>
                                        <p:strVal val="visible"/>
                                      </p:to>
                                    </p:set>
                                    <p:anim calcmode="lin" valueType="num">
                                      <p:cBhvr additive="base">
                                        <p:cTn id="11" dur="500" fill="hold"/>
                                        <p:tgtEl>
                                          <p:spTgt spid="7782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782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7829">
                                            <p:txEl>
                                              <p:pRg st="3" end="3"/>
                                            </p:txEl>
                                          </p:spTgt>
                                        </p:tgtEl>
                                        <p:attrNameLst>
                                          <p:attrName>style.visibility</p:attrName>
                                        </p:attrNameLst>
                                      </p:cBhvr>
                                      <p:to>
                                        <p:strVal val="visible"/>
                                      </p:to>
                                    </p:set>
                                    <p:anim calcmode="lin" valueType="num">
                                      <p:cBhvr additive="base">
                                        <p:cTn id="15" dur="500" fill="hold"/>
                                        <p:tgtEl>
                                          <p:spTgt spid="7782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782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7829">
                                            <p:txEl>
                                              <p:pRg st="4" end="4"/>
                                            </p:txEl>
                                          </p:spTgt>
                                        </p:tgtEl>
                                        <p:attrNameLst>
                                          <p:attrName>style.visibility</p:attrName>
                                        </p:attrNameLst>
                                      </p:cBhvr>
                                      <p:to>
                                        <p:strVal val="visible"/>
                                      </p:to>
                                    </p:set>
                                    <p:anim calcmode="lin" valueType="num">
                                      <p:cBhvr additive="base">
                                        <p:cTn id="19" dur="500" fill="hold"/>
                                        <p:tgtEl>
                                          <p:spTgt spid="7782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782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1657350" y="865415"/>
            <a:ext cx="5829300" cy="857250"/>
          </a:xfrm>
        </p:spPr>
        <p:txBody>
          <a:bodyPr/>
          <a:lstStyle/>
          <a:p>
            <a:r>
              <a:rPr lang="en-US" altLang="zh-CN" dirty="0"/>
              <a:t>Operation of Fuzzy System </a:t>
            </a:r>
            <a:endParaRPr lang="zh-CN" altLang="en-US" dirty="0"/>
          </a:p>
        </p:txBody>
      </p:sp>
      <p:sp>
        <p:nvSpPr>
          <p:cNvPr id="376837" name="Text Box 5"/>
          <p:cNvSpPr txBox="1">
            <a:spLocks noChangeArrowheads="1"/>
          </p:cNvSpPr>
          <p:nvPr/>
        </p:nvSpPr>
        <p:spPr bwMode="auto">
          <a:xfrm>
            <a:off x="2800350" y="2057400"/>
            <a:ext cx="1143000" cy="230832"/>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sz="900" i="1" dirty="0">
                <a:solidFill>
                  <a:srgbClr val="000000"/>
                </a:solidFill>
              </a:rPr>
              <a:t>Crisp Input</a:t>
            </a:r>
          </a:p>
        </p:txBody>
      </p:sp>
      <p:sp>
        <p:nvSpPr>
          <p:cNvPr id="376838" name="Text Box 6"/>
          <p:cNvSpPr txBox="1">
            <a:spLocks noChangeArrowheads="1"/>
          </p:cNvSpPr>
          <p:nvPr/>
        </p:nvSpPr>
        <p:spPr bwMode="auto">
          <a:xfrm>
            <a:off x="2800350" y="3200400"/>
            <a:ext cx="1143000" cy="230832"/>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sz="900" i="1">
                <a:solidFill>
                  <a:srgbClr val="000000"/>
                </a:solidFill>
              </a:rPr>
              <a:t>Fuzzy Input</a:t>
            </a:r>
          </a:p>
        </p:txBody>
      </p:sp>
      <p:sp>
        <p:nvSpPr>
          <p:cNvPr id="376839" name="Text Box 7"/>
          <p:cNvSpPr txBox="1">
            <a:spLocks noChangeArrowheads="1"/>
          </p:cNvSpPr>
          <p:nvPr/>
        </p:nvSpPr>
        <p:spPr bwMode="auto">
          <a:xfrm>
            <a:off x="2686050" y="4509216"/>
            <a:ext cx="1371600" cy="230832"/>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sz="900" i="1">
                <a:solidFill>
                  <a:srgbClr val="000000"/>
                </a:solidFill>
              </a:rPr>
              <a:t>Fuzzy Output</a:t>
            </a:r>
          </a:p>
        </p:txBody>
      </p:sp>
      <p:sp>
        <p:nvSpPr>
          <p:cNvPr id="376840" name="Text Box 8"/>
          <p:cNvSpPr txBox="1">
            <a:spLocks noChangeArrowheads="1"/>
          </p:cNvSpPr>
          <p:nvPr/>
        </p:nvSpPr>
        <p:spPr bwMode="auto">
          <a:xfrm>
            <a:off x="2686050" y="5486400"/>
            <a:ext cx="1371600" cy="230832"/>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sz="900" i="1">
                <a:solidFill>
                  <a:srgbClr val="000000"/>
                </a:solidFill>
              </a:rPr>
              <a:t>Crisp Output</a:t>
            </a:r>
          </a:p>
        </p:txBody>
      </p:sp>
      <p:sp>
        <p:nvSpPr>
          <p:cNvPr id="376841" name="Text Box 9"/>
          <p:cNvSpPr txBox="1">
            <a:spLocks noChangeArrowheads="1"/>
          </p:cNvSpPr>
          <p:nvPr/>
        </p:nvSpPr>
        <p:spPr bwMode="auto">
          <a:xfrm>
            <a:off x="2286000" y="2628901"/>
            <a:ext cx="2228850"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sz="1800">
                <a:solidFill>
                  <a:srgbClr val="000000"/>
                </a:solidFill>
              </a:rPr>
              <a:t>Fuzzification</a:t>
            </a:r>
          </a:p>
        </p:txBody>
      </p:sp>
      <p:sp>
        <p:nvSpPr>
          <p:cNvPr id="376842" name="Line 10"/>
          <p:cNvSpPr>
            <a:spLocks noChangeShapeType="1"/>
          </p:cNvSpPr>
          <p:nvPr/>
        </p:nvSpPr>
        <p:spPr bwMode="auto">
          <a:xfrm>
            <a:off x="3371850" y="2343150"/>
            <a:ext cx="0" cy="285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376843" name="Line 11"/>
          <p:cNvSpPr>
            <a:spLocks noChangeShapeType="1"/>
          </p:cNvSpPr>
          <p:nvPr/>
        </p:nvSpPr>
        <p:spPr bwMode="auto">
          <a:xfrm>
            <a:off x="3371850" y="29718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376844" name="Text Box 12"/>
          <p:cNvSpPr txBox="1">
            <a:spLocks noChangeArrowheads="1"/>
          </p:cNvSpPr>
          <p:nvPr/>
        </p:nvSpPr>
        <p:spPr bwMode="auto">
          <a:xfrm>
            <a:off x="2184896" y="3606635"/>
            <a:ext cx="2431057"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n-US" altLang="zh-CN" sz="1800" dirty="0">
                <a:solidFill>
                  <a:srgbClr val="000000"/>
                </a:solidFill>
              </a:rPr>
              <a:t>Rule Evaluation</a:t>
            </a:r>
          </a:p>
        </p:txBody>
      </p:sp>
      <p:sp>
        <p:nvSpPr>
          <p:cNvPr id="376846" name="Line 14"/>
          <p:cNvSpPr>
            <a:spLocks noChangeShapeType="1"/>
          </p:cNvSpPr>
          <p:nvPr/>
        </p:nvSpPr>
        <p:spPr bwMode="auto">
          <a:xfrm>
            <a:off x="3371850" y="3486150"/>
            <a:ext cx="0" cy="285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376850" name="Text Box 18"/>
          <p:cNvSpPr txBox="1">
            <a:spLocks noChangeArrowheads="1"/>
          </p:cNvSpPr>
          <p:nvPr/>
        </p:nvSpPr>
        <p:spPr bwMode="auto">
          <a:xfrm>
            <a:off x="2286000" y="4914901"/>
            <a:ext cx="2228850"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sz="1800">
                <a:solidFill>
                  <a:srgbClr val="000000"/>
                </a:solidFill>
              </a:rPr>
              <a:t>Defuzzification</a:t>
            </a:r>
          </a:p>
        </p:txBody>
      </p:sp>
      <p:sp>
        <p:nvSpPr>
          <p:cNvPr id="376851" name="Line 19"/>
          <p:cNvSpPr>
            <a:spLocks noChangeShapeType="1"/>
          </p:cNvSpPr>
          <p:nvPr/>
        </p:nvSpPr>
        <p:spPr bwMode="auto">
          <a:xfrm>
            <a:off x="3371850" y="46863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376852" name="Line 20"/>
          <p:cNvSpPr>
            <a:spLocks noChangeShapeType="1"/>
          </p:cNvSpPr>
          <p:nvPr/>
        </p:nvSpPr>
        <p:spPr bwMode="auto">
          <a:xfrm>
            <a:off x="3371850" y="52578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376854" name="Line 22"/>
          <p:cNvSpPr>
            <a:spLocks noChangeShapeType="1"/>
          </p:cNvSpPr>
          <p:nvPr/>
        </p:nvSpPr>
        <p:spPr bwMode="auto">
          <a:xfrm flipH="1" flipV="1">
            <a:off x="4572000" y="2800350"/>
            <a:ext cx="8001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376855" name="Text Box 23"/>
          <p:cNvSpPr txBox="1">
            <a:spLocks noChangeArrowheads="1"/>
          </p:cNvSpPr>
          <p:nvPr/>
        </p:nvSpPr>
        <p:spPr bwMode="auto">
          <a:xfrm>
            <a:off x="5429250" y="2628901"/>
            <a:ext cx="257175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sz="900">
                <a:solidFill>
                  <a:srgbClr val="000000"/>
                </a:solidFill>
              </a:rPr>
              <a:t>Input Membership Functions</a:t>
            </a:r>
          </a:p>
        </p:txBody>
      </p:sp>
      <p:sp>
        <p:nvSpPr>
          <p:cNvPr id="376858" name="Line 26"/>
          <p:cNvSpPr>
            <a:spLocks noChangeShapeType="1"/>
          </p:cNvSpPr>
          <p:nvPr/>
        </p:nvSpPr>
        <p:spPr bwMode="auto">
          <a:xfrm flipH="1">
            <a:off x="5014523" y="3943350"/>
            <a:ext cx="357577" cy="953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376859" name="Text Box 27"/>
          <p:cNvSpPr txBox="1">
            <a:spLocks noChangeArrowheads="1"/>
          </p:cNvSpPr>
          <p:nvPr/>
        </p:nvSpPr>
        <p:spPr bwMode="auto">
          <a:xfrm>
            <a:off x="5566280" y="3770918"/>
            <a:ext cx="30861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en-US" altLang="en-US" sz="900" dirty="0">
                <a:solidFill>
                  <a:srgbClr val="0033CC"/>
                </a:solidFill>
                <a:latin typeface="Comic Sans MS" pitchFamily="66" charset="0"/>
              </a:rPr>
              <a:t>Fuzzy rules</a:t>
            </a:r>
            <a:endParaRPr lang="en-US" altLang="zh-CN" sz="900" dirty="0">
              <a:solidFill>
                <a:srgbClr val="000000"/>
              </a:solidFill>
            </a:endParaRPr>
          </a:p>
        </p:txBody>
      </p:sp>
      <p:sp>
        <p:nvSpPr>
          <p:cNvPr id="376860" name="Line 28"/>
          <p:cNvSpPr>
            <a:spLocks noChangeShapeType="1"/>
          </p:cNvSpPr>
          <p:nvPr/>
        </p:nvSpPr>
        <p:spPr bwMode="auto">
          <a:xfrm flipH="1">
            <a:off x="4572000" y="5086350"/>
            <a:ext cx="742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376861" name="Text Box 29"/>
          <p:cNvSpPr txBox="1">
            <a:spLocks noChangeArrowheads="1"/>
          </p:cNvSpPr>
          <p:nvPr/>
        </p:nvSpPr>
        <p:spPr bwMode="auto">
          <a:xfrm>
            <a:off x="5314950" y="4914901"/>
            <a:ext cx="268605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sz="900" dirty="0">
                <a:solidFill>
                  <a:srgbClr val="000000"/>
                </a:solidFill>
              </a:rPr>
              <a:t>Output Membership Functions</a:t>
            </a:r>
          </a:p>
        </p:txBody>
      </p:sp>
      <p:sp>
        <p:nvSpPr>
          <p:cNvPr id="3" name="Slide Number Placeholder 2"/>
          <p:cNvSpPr>
            <a:spLocks noGrp="1"/>
          </p:cNvSpPr>
          <p:nvPr>
            <p:ph type="sldNum" sz="quarter" idx="12"/>
          </p:nvPr>
        </p:nvSpPr>
        <p:spPr/>
        <p:txBody>
          <a:bodyPr/>
          <a:lstStyle/>
          <a:p>
            <a:fld id="{9394F70A-4C72-438C-9F74-F3AD7A651D0B}" type="slidenum">
              <a:rPr lang="en-US" smtClean="0">
                <a:solidFill>
                  <a:srgbClr val="000000"/>
                </a:solidFill>
              </a:rPr>
              <a:pPr/>
              <a:t>298</a:t>
            </a:fld>
            <a:endParaRPr lang="en-US" dirty="0">
              <a:solidFill>
                <a:srgbClr val="000000"/>
              </a:solidFill>
            </a:endParaRPr>
          </a:p>
        </p:txBody>
      </p:sp>
      <p:sp>
        <p:nvSpPr>
          <p:cNvPr id="24" name="Line 14"/>
          <p:cNvSpPr>
            <a:spLocks noChangeShapeType="1"/>
          </p:cNvSpPr>
          <p:nvPr/>
        </p:nvSpPr>
        <p:spPr bwMode="auto">
          <a:xfrm>
            <a:off x="3371850" y="4162745"/>
            <a:ext cx="0" cy="3464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25" name="Rectangle 4"/>
          <p:cNvSpPr>
            <a:spLocks noChangeArrowheads="1"/>
          </p:cNvSpPr>
          <p:nvPr/>
        </p:nvSpPr>
        <p:spPr bwMode="auto">
          <a:xfrm>
            <a:off x="1729177" y="3517822"/>
            <a:ext cx="3345743" cy="947023"/>
          </a:xfrm>
          <a:prstGeom prst="rect">
            <a:avLst/>
          </a:prstGeom>
          <a:noFill/>
          <a:ln w="57150">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en-US" sz="900">
              <a:solidFill>
                <a:srgbClr val="003366"/>
              </a:solidFill>
              <a:latin typeface="Comic Sans MS" pitchFamily="66" charset="0"/>
            </a:endParaRPr>
          </a:p>
        </p:txBody>
      </p:sp>
      <p:sp>
        <p:nvSpPr>
          <p:cNvPr id="26" name="Text Box 12"/>
          <p:cNvSpPr txBox="1">
            <a:spLocks noChangeArrowheads="1"/>
          </p:cNvSpPr>
          <p:nvPr/>
        </p:nvSpPr>
        <p:spPr bwMode="auto">
          <a:xfrm>
            <a:off x="2063114" y="4011488"/>
            <a:ext cx="2674619" cy="646331"/>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n-US" altLang="zh-CN" sz="1800" dirty="0">
                <a:solidFill>
                  <a:srgbClr val="000000"/>
                </a:solidFill>
              </a:rPr>
              <a:t>Rule Output Aggregation</a:t>
            </a:r>
          </a:p>
        </p:txBody>
      </p:sp>
      <p:sp>
        <p:nvSpPr>
          <p:cNvPr id="27" name="Line 14"/>
          <p:cNvSpPr>
            <a:spLocks noChangeShapeType="1"/>
          </p:cNvSpPr>
          <p:nvPr/>
        </p:nvSpPr>
        <p:spPr bwMode="auto">
          <a:xfrm>
            <a:off x="3371850" y="3875682"/>
            <a:ext cx="0" cy="2284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Tree>
    <p:extLst>
      <p:ext uri="{BB962C8B-B14F-4D97-AF65-F5344CB8AC3E}">
        <p14:creationId xmlns:p14="http://schemas.microsoft.com/office/powerpoint/2010/main" val="91155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6837"/>
                                        </p:tgtEl>
                                        <p:attrNameLst>
                                          <p:attrName>style.visibility</p:attrName>
                                        </p:attrNameLst>
                                      </p:cBhvr>
                                      <p:to>
                                        <p:strVal val="visible"/>
                                      </p:to>
                                    </p:set>
                                    <p:anim calcmode="lin" valueType="num">
                                      <p:cBhvr additive="base">
                                        <p:cTn id="7" dur="500" fill="hold"/>
                                        <p:tgtEl>
                                          <p:spTgt spid="376837"/>
                                        </p:tgtEl>
                                        <p:attrNameLst>
                                          <p:attrName>ppt_x</p:attrName>
                                        </p:attrNameLst>
                                      </p:cBhvr>
                                      <p:tavLst>
                                        <p:tav tm="0">
                                          <p:val>
                                            <p:strVal val="#ppt_x"/>
                                          </p:val>
                                        </p:tav>
                                        <p:tav tm="100000">
                                          <p:val>
                                            <p:strVal val="#ppt_x"/>
                                          </p:val>
                                        </p:tav>
                                      </p:tavLst>
                                    </p:anim>
                                    <p:anim calcmode="lin" valueType="num">
                                      <p:cBhvr additive="base">
                                        <p:cTn id="8" dur="500" fill="hold"/>
                                        <p:tgtEl>
                                          <p:spTgt spid="3768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6842"/>
                                        </p:tgtEl>
                                        <p:attrNameLst>
                                          <p:attrName>style.visibility</p:attrName>
                                        </p:attrNameLst>
                                      </p:cBhvr>
                                      <p:to>
                                        <p:strVal val="visible"/>
                                      </p:to>
                                    </p:set>
                                    <p:anim calcmode="lin" valueType="num">
                                      <p:cBhvr additive="base">
                                        <p:cTn id="13" dur="500" fill="hold"/>
                                        <p:tgtEl>
                                          <p:spTgt spid="376842"/>
                                        </p:tgtEl>
                                        <p:attrNameLst>
                                          <p:attrName>ppt_x</p:attrName>
                                        </p:attrNameLst>
                                      </p:cBhvr>
                                      <p:tavLst>
                                        <p:tav tm="0">
                                          <p:val>
                                            <p:strVal val="#ppt_x"/>
                                          </p:val>
                                        </p:tav>
                                        <p:tav tm="100000">
                                          <p:val>
                                            <p:strVal val="#ppt_x"/>
                                          </p:val>
                                        </p:tav>
                                      </p:tavLst>
                                    </p:anim>
                                    <p:anim calcmode="lin" valueType="num">
                                      <p:cBhvr additive="base">
                                        <p:cTn id="14" dur="500" fill="hold"/>
                                        <p:tgtEl>
                                          <p:spTgt spid="3768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6841"/>
                                        </p:tgtEl>
                                        <p:attrNameLst>
                                          <p:attrName>style.visibility</p:attrName>
                                        </p:attrNameLst>
                                      </p:cBhvr>
                                      <p:to>
                                        <p:strVal val="visible"/>
                                      </p:to>
                                    </p:set>
                                    <p:anim calcmode="lin" valueType="num">
                                      <p:cBhvr additive="base">
                                        <p:cTn id="19" dur="500" fill="hold"/>
                                        <p:tgtEl>
                                          <p:spTgt spid="376841"/>
                                        </p:tgtEl>
                                        <p:attrNameLst>
                                          <p:attrName>ppt_x</p:attrName>
                                        </p:attrNameLst>
                                      </p:cBhvr>
                                      <p:tavLst>
                                        <p:tav tm="0">
                                          <p:val>
                                            <p:strVal val="#ppt_x"/>
                                          </p:val>
                                        </p:tav>
                                        <p:tav tm="100000">
                                          <p:val>
                                            <p:strVal val="#ppt_x"/>
                                          </p:val>
                                        </p:tav>
                                      </p:tavLst>
                                    </p:anim>
                                    <p:anim calcmode="lin" valueType="num">
                                      <p:cBhvr additive="base">
                                        <p:cTn id="20" dur="500" fill="hold"/>
                                        <p:tgtEl>
                                          <p:spTgt spid="37684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6854"/>
                                        </p:tgtEl>
                                        <p:attrNameLst>
                                          <p:attrName>style.visibility</p:attrName>
                                        </p:attrNameLst>
                                      </p:cBhvr>
                                      <p:to>
                                        <p:strVal val="visible"/>
                                      </p:to>
                                    </p:set>
                                    <p:anim calcmode="lin" valueType="num">
                                      <p:cBhvr additive="base">
                                        <p:cTn id="25" dur="500" fill="hold"/>
                                        <p:tgtEl>
                                          <p:spTgt spid="376854"/>
                                        </p:tgtEl>
                                        <p:attrNameLst>
                                          <p:attrName>ppt_x</p:attrName>
                                        </p:attrNameLst>
                                      </p:cBhvr>
                                      <p:tavLst>
                                        <p:tav tm="0">
                                          <p:val>
                                            <p:strVal val="#ppt_x"/>
                                          </p:val>
                                        </p:tav>
                                        <p:tav tm="100000">
                                          <p:val>
                                            <p:strVal val="#ppt_x"/>
                                          </p:val>
                                        </p:tav>
                                      </p:tavLst>
                                    </p:anim>
                                    <p:anim calcmode="lin" valueType="num">
                                      <p:cBhvr additive="base">
                                        <p:cTn id="26" dur="500" fill="hold"/>
                                        <p:tgtEl>
                                          <p:spTgt spid="37685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6855"/>
                                        </p:tgtEl>
                                        <p:attrNameLst>
                                          <p:attrName>style.visibility</p:attrName>
                                        </p:attrNameLst>
                                      </p:cBhvr>
                                      <p:to>
                                        <p:strVal val="visible"/>
                                      </p:to>
                                    </p:set>
                                    <p:anim calcmode="lin" valueType="num">
                                      <p:cBhvr additive="base">
                                        <p:cTn id="29" dur="500" fill="hold"/>
                                        <p:tgtEl>
                                          <p:spTgt spid="376855"/>
                                        </p:tgtEl>
                                        <p:attrNameLst>
                                          <p:attrName>ppt_x</p:attrName>
                                        </p:attrNameLst>
                                      </p:cBhvr>
                                      <p:tavLst>
                                        <p:tav tm="0">
                                          <p:val>
                                            <p:strVal val="#ppt_x"/>
                                          </p:val>
                                        </p:tav>
                                        <p:tav tm="100000">
                                          <p:val>
                                            <p:strVal val="#ppt_x"/>
                                          </p:val>
                                        </p:tav>
                                      </p:tavLst>
                                    </p:anim>
                                    <p:anim calcmode="lin" valueType="num">
                                      <p:cBhvr additive="base">
                                        <p:cTn id="30" dur="500" fill="hold"/>
                                        <p:tgtEl>
                                          <p:spTgt spid="37685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76843"/>
                                        </p:tgtEl>
                                        <p:attrNameLst>
                                          <p:attrName>style.visibility</p:attrName>
                                        </p:attrNameLst>
                                      </p:cBhvr>
                                      <p:to>
                                        <p:strVal val="visible"/>
                                      </p:to>
                                    </p:set>
                                    <p:anim calcmode="lin" valueType="num">
                                      <p:cBhvr additive="base">
                                        <p:cTn id="35" dur="500" fill="hold"/>
                                        <p:tgtEl>
                                          <p:spTgt spid="376843"/>
                                        </p:tgtEl>
                                        <p:attrNameLst>
                                          <p:attrName>ppt_x</p:attrName>
                                        </p:attrNameLst>
                                      </p:cBhvr>
                                      <p:tavLst>
                                        <p:tav tm="0">
                                          <p:val>
                                            <p:strVal val="#ppt_x"/>
                                          </p:val>
                                        </p:tav>
                                        <p:tav tm="100000">
                                          <p:val>
                                            <p:strVal val="#ppt_x"/>
                                          </p:val>
                                        </p:tav>
                                      </p:tavLst>
                                    </p:anim>
                                    <p:anim calcmode="lin" valueType="num">
                                      <p:cBhvr additive="base">
                                        <p:cTn id="36" dur="500" fill="hold"/>
                                        <p:tgtEl>
                                          <p:spTgt spid="37684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76838"/>
                                        </p:tgtEl>
                                        <p:attrNameLst>
                                          <p:attrName>style.visibility</p:attrName>
                                        </p:attrNameLst>
                                      </p:cBhvr>
                                      <p:to>
                                        <p:strVal val="visible"/>
                                      </p:to>
                                    </p:set>
                                    <p:anim calcmode="lin" valueType="num">
                                      <p:cBhvr additive="base">
                                        <p:cTn id="41" dur="500" fill="hold"/>
                                        <p:tgtEl>
                                          <p:spTgt spid="376838"/>
                                        </p:tgtEl>
                                        <p:attrNameLst>
                                          <p:attrName>ppt_x</p:attrName>
                                        </p:attrNameLst>
                                      </p:cBhvr>
                                      <p:tavLst>
                                        <p:tav tm="0">
                                          <p:val>
                                            <p:strVal val="#ppt_x"/>
                                          </p:val>
                                        </p:tav>
                                        <p:tav tm="100000">
                                          <p:val>
                                            <p:strVal val="#ppt_x"/>
                                          </p:val>
                                        </p:tav>
                                      </p:tavLst>
                                    </p:anim>
                                    <p:anim calcmode="lin" valueType="num">
                                      <p:cBhvr additive="base">
                                        <p:cTn id="42" dur="500" fill="hold"/>
                                        <p:tgtEl>
                                          <p:spTgt spid="37683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76846"/>
                                        </p:tgtEl>
                                        <p:attrNameLst>
                                          <p:attrName>style.visibility</p:attrName>
                                        </p:attrNameLst>
                                      </p:cBhvr>
                                      <p:to>
                                        <p:strVal val="visible"/>
                                      </p:to>
                                    </p:set>
                                    <p:anim calcmode="lin" valueType="num">
                                      <p:cBhvr additive="base">
                                        <p:cTn id="47" dur="500" fill="hold"/>
                                        <p:tgtEl>
                                          <p:spTgt spid="376846"/>
                                        </p:tgtEl>
                                        <p:attrNameLst>
                                          <p:attrName>ppt_x</p:attrName>
                                        </p:attrNameLst>
                                      </p:cBhvr>
                                      <p:tavLst>
                                        <p:tav tm="0">
                                          <p:val>
                                            <p:strVal val="#ppt_x"/>
                                          </p:val>
                                        </p:tav>
                                        <p:tav tm="100000">
                                          <p:val>
                                            <p:strVal val="#ppt_x"/>
                                          </p:val>
                                        </p:tav>
                                      </p:tavLst>
                                    </p:anim>
                                    <p:anim calcmode="lin" valueType="num">
                                      <p:cBhvr additive="base">
                                        <p:cTn id="48" dur="500" fill="hold"/>
                                        <p:tgtEl>
                                          <p:spTgt spid="37684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76844"/>
                                        </p:tgtEl>
                                        <p:attrNameLst>
                                          <p:attrName>style.visibility</p:attrName>
                                        </p:attrNameLst>
                                      </p:cBhvr>
                                      <p:to>
                                        <p:strVal val="visible"/>
                                      </p:to>
                                    </p:set>
                                    <p:anim calcmode="lin" valueType="num">
                                      <p:cBhvr additive="base">
                                        <p:cTn id="53" dur="500" fill="hold"/>
                                        <p:tgtEl>
                                          <p:spTgt spid="376844"/>
                                        </p:tgtEl>
                                        <p:attrNameLst>
                                          <p:attrName>ppt_x</p:attrName>
                                        </p:attrNameLst>
                                      </p:cBhvr>
                                      <p:tavLst>
                                        <p:tav tm="0">
                                          <p:val>
                                            <p:strVal val="#ppt_x"/>
                                          </p:val>
                                        </p:tav>
                                        <p:tav tm="100000">
                                          <p:val>
                                            <p:strVal val="#ppt_x"/>
                                          </p:val>
                                        </p:tav>
                                      </p:tavLst>
                                    </p:anim>
                                    <p:anim calcmode="lin" valueType="num">
                                      <p:cBhvr additive="base">
                                        <p:cTn id="54" dur="500" fill="hold"/>
                                        <p:tgtEl>
                                          <p:spTgt spid="37684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76858"/>
                                        </p:tgtEl>
                                        <p:attrNameLst>
                                          <p:attrName>style.visibility</p:attrName>
                                        </p:attrNameLst>
                                      </p:cBhvr>
                                      <p:to>
                                        <p:strVal val="visible"/>
                                      </p:to>
                                    </p:set>
                                    <p:anim calcmode="lin" valueType="num">
                                      <p:cBhvr additive="base">
                                        <p:cTn id="77" dur="500" fill="hold"/>
                                        <p:tgtEl>
                                          <p:spTgt spid="376858"/>
                                        </p:tgtEl>
                                        <p:attrNameLst>
                                          <p:attrName>ppt_x</p:attrName>
                                        </p:attrNameLst>
                                      </p:cBhvr>
                                      <p:tavLst>
                                        <p:tav tm="0">
                                          <p:val>
                                            <p:strVal val="#ppt_x"/>
                                          </p:val>
                                        </p:tav>
                                        <p:tav tm="100000">
                                          <p:val>
                                            <p:strVal val="#ppt_x"/>
                                          </p:val>
                                        </p:tav>
                                      </p:tavLst>
                                    </p:anim>
                                    <p:anim calcmode="lin" valueType="num">
                                      <p:cBhvr additive="base">
                                        <p:cTn id="78" dur="500" fill="hold"/>
                                        <p:tgtEl>
                                          <p:spTgt spid="37685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76859"/>
                                        </p:tgtEl>
                                        <p:attrNameLst>
                                          <p:attrName>style.visibility</p:attrName>
                                        </p:attrNameLst>
                                      </p:cBhvr>
                                      <p:to>
                                        <p:strVal val="visible"/>
                                      </p:to>
                                    </p:set>
                                    <p:anim calcmode="lin" valueType="num">
                                      <p:cBhvr additive="base">
                                        <p:cTn id="83" dur="500" fill="hold"/>
                                        <p:tgtEl>
                                          <p:spTgt spid="376859"/>
                                        </p:tgtEl>
                                        <p:attrNameLst>
                                          <p:attrName>ppt_x</p:attrName>
                                        </p:attrNameLst>
                                      </p:cBhvr>
                                      <p:tavLst>
                                        <p:tav tm="0">
                                          <p:val>
                                            <p:strVal val="#ppt_x"/>
                                          </p:val>
                                        </p:tav>
                                        <p:tav tm="100000">
                                          <p:val>
                                            <p:strVal val="#ppt_x"/>
                                          </p:val>
                                        </p:tav>
                                      </p:tavLst>
                                    </p:anim>
                                    <p:anim calcmode="lin" valueType="num">
                                      <p:cBhvr additive="base">
                                        <p:cTn id="84" dur="500" fill="hold"/>
                                        <p:tgtEl>
                                          <p:spTgt spid="376859"/>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ppt_x"/>
                                          </p:val>
                                        </p:tav>
                                        <p:tav tm="100000">
                                          <p:val>
                                            <p:strVal val="#ppt_x"/>
                                          </p:val>
                                        </p:tav>
                                      </p:tavLst>
                                    </p:anim>
                                    <p:anim calcmode="lin" valueType="num">
                                      <p:cBhvr additive="base">
                                        <p:cTn id="9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76839"/>
                                        </p:tgtEl>
                                        <p:attrNameLst>
                                          <p:attrName>style.visibility</p:attrName>
                                        </p:attrNameLst>
                                      </p:cBhvr>
                                      <p:to>
                                        <p:strVal val="visible"/>
                                      </p:to>
                                    </p:set>
                                    <p:anim calcmode="lin" valueType="num">
                                      <p:cBhvr additive="base">
                                        <p:cTn id="95" dur="500" fill="hold"/>
                                        <p:tgtEl>
                                          <p:spTgt spid="376839"/>
                                        </p:tgtEl>
                                        <p:attrNameLst>
                                          <p:attrName>ppt_x</p:attrName>
                                        </p:attrNameLst>
                                      </p:cBhvr>
                                      <p:tavLst>
                                        <p:tav tm="0">
                                          <p:val>
                                            <p:strVal val="#ppt_x"/>
                                          </p:val>
                                        </p:tav>
                                        <p:tav tm="100000">
                                          <p:val>
                                            <p:strVal val="#ppt_x"/>
                                          </p:val>
                                        </p:tav>
                                      </p:tavLst>
                                    </p:anim>
                                    <p:anim calcmode="lin" valueType="num">
                                      <p:cBhvr additive="base">
                                        <p:cTn id="96" dur="500" fill="hold"/>
                                        <p:tgtEl>
                                          <p:spTgt spid="376839"/>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76851"/>
                                        </p:tgtEl>
                                        <p:attrNameLst>
                                          <p:attrName>style.visibility</p:attrName>
                                        </p:attrNameLst>
                                      </p:cBhvr>
                                      <p:to>
                                        <p:strVal val="visible"/>
                                      </p:to>
                                    </p:set>
                                    <p:anim calcmode="lin" valueType="num">
                                      <p:cBhvr additive="base">
                                        <p:cTn id="101" dur="500" fill="hold"/>
                                        <p:tgtEl>
                                          <p:spTgt spid="376851"/>
                                        </p:tgtEl>
                                        <p:attrNameLst>
                                          <p:attrName>ppt_x</p:attrName>
                                        </p:attrNameLst>
                                      </p:cBhvr>
                                      <p:tavLst>
                                        <p:tav tm="0">
                                          <p:val>
                                            <p:strVal val="#ppt_x"/>
                                          </p:val>
                                        </p:tav>
                                        <p:tav tm="100000">
                                          <p:val>
                                            <p:strVal val="#ppt_x"/>
                                          </p:val>
                                        </p:tav>
                                      </p:tavLst>
                                    </p:anim>
                                    <p:anim calcmode="lin" valueType="num">
                                      <p:cBhvr additive="base">
                                        <p:cTn id="102" dur="500" fill="hold"/>
                                        <p:tgtEl>
                                          <p:spTgt spid="376851"/>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376850"/>
                                        </p:tgtEl>
                                        <p:attrNameLst>
                                          <p:attrName>style.visibility</p:attrName>
                                        </p:attrNameLst>
                                      </p:cBhvr>
                                      <p:to>
                                        <p:strVal val="visible"/>
                                      </p:to>
                                    </p:set>
                                    <p:anim calcmode="lin" valueType="num">
                                      <p:cBhvr additive="base">
                                        <p:cTn id="107" dur="500" fill="hold"/>
                                        <p:tgtEl>
                                          <p:spTgt spid="376850"/>
                                        </p:tgtEl>
                                        <p:attrNameLst>
                                          <p:attrName>ppt_x</p:attrName>
                                        </p:attrNameLst>
                                      </p:cBhvr>
                                      <p:tavLst>
                                        <p:tav tm="0">
                                          <p:val>
                                            <p:strVal val="#ppt_x"/>
                                          </p:val>
                                        </p:tav>
                                        <p:tav tm="100000">
                                          <p:val>
                                            <p:strVal val="#ppt_x"/>
                                          </p:val>
                                        </p:tav>
                                      </p:tavLst>
                                    </p:anim>
                                    <p:anim calcmode="lin" valueType="num">
                                      <p:cBhvr additive="base">
                                        <p:cTn id="108" dur="500" fill="hold"/>
                                        <p:tgtEl>
                                          <p:spTgt spid="37685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76860"/>
                                        </p:tgtEl>
                                        <p:attrNameLst>
                                          <p:attrName>style.visibility</p:attrName>
                                        </p:attrNameLst>
                                      </p:cBhvr>
                                      <p:to>
                                        <p:strVal val="visible"/>
                                      </p:to>
                                    </p:set>
                                    <p:anim calcmode="lin" valueType="num">
                                      <p:cBhvr additive="base">
                                        <p:cTn id="113" dur="500" fill="hold"/>
                                        <p:tgtEl>
                                          <p:spTgt spid="376860"/>
                                        </p:tgtEl>
                                        <p:attrNameLst>
                                          <p:attrName>ppt_x</p:attrName>
                                        </p:attrNameLst>
                                      </p:cBhvr>
                                      <p:tavLst>
                                        <p:tav tm="0">
                                          <p:val>
                                            <p:strVal val="#ppt_x"/>
                                          </p:val>
                                        </p:tav>
                                        <p:tav tm="100000">
                                          <p:val>
                                            <p:strVal val="#ppt_x"/>
                                          </p:val>
                                        </p:tav>
                                      </p:tavLst>
                                    </p:anim>
                                    <p:anim calcmode="lin" valueType="num">
                                      <p:cBhvr additive="base">
                                        <p:cTn id="114" dur="500" fill="hold"/>
                                        <p:tgtEl>
                                          <p:spTgt spid="37686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376861"/>
                                        </p:tgtEl>
                                        <p:attrNameLst>
                                          <p:attrName>style.visibility</p:attrName>
                                        </p:attrNameLst>
                                      </p:cBhvr>
                                      <p:to>
                                        <p:strVal val="visible"/>
                                      </p:to>
                                    </p:set>
                                    <p:anim calcmode="lin" valueType="num">
                                      <p:cBhvr additive="base">
                                        <p:cTn id="119" dur="500" fill="hold"/>
                                        <p:tgtEl>
                                          <p:spTgt spid="376861"/>
                                        </p:tgtEl>
                                        <p:attrNameLst>
                                          <p:attrName>ppt_x</p:attrName>
                                        </p:attrNameLst>
                                      </p:cBhvr>
                                      <p:tavLst>
                                        <p:tav tm="0">
                                          <p:val>
                                            <p:strVal val="#ppt_x"/>
                                          </p:val>
                                        </p:tav>
                                        <p:tav tm="100000">
                                          <p:val>
                                            <p:strVal val="#ppt_x"/>
                                          </p:val>
                                        </p:tav>
                                      </p:tavLst>
                                    </p:anim>
                                    <p:anim calcmode="lin" valueType="num">
                                      <p:cBhvr additive="base">
                                        <p:cTn id="120" dur="500" fill="hold"/>
                                        <p:tgtEl>
                                          <p:spTgt spid="376861"/>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376852"/>
                                        </p:tgtEl>
                                        <p:attrNameLst>
                                          <p:attrName>style.visibility</p:attrName>
                                        </p:attrNameLst>
                                      </p:cBhvr>
                                      <p:to>
                                        <p:strVal val="visible"/>
                                      </p:to>
                                    </p:set>
                                    <p:anim calcmode="lin" valueType="num">
                                      <p:cBhvr additive="base">
                                        <p:cTn id="125" dur="500" fill="hold"/>
                                        <p:tgtEl>
                                          <p:spTgt spid="376852"/>
                                        </p:tgtEl>
                                        <p:attrNameLst>
                                          <p:attrName>ppt_x</p:attrName>
                                        </p:attrNameLst>
                                      </p:cBhvr>
                                      <p:tavLst>
                                        <p:tav tm="0">
                                          <p:val>
                                            <p:strVal val="#ppt_x"/>
                                          </p:val>
                                        </p:tav>
                                        <p:tav tm="100000">
                                          <p:val>
                                            <p:strVal val="#ppt_x"/>
                                          </p:val>
                                        </p:tav>
                                      </p:tavLst>
                                    </p:anim>
                                    <p:anim calcmode="lin" valueType="num">
                                      <p:cBhvr additive="base">
                                        <p:cTn id="126" dur="500" fill="hold"/>
                                        <p:tgtEl>
                                          <p:spTgt spid="376852"/>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376840"/>
                                        </p:tgtEl>
                                        <p:attrNameLst>
                                          <p:attrName>style.visibility</p:attrName>
                                        </p:attrNameLst>
                                      </p:cBhvr>
                                      <p:to>
                                        <p:strVal val="visible"/>
                                      </p:to>
                                    </p:set>
                                    <p:anim calcmode="lin" valueType="num">
                                      <p:cBhvr additive="base">
                                        <p:cTn id="131" dur="500" fill="hold"/>
                                        <p:tgtEl>
                                          <p:spTgt spid="376840"/>
                                        </p:tgtEl>
                                        <p:attrNameLst>
                                          <p:attrName>ppt_x</p:attrName>
                                        </p:attrNameLst>
                                      </p:cBhvr>
                                      <p:tavLst>
                                        <p:tav tm="0">
                                          <p:val>
                                            <p:strVal val="#ppt_x"/>
                                          </p:val>
                                        </p:tav>
                                        <p:tav tm="100000">
                                          <p:val>
                                            <p:strVal val="#ppt_x"/>
                                          </p:val>
                                        </p:tav>
                                      </p:tavLst>
                                    </p:anim>
                                    <p:anim calcmode="lin" valueType="num">
                                      <p:cBhvr additive="base">
                                        <p:cTn id="132" dur="500" fill="hold"/>
                                        <p:tgtEl>
                                          <p:spTgt spid="3768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7" grpId="0" animBg="1"/>
      <p:bldP spid="376838" grpId="0" animBg="1"/>
      <p:bldP spid="376839" grpId="0" animBg="1"/>
      <p:bldP spid="376840" grpId="0" animBg="1"/>
      <p:bldP spid="376841" grpId="0" animBg="1"/>
      <p:bldP spid="376842" grpId="0" animBg="1"/>
      <p:bldP spid="376843" grpId="0" animBg="1"/>
      <p:bldP spid="376844" grpId="0" animBg="1"/>
      <p:bldP spid="376846" grpId="0" animBg="1"/>
      <p:bldP spid="376850" grpId="0" animBg="1"/>
      <p:bldP spid="376851" grpId="0" animBg="1"/>
      <p:bldP spid="376852" grpId="0" animBg="1"/>
      <p:bldP spid="376854" grpId="0" animBg="1"/>
      <p:bldP spid="376855" grpId="0"/>
      <p:bldP spid="376858" grpId="0" animBg="1"/>
      <p:bldP spid="376859" grpId="0"/>
      <p:bldP spid="376860" grpId="0" animBg="1"/>
      <p:bldP spid="376861" grpId="0"/>
      <p:bldP spid="24" grpId="0" animBg="1"/>
      <p:bldP spid="25" grpId="0" animBg="1"/>
      <p:bldP spid="26" grpId="0" animBg="1"/>
      <p:bldP spid="27"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3" name="Rectangle 9"/>
          <p:cNvSpPr>
            <a:spLocks noChangeArrowheads="1"/>
          </p:cNvSpPr>
          <p:nvPr/>
        </p:nvSpPr>
        <p:spPr bwMode="auto">
          <a:xfrm>
            <a:off x="635001" y="1003300"/>
            <a:ext cx="7175500" cy="4343400"/>
          </a:xfrm>
          <a:prstGeom prst="rect">
            <a:avLst/>
          </a:prstGeom>
          <a:noFill/>
          <a:ln w="12700">
            <a:noFill/>
            <a:miter lim="800000"/>
            <a:headEnd/>
            <a:tailEnd/>
          </a:ln>
          <a:effectLst/>
        </p:spPr>
        <p:txBody>
          <a:bodyPr lIns="67866" tIns="33338" rIns="67866" bIns="33338"/>
          <a:lstStyle/>
          <a:p>
            <a:pPr marL="257175" indent="-257175" eaLnBrk="0" hangingPunct="0">
              <a:spcBef>
                <a:spcPct val="0"/>
              </a:spcBef>
              <a:defRPr/>
            </a:pPr>
            <a:r>
              <a:rPr lang="en-GB" sz="1800" dirty="0">
                <a:cs typeface="Arial" pitchFamily="34" charset="0"/>
              </a:rPr>
              <a:t>Two (crisp) input variables:</a:t>
            </a:r>
          </a:p>
          <a:p>
            <a:pPr marL="257175" indent="-257175" eaLnBrk="0" hangingPunct="0">
              <a:spcBef>
                <a:spcPct val="0"/>
              </a:spcBef>
              <a:defRPr/>
            </a:pPr>
            <a:endParaRPr lang="en-GB" sz="1800" dirty="0">
              <a:solidFill>
                <a:srgbClr val="FFFFFF"/>
              </a:solidFill>
              <a:effectLst>
                <a:outerShdw blurRad="38100" dist="38100" dir="2700000" algn="tl">
                  <a:srgbClr val="000000"/>
                </a:outerShdw>
              </a:effectLst>
              <a:cs typeface="Arial" pitchFamily="34" charset="0"/>
            </a:endParaRPr>
          </a:p>
          <a:p>
            <a:pPr marL="257175" indent="-257175" eaLnBrk="0" hangingPunct="0">
              <a:spcBef>
                <a:spcPct val="0"/>
              </a:spcBef>
              <a:defRPr/>
            </a:pPr>
            <a:r>
              <a:rPr lang="en-GB" sz="1800" dirty="0">
                <a:cs typeface="Arial" pitchFamily="34" charset="0"/>
              </a:rPr>
              <a:t>    X is </a:t>
            </a:r>
            <a:r>
              <a:rPr lang="en-US" sz="1800" dirty="0">
                <a:cs typeface="Arial" pitchFamily="34" charset="0"/>
              </a:rPr>
              <a:t>on a </a:t>
            </a:r>
            <a:r>
              <a:rPr lang="en-US" sz="1800" dirty="0">
                <a:solidFill>
                  <a:srgbClr val="FF0000"/>
                </a:solidFill>
                <a:cs typeface="Arial" pitchFamily="34" charset="0"/>
              </a:rPr>
              <a:t>scale of 0 to 10</a:t>
            </a:r>
            <a:r>
              <a:rPr lang="en-US" sz="1800" dirty="0">
                <a:cs typeface="Arial" pitchFamily="34" charset="0"/>
              </a:rPr>
              <a:t>, </a:t>
            </a:r>
            <a:r>
              <a:rPr lang="en-GB" sz="1800" dirty="0">
                <a:cs typeface="Arial" pitchFamily="34" charset="0"/>
              </a:rPr>
              <a:t>described using three fuzzy numbers:      </a:t>
            </a:r>
          </a:p>
          <a:p>
            <a:pPr marL="257175" indent="-257175" eaLnBrk="0" hangingPunct="0">
              <a:spcBef>
                <a:spcPct val="0"/>
              </a:spcBef>
              <a:defRPr/>
            </a:pPr>
            <a:r>
              <a:rPr lang="en-GB" sz="1800" dirty="0">
                <a:cs typeface="Arial" pitchFamily="34" charset="0"/>
              </a:rPr>
              <a:t>              A1 :  </a:t>
            </a:r>
            <a:r>
              <a:rPr lang="en-GB" sz="1800" i="1" dirty="0" err="1">
                <a:latin typeface="Times New Roman" pitchFamily="18" charset="0"/>
                <a:cs typeface="Times New Roman" pitchFamily="18" charset="0"/>
              </a:rPr>
              <a:t>project_funding</a:t>
            </a:r>
            <a:r>
              <a:rPr lang="en-GB" sz="1800" dirty="0">
                <a:latin typeface="Times New Roman" pitchFamily="18" charset="0"/>
                <a:cs typeface="Times New Roman" pitchFamily="18" charset="0"/>
              </a:rPr>
              <a:t> is </a:t>
            </a:r>
            <a:r>
              <a:rPr lang="en-GB" sz="1800" i="1" dirty="0">
                <a:solidFill>
                  <a:srgbClr val="C00000"/>
                </a:solidFill>
                <a:latin typeface="Times New Roman" pitchFamily="18" charset="0"/>
                <a:cs typeface="Times New Roman" pitchFamily="18" charset="0"/>
              </a:rPr>
              <a:t>inadequate</a:t>
            </a:r>
            <a:endParaRPr lang="en-GB" sz="1800" dirty="0">
              <a:solidFill>
                <a:srgbClr val="C00000"/>
              </a:solidFill>
              <a:latin typeface="Times New Roman" pitchFamily="18" charset="0"/>
              <a:cs typeface="Times New Roman" pitchFamily="18" charset="0"/>
            </a:endParaRPr>
          </a:p>
          <a:p>
            <a:pPr marL="257175" indent="-257175" eaLnBrk="0" hangingPunct="0">
              <a:spcBef>
                <a:spcPct val="0"/>
              </a:spcBef>
              <a:defRPr/>
            </a:pPr>
            <a:r>
              <a:rPr lang="en-GB" sz="1800" dirty="0">
                <a:cs typeface="Arial" pitchFamily="34" charset="0"/>
              </a:rPr>
              <a:t>              A2:   </a:t>
            </a:r>
            <a:r>
              <a:rPr lang="en-GB" sz="1800" i="1" dirty="0" err="1">
                <a:latin typeface="Times New Roman" pitchFamily="18" charset="0"/>
                <a:cs typeface="Times New Roman" pitchFamily="18" charset="0"/>
              </a:rPr>
              <a:t>project_funding</a:t>
            </a:r>
            <a:r>
              <a:rPr lang="en-GB" sz="1800" dirty="0">
                <a:latin typeface="Times New Roman" pitchFamily="18" charset="0"/>
                <a:cs typeface="Times New Roman" pitchFamily="18" charset="0"/>
              </a:rPr>
              <a:t> is </a:t>
            </a:r>
            <a:r>
              <a:rPr lang="en-GB" sz="1800" i="1" dirty="0">
                <a:solidFill>
                  <a:srgbClr val="C00000"/>
                </a:solidFill>
                <a:latin typeface="Times New Roman" pitchFamily="18" charset="0"/>
                <a:cs typeface="Times New Roman" pitchFamily="18" charset="0"/>
              </a:rPr>
              <a:t>marginal</a:t>
            </a:r>
            <a:endParaRPr lang="en-GB" sz="1800" dirty="0">
              <a:solidFill>
                <a:srgbClr val="C00000"/>
              </a:solidFill>
              <a:latin typeface="Times New Roman" pitchFamily="18" charset="0"/>
              <a:cs typeface="Times New Roman" pitchFamily="18" charset="0"/>
            </a:endParaRPr>
          </a:p>
          <a:p>
            <a:pPr marL="257175" indent="-257175" eaLnBrk="0" hangingPunct="0">
              <a:spcBef>
                <a:spcPct val="0"/>
              </a:spcBef>
              <a:defRPr/>
            </a:pPr>
            <a:r>
              <a:rPr lang="en-GB" sz="1800" dirty="0">
                <a:cs typeface="Arial" pitchFamily="34" charset="0"/>
              </a:rPr>
              <a:t>              A3:   </a:t>
            </a:r>
            <a:r>
              <a:rPr lang="en-GB" sz="1800" i="1" dirty="0" err="1">
                <a:latin typeface="Times New Roman" pitchFamily="18" charset="0"/>
                <a:cs typeface="Times New Roman" pitchFamily="18" charset="0"/>
              </a:rPr>
              <a:t>project_funding</a:t>
            </a:r>
            <a:r>
              <a:rPr lang="en-GB" sz="1800" dirty="0">
                <a:latin typeface="Times New Roman" pitchFamily="18" charset="0"/>
                <a:cs typeface="Times New Roman" pitchFamily="18" charset="0"/>
              </a:rPr>
              <a:t> is </a:t>
            </a:r>
            <a:r>
              <a:rPr lang="en-GB" sz="1800" i="1" dirty="0">
                <a:solidFill>
                  <a:srgbClr val="C00000"/>
                </a:solidFill>
                <a:latin typeface="Times New Roman" pitchFamily="18" charset="0"/>
                <a:cs typeface="Times New Roman" pitchFamily="18" charset="0"/>
              </a:rPr>
              <a:t>adequate</a:t>
            </a:r>
          </a:p>
          <a:p>
            <a:pPr marL="257175" indent="-257175" eaLnBrk="0" hangingPunct="0">
              <a:spcBef>
                <a:spcPct val="0"/>
              </a:spcBef>
              <a:defRPr/>
            </a:pPr>
            <a:endParaRPr lang="en-GB" sz="1800" dirty="0">
              <a:latin typeface="Times New Roman" pitchFamily="18" charset="0"/>
              <a:cs typeface="Times New Roman" pitchFamily="18" charset="0"/>
            </a:endParaRPr>
          </a:p>
          <a:p>
            <a:pPr marL="257175" indent="-257175" eaLnBrk="0" hangingPunct="0">
              <a:spcBef>
                <a:spcPct val="0"/>
              </a:spcBef>
              <a:defRPr/>
            </a:pPr>
            <a:r>
              <a:rPr lang="en-GB" sz="1800" dirty="0">
                <a:cs typeface="Arial" pitchFamily="34" charset="0"/>
              </a:rPr>
              <a:t>    Y is </a:t>
            </a:r>
            <a:r>
              <a:rPr lang="en-US" sz="1800" dirty="0">
                <a:cs typeface="Arial" pitchFamily="34" charset="0"/>
              </a:rPr>
              <a:t>on a </a:t>
            </a:r>
            <a:r>
              <a:rPr lang="en-US" sz="1800" dirty="0">
                <a:solidFill>
                  <a:srgbClr val="FF0000"/>
                </a:solidFill>
                <a:cs typeface="Arial" pitchFamily="34" charset="0"/>
              </a:rPr>
              <a:t>scale of 0 to 10</a:t>
            </a:r>
            <a:r>
              <a:rPr lang="en-US" sz="1800" dirty="0">
                <a:cs typeface="Arial" pitchFamily="34" charset="0"/>
              </a:rPr>
              <a:t>, </a:t>
            </a:r>
            <a:r>
              <a:rPr lang="en-GB" sz="1800" dirty="0">
                <a:cs typeface="Arial" pitchFamily="34" charset="0"/>
              </a:rPr>
              <a:t>described using two fuzzy numbers:     </a:t>
            </a:r>
          </a:p>
          <a:p>
            <a:pPr marL="257175" indent="-257175" eaLnBrk="0" hangingPunct="0">
              <a:spcBef>
                <a:spcPct val="0"/>
              </a:spcBef>
              <a:defRPr/>
            </a:pPr>
            <a:r>
              <a:rPr lang="en-GB" sz="1800" dirty="0">
                <a:cs typeface="Arial" pitchFamily="34" charset="0"/>
              </a:rPr>
              <a:t>               B1: </a:t>
            </a:r>
            <a:r>
              <a:rPr lang="en-GB" sz="1800" i="1" dirty="0" err="1">
                <a:latin typeface="Times New Roman" pitchFamily="18" charset="0"/>
                <a:cs typeface="Times New Roman" pitchFamily="18" charset="0"/>
              </a:rPr>
              <a:t>project_staffing</a:t>
            </a:r>
            <a:r>
              <a:rPr lang="en-GB" sz="1800" dirty="0">
                <a:latin typeface="Times New Roman" pitchFamily="18" charset="0"/>
                <a:cs typeface="Times New Roman" pitchFamily="18" charset="0"/>
              </a:rPr>
              <a:t> is </a:t>
            </a:r>
            <a:r>
              <a:rPr lang="en-GB" sz="1800" i="1" dirty="0">
                <a:solidFill>
                  <a:srgbClr val="C00000"/>
                </a:solidFill>
                <a:latin typeface="Times New Roman" pitchFamily="18" charset="0"/>
                <a:cs typeface="Times New Roman" pitchFamily="18" charset="0"/>
              </a:rPr>
              <a:t>small</a:t>
            </a:r>
          </a:p>
          <a:p>
            <a:pPr marL="257175" indent="-257175" eaLnBrk="0" hangingPunct="0">
              <a:spcBef>
                <a:spcPct val="0"/>
              </a:spcBef>
              <a:defRPr/>
            </a:pPr>
            <a:r>
              <a:rPr lang="en-GB" sz="1800" i="1" dirty="0">
                <a:latin typeface="Times New Roman" pitchFamily="18" charset="0"/>
                <a:cs typeface="Times New Roman" pitchFamily="18" charset="0"/>
              </a:rPr>
              <a:t>             </a:t>
            </a:r>
            <a:r>
              <a:rPr lang="en-GB" sz="1800" dirty="0">
                <a:cs typeface="Arial" pitchFamily="34" charset="0"/>
              </a:rPr>
              <a:t>B2: </a:t>
            </a:r>
            <a:r>
              <a:rPr lang="en-GB" sz="1800" i="1" dirty="0" err="1">
                <a:latin typeface="Times New Roman" pitchFamily="18" charset="0"/>
                <a:cs typeface="Times New Roman" pitchFamily="18" charset="0"/>
              </a:rPr>
              <a:t>project_staffing</a:t>
            </a:r>
            <a:r>
              <a:rPr lang="en-GB" sz="1800" dirty="0">
                <a:latin typeface="Times New Roman" pitchFamily="18" charset="0"/>
                <a:cs typeface="Times New Roman" pitchFamily="18" charset="0"/>
              </a:rPr>
              <a:t> is </a:t>
            </a:r>
            <a:r>
              <a:rPr lang="en-GB" sz="1800" i="1" dirty="0">
                <a:solidFill>
                  <a:srgbClr val="C00000"/>
                </a:solidFill>
                <a:latin typeface="Times New Roman" pitchFamily="18" charset="0"/>
                <a:cs typeface="Times New Roman" pitchFamily="18" charset="0"/>
              </a:rPr>
              <a:t>large</a:t>
            </a:r>
            <a:endParaRPr lang="en-GB" sz="1800" dirty="0">
              <a:solidFill>
                <a:srgbClr val="C00000"/>
              </a:solidFill>
              <a:latin typeface="Times New Roman" pitchFamily="18" charset="0"/>
              <a:cs typeface="Times New Roman" pitchFamily="18" charset="0"/>
            </a:endParaRPr>
          </a:p>
          <a:p>
            <a:pPr marL="257175" indent="-257175" eaLnBrk="0" hangingPunct="0">
              <a:spcBef>
                <a:spcPct val="0"/>
              </a:spcBef>
              <a:defRPr/>
            </a:pPr>
            <a:endParaRPr lang="en-GB" sz="1800" dirty="0">
              <a:cs typeface="Arial" pitchFamily="34" charset="0"/>
            </a:endParaRPr>
          </a:p>
          <a:p>
            <a:pPr marL="257175" indent="-257175" eaLnBrk="0" hangingPunct="0">
              <a:spcBef>
                <a:spcPct val="0"/>
              </a:spcBef>
              <a:defRPr/>
            </a:pPr>
            <a:endParaRPr lang="en-GB" sz="1800" dirty="0">
              <a:cs typeface="Arial" pitchFamily="34" charset="0"/>
            </a:endParaRPr>
          </a:p>
          <a:p>
            <a:pPr marL="257175" indent="-257175" eaLnBrk="0" hangingPunct="0">
              <a:spcBef>
                <a:spcPct val="0"/>
              </a:spcBef>
              <a:defRPr/>
            </a:pPr>
            <a:r>
              <a:rPr lang="en-GB" sz="1800" dirty="0">
                <a:cs typeface="Arial" pitchFamily="34" charset="0"/>
              </a:rPr>
              <a:t>Output (crisp) variable:     Z  = ?      Z   is on a  </a:t>
            </a:r>
            <a:r>
              <a:rPr lang="en-US" sz="1800" dirty="0">
                <a:solidFill>
                  <a:srgbClr val="FF0000"/>
                </a:solidFill>
                <a:cs typeface="Arial" pitchFamily="34" charset="0"/>
              </a:rPr>
              <a:t>scale of 0 to 100</a:t>
            </a:r>
            <a:endParaRPr lang="en-GB" sz="1800" dirty="0">
              <a:cs typeface="Arial" pitchFamily="34" charset="0"/>
            </a:endParaRPr>
          </a:p>
          <a:p>
            <a:pPr marL="257175" indent="-257175" eaLnBrk="0" hangingPunct="0">
              <a:spcBef>
                <a:spcPct val="0"/>
              </a:spcBef>
              <a:defRPr/>
            </a:pPr>
            <a:endParaRPr lang="en-GB" sz="1800" dirty="0">
              <a:cs typeface="Arial" pitchFamily="34" charset="0"/>
            </a:endParaRPr>
          </a:p>
          <a:p>
            <a:pPr marL="257175" indent="-257175" eaLnBrk="0" hangingPunct="0">
              <a:spcBef>
                <a:spcPct val="0"/>
              </a:spcBef>
              <a:defRPr/>
            </a:pPr>
            <a:r>
              <a:rPr lang="en-GB" sz="1800" dirty="0">
                <a:cs typeface="Arial" pitchFamily="34" charset="0"/>
              </a:rPr>
              <a:t>     C1:  </a:t>
            </a:r>
            <a:r>
              <a:rPr lang="en-GB" sz="1800" i="1" dirty="0">
                <a:latin typeface="Times New Roman" pitchFamily="18" charset="0"/>
                <a:cs typeface="Times New Roman" pitchFamily="18" charset="0"/>
              </a:rPr>
              <a:t>risk</a:t>
            </a:r>
            <a:r>
              <a:rPr lang="en-GB" sz="1800" dirty="0">
                <a:latin typeface="Times New Roman" pitchFamily="18" charset="0"/>
                <a:cs typeface="Times New Roman" pitchFamily="18" charset="0"/>
              </a:rPr>
              <a:t> is </a:t>
            </a:r>
            <a:r>
              <a:rPr lang="en-GB" sz="1800" i="1" dirty="0">
                <a:solidFill>
                  <a:srgbClr val="C00000"/>
                </a:solidFill>
                <a:latin typeface="Times New Roman" pitchFamily="18" charset="0"/>
                <a:cs typeface="Times New Roman" pitchFamily="18" charset="0"/>
              </a:rPr>
              <a:t>low</a:t>
            </a:r>
            <a:endParaRPr lang="en-GB" sz="1800" dirty="0">
              <a:solidFill>
                <a:srgbClr val="C00000"/>
              </a:solidFill>
              <a:latin typeface="Times New Roman" pitchFamily="18" charset="0"/>
              <a:cs typeface="Times New Roman" pitchFamily="18" charset="0"/>
            </a:endParaRPr>
          </a:p>
          <a:p>
            <a:pPr marL="257175" indent="-257175" eaLnBrk="0" hangingPunct="0">
              <a:spcBef>
                <a:spcPct val="0"/>
              </a:spcBef>
              <a:defRPr/>
            </a:pPr>
            <a:r>
              <a:rPr lang="en-GB" sz="1800" dirty="0">
                <a:cs typeface="Arial" pitchFamily="34" charset="0"/>
              </a:rPr>
              <a:t>     C2:  </a:t>
            </a:r>
            <a:r>
              <a:rPr lang="en-GB" sz="1800" i="1" dirty="0">
                <a:latin typeface="Times New Roman" pitchFamily="18" charset="0"/>
                <a:cs typeface="Times New Roman" pitchFamily="18" charset="0"/>
              </a:rPr>
              <a:t>risk</a:t>
            </a:r>
            <a:r>
              <a:rPr lang="en-GB" sz="1800" dirty="0">
                <a:latin typeface="Times New Roman" pitchFamily="18" charset="0"/>
                <a:cs typeface="Times New Roman" pitchFamily="18" charset="0"/>
              </a:rPr>
              <a:t> is </a:t>
            </a:r>
            <a:r>
              <a:rPr lang="en-GB" sz="1800" i="1" dirty="0">
                <a:solidFill>
                  <a:srgbClr val="C00000"/>
                </a:solidFill>
                <a:latin typeface="Times New Roman" pitchFamily="18" charset="0"/>
                <a:cs typeface="Times New Roman" pitchFamily="18" charset="0"/>
              </a:rPr>
              <a:t>normal</a:t>
            </a:r>
            <a:endParaRPr lang="en-GB" sz="1800" dirty="0">
              <a:solidFill>
                <a:srgbClr val="C00000"/>
              </a:solidFill>
              <a:latin typeface="Times New Roman" pitchFamily="18" charset="0"/>
              <a:cs typeface="Times New Roman" pitchFamily="18" charset="0"/>
            </a:endParaRPr>
          </a:p>
          <a:p>
            <a:pPr marL="257175" indent="-257175" eaLnBrk="0" hangingPunct="0">
              <a:spcBef>
                <a:spcPct val="0"/>
              </a:spcBef>
              <a:defRPr/>
            </a:pPr>
            <a:r>
              <a:rPr lang="en-GB" sz="1800" dirty="0">
                <a:cs typeface="Arial" pitchFamily="34" charset="0"/>
              </a:rPr>
              <a:t>     C3:  </a:t>
            </a:r>
            <a:r>
              <a:rPr lang="en-GB" sz="1800" i="1" dirty="0">
                <a:latin typeface="Times New Roman" pitchFamily="18" charset="0"/>
                <a:cs typeface="Times New Roman" pitchFamily="18" charset="0"/>
              </a:rPr>
              <a:t>risk</a:t>
            </a:r>
            <a:r>
              <a:rPr lang="en-GB" sz="1800" dirty="0">
                <a:latin typeface="Times New Roman" pitchFamily="18" charset="0"/>
                <a:cs typeface="Times New Roman" pitchFamily="18" charset="0"/>
              </a:rPr>
              <a:t> is </a:t>
            </a:r>
            <a:r>
              <a:rPr lang="en-GB" sz="1800" i="1" dirty="0">
                <a:solidFill>
                  <a:srgbClr val="C00000"/>
                </a:solidFill>
                <a:latin typeface="Times New Roman" pitchFamily="18" charset="0"/>
                <a:cs typeface="Times New Roman" pitchFamily="18" charset="0"/>
              </a:rPr>
              <a:t>high</a:t>
            </a:r>
            <a:endParaRPr lang="en-US" sz="1800" dirty="0">
              <a:solidFill>
                <a:srgbClr val="C00000"/>
              </a:solidFill>
              <a:latin typeface="Times New Roman" pitchFamily="18" charset="0"/>
              <a:cs typeface="Times New Roman" pitchFamily="18" charset="0"/>
            </a:endParaRPr>
          </a:p>
          <a:p>
            <a:pPr marL="257175" indent="-257175" eaLnBrk="0" hangingPunct="0">
              <a:spcBef>
                <a:spcPct val="0"/>
              </a:spcBef>
              <a:defRPr/>
            </a:pPr>
            <a:endParaRPr lang="en-GB" sz="1800" dirty="0">
              <a:cs typeface="Arial" pitchFamily="34" charset="0"/>
            </a:endParaRPr>
          </a:p>
          <a:p>
            <a:pPr marL="257175" indent="-257175" eaLnBrk="0" hangingPunct="0">
              <a:spcBef>
                <a:spcPct val="0"/>
              </a:spcBef>
              <a:defRPr/>
            </a:pPr>
            <a:endParaRPr lang="en-GB" sz="750" dirty="0">
              <a:solidFill>
                <a:srgbClr val="FFFFFF"/>
              </a:solidFill>
              <a:effectLst>
                <a:outerShdw blurRad="38100" dist="38100" dir="2700000" algn="tl">
                  <a:srgbClr val="000000"/>
                </a:outerShdw>
              </a:effectLst>
              <a:cs typeface="Arial" pitchFamily="34" charset="0"/>
            </a:endParaRP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4932" y="1098551"/>
            <a:ext cx="2215048" cy="1067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61247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3">
                                            <p:txEl>
                                              <p:pRg st="2" end="2"/>
                                            </p:txEl>
                                          </p:spTgt>
                                        </p:tgtEl>
                                        <p:attrNameLst>
                                          <p:attrName>style.visibility</p:attrName>
                                        </p:attrNameLst>
                                      </p:cBhvr>
                                      <p:to>
                                        <p:strVal val="visible"/>
                                      </p:to>
                                    </p:set>
                                    <p:anim calcmode="lin" valueType="num">
                                      <p:cBhvr additive="base">
                                        <p:cTn id="7" dur="500" fill="hold"/>
                                        <p:tgtEl>
                                          <p:spTgt spid="3175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5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53">
                                            <p:txEl>
                                              <p:pRg st="3" end="3"/>
                                            </p:txEl>
                                          </p:spTgt>
                                        </p:tgtEl>
                                        <p:attrNameLst>
                                          <p:attrName>style.visibility</p:attrName>
                                        </p:attrNameLst>
                                      </p:cBhvr>
                                      <p:to>
                                        <p:strVal val="visible"/>
                                      </p:to>
                                    </p:set>
                                    <p:anim calcmode="lin" valueType="num">
                                      <p:cBhvr additive="base">
                                        <p:cTn id="11" dur="500" fill="hold"/>
                                        <p:tgtEl>
                                          <p:spTgt spid="3175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5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53">
                                            <p:txEl>
                                              <p:pRg st="4" end="4"/>
                                            </p:txEl>
                                          </p:spTgt>
                                        </p:tgtEl>
                                        <p:attrNameLst>
                                          <p:attrName>style.visibility</p:attrName>
                                        </p:attrNameLst>
                                      </p:cBhvr>
                                      <p:to>
                                        <p:strVal val="visible"/>
                                      </p:to>
                                    </p:set>
                                    <p:anim calcmode="lin" valueType="num">
                                      <p:cBhvr additive="base">
                                        <p:cTn id="15" dur="500" fill="hold"/>
                                        <p:tgtEl>
                                          <p:spTgt spid="3175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5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753">
                                            <p:txEl>
                                              <p:pRg st="5" end="5"/>
                                            </p:txEl>
                                          </p:spTgt>
                                        </p:tgtEl>
                                        <p:attrNameLst>
                                          <p:attrName>style.visibility</p:attrName>
                                        </p:attrNameLst>
                                      </p:cBhvr>
                                      <p:to>
                                        <p:strVal val="visible"/>
                                      </p:to>
                                    </p:set>
                                    <p:anim calcmode="lin" valueType="num">
                                      <p:cBhvr additive="base">
                                        <p:cTn id="19" dur="500" fill="hold"/>
                                        <p:tgtEl>
                                          <p:spTgt spid="3175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5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53">
                                            <p:txEl>
                                              <p:pRg st="7" end="7"/>
                                            </p:txEl>
                                          </p:spTgt>
                                        </p:tgtEl>
                                        <p:attrNameLst>
                                          <p:attrName>style.visibility</p:attrName>
                                        </p:attrNameLst>
                                      </p:cBhvr>
                                      <p:to>
                                        <p:strVal val="visible"/>
                                      </p:to>
                                    </p:set>
                                    <p:anim calcmode="lin" valueType="num">
                                      <p:cBhvr additive="base">
                                        <p:cTn id="25" dur="500" fill="hold"/>
                                        <p:tgtEl>
                                          <p:spTgt spid="3175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5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753">
                                            <p:txEl>
                                              <p:pRg st="8" end="8"/>
                                            </p:txEl>
                                          </p:spTgt>
                                        </p:tgtEl>
                                        <p:attrNameLst>
                                          <p:attrName>style.visibility</p:attrName>
                                        </p:attrNameLst>
                                      </p:cBhvr>
                                      <p:to>
                                        <p:strVal val="visible"/>
                                      </p:to>
                                    </p:set>
                                    <p:anim calcmode="lin" valueType="num">
                                      <p:cBhvr additive="base">
                                        <p:cTn id="29" dur="500" fill="hold"/>
                                        <p:tgtEl>
                                          <p:spTgt spid="3175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753">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1753">
                                            <p:txEl>
                                              <p:pRg st="9" end="9"/>
                                            </p:txEl>
                                          </p:spTgt>
                                        </p:tgtEl>
                                        <p:attrNameLst>
                                          <p:attrName>style.visibility</p:attrName>
                                        </p:attrNameLst>
                                      </p:cBhvr>
                                      <p:to>
                                        <p:strVal val="visible"/>
                                      </p:to>
                                    </p:set>
                                    <p:anim calcmode="lin" valueType="num">
                                      <p:cBhvr additive="base">
                                        <p:cTn id="33" dur="500" fill="hold"/>
                                        <p:tgtEl>
                                          <p:spTgt spid="3175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75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1753">
                                            <p:txEl>
                                              <p:pRg st="12" end="12"/>
                                            </p:txEl>
                                          </p:spTgt>
                                        </p:tgtEl>
                                        <p:attrNameLst>
                                          <p:attrName>style.visibility</p:attrName>
                                        </p:attrNameLst>
                                      </p:cBhvr>
                                      <p:to>
                                        <p:strVal val="visible"/>
                                      </p:to>
                                    </p:set>
                                    <p:anim calcmode="lin" valueType="num">
                                      <p:cBhvr additive="base">
                                        <p:cTn id="39" dur="500" fill="hold"/>
                                        <p:tgtEl>
                                          <p:spTgt spid="31753">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175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1753">
                                            <p:txEl>
                                              <p:pRg st="14" end="14"/>
                                            </p:txEl>
                                          </p:spTgt>
                                        </p:tgtEl>
                                        <p:attrNameLst>
                                          <p:attrName>style.visibility</p:attrName>
                                        </p:attrNameLst>
                                      </p:cBhvr>
                                      <p:to>
                                        <p:strVal val="visible"/>
                                      </p:to>
                                    </p:set>
                                    <p:anim calcmode="lin" valueType="num">
                                      <p:cBhvr additive="base">
                                        <p:cTn id="45" dur="500" fill="hold"/>
                                        <p:tgtEl>
                                          <p:spTgt spid="31753">
                                            <p:txEl>
                                              <p:pRg st="14" end="1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1753">
                                            <p:txEl>
                                              <p:pRg st="14" end="1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1753">
                                            <p:txEl>
                                              <p:pRg st="15" end="15"/>
                                            </p:txEl>
                                          </p:spTgt>
                                        </p:tgtEl>
                                        <p:attrNameLst>
                                          <p:attrName>style.visibility</p:attrName>
                                        </p:attrNameLst>
                                      </p:cBhvr>
                                      <p:to>
                                        <p:strVal val="visible"/>
                                      </p:to>
                                    </p:set>
                                    <p:anim calcmode="lin" valueType="num">
                                      <p:cBhvr additive="base">
                                        <p:cTn id="49" dur="500" fill="hold"/>
                                        <p:tgtEl>
                                          <p:spTgt spid="31753">
                                            <p:txEl>
                                              <p:pRg st="15" end="1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1753">
                                            <p:txEl>
                                              <p:pRg st="15" end="1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1753">
                                            <p:txEl>
                                              <p:pRg st="16" end="16"/>
                                            </p:txEl>
                                          </p:spTgt>
                                        </p:tgtEl>
                                        <p:attrNameLst>
                                          <p:attrName>style.visibility</p:attrName>
                                        </p:attrNameLst>
                                      </p:cBhvr>
                                      <p:to>
                                        <p:strVal val="visible"/>
                                      </p:to>
                                    </p:set>
                                    <p:anim calcmode="lin" valueType="num">
                                      <p:cBhvr additive="base">
                                        <p:cTn id="53" dur="500" fill="hold"/>
                                        <p:tgtEl>
                                          <p:spTgt spid="31753">
                                            <p:txEl>
                                              <p:pRg st="16" end="1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175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76200"/>
            <a:ext cx="8153400" cy="838200"/>
          </a:xfrm>
        </p:spPr>
        <p:txBody>
          <a:bodyPr/>
          <a:lstStyle/>
          <a:p>
            <a:r>
              <a:rPr lang="en-US" sz="2400" dirty="0">
                <a:solidFill>
                  <a:schemeClr val="tx1"/>
                </a:solidFill>
                <a:latin typeface="Open Sans"/>
              </a:rPr>
              <a:t>Review:   PEAS model: on which most of AI agents work</a:t>
            </a:r>
            <a:endParaRPr lang="en-US" sz="2400" dirty="0">
              <a:solidFill>
                <a:schemeClr val="tx1"/>
              </a:solidFill>
            </a:endParaRPr>
          </a:p>
        </p:txBody>
      </p:sp>
      <p:sp>
        <p:nvSpPr>
          <p:cNvPr id="12291" name="Rectangle 3"/>
          <p:cNvSpPr>
            <a:spLocks noGrp="1" noChangeArrowheads="1"/>
          </p:cNvSpPr>
          <p:nvPr>
            <p:ph idx="1"/>
          </p:nvPr>
        </p:nvSpPr>
        <p:spPr>
          <a:xfrm>
            <a:off x="304800" y="1143000"/>
            <a:ext cx="8610600" cy="4648200"/>
          </a:xfrm>
        </p:spPr>
        <p:txBody>
          <a:bodyPr/>
          <a:lstStyle/>
          <a:p>
            <a:pPr>
              <a:spcBef>
                <a:spcPts val="0"/>
              </a:spcBef>
            </a:pPr>
            <a:r>
              <a:rPr lang="en-US" sz="2000" b="1" dirty="0">
                <a:solidFill>
                  <a:srgbClr val="FF0000"/>
                </a:solidFill>
              </a:rPr>
              <a:t>PEAS</a:t>
            </a:r>
            <a:r>
              <a:rPr lang="en-US" sz="2000" b="1" dirty="0"/>
              <a:t>:</a:t>
            </a:r>
            <a:r>
              <a:rPr lang="en-US" sz="2000" dirty="0"/>
              <a:t> </a:t>
            </a:r>
            <a:r>
              <a:rPr lang="en-US" sz="2000" b="1" dirty="0"/>
              <a:t>Performance measure, Environment states, Actuators, Sensors </a:t>
            </a:r>
          </a:p>
          <a:p>
            <a:pPr>
              <a:spcBef>
                <a:spcPts val="0"/>
              </a:spcBef>
            </a:pPr>
            <a:endParaRPr lang="en-US" sz="2000" dirty="0"/>
          </a:p>
          <a:p>
            <a:pPr>
              <a:spcBef>
                <a:spcPts val="0"/>
              </a:spcBef>
            </a:pPr>
            <a:r>
              <a:rPr lang="en-US" sz="2000" b="1" dirty="0">
                <a:solidFill>
                  <a:srgbClr val="FF0000"/>
                </a:solidFill>
              </a:rPr>
              <a:t>P: </a:t>
            </a:r>
            <a:r>
              <a:rPr lang="en-US" sz="2000" dirty="0"/>
              <a:t>a function the agent is maximizing (or minimizing)</a:t>
            </a:r>
          </a:p>
          <a:p>
            <a:pPr lvl="1">
              <a:spcBef>
                <a:spcPts val="0"/>
              </a:spcBef>
            </a:pPr>
            <a:endParaRPr lang="en-US" dirty="0"/>
          </a:p>
          <a:p>
            <a:pPr>
              <a:spcBef>
                <a:spcPts val="0"/>
              </a:spcBef>
            </a:pPr>
            <a:r>
              <a:rPr lang="en-US" sz="2000" b="1" dirty="0">
                <a:solidFill>
                  <a:srgbClr val="FF0000"/>
                </a:solidFill>
              </a:rPr>
              <a:t>E: </a:t>
            </a:r>
            <a:r>
              <a:rPr lang="en-US" sz="2000" i="1" dirty="0">
                <a:solidFill>
                  <a:srgbClr val="0000FF"/>
                </a:solidFill>
              </a:rPr>
              <a:t>A state  =  a group of </a:t>
            </a:r>
            <a:r>
              <a:rPr lang="en-US" sz="2000" b="1" dirty="0">
                <a:solidFill>
                  <a:srgbClr val="FF0000"/>
                </a:solidFill>
              </a:rPr>
              <a:t>variables</a:t>
            </a:r>
            <a:r>
              <a:rPr lang="en-US" sz="2000" dirty="0"/>
              <a:t> </a:t>
            </a:r>
          </a:p>
          <a:p>
            <a:pPr marL="457200" lvl="1" indent="0">
              <a:spcBef>
                <a:spcPts val="0"/>
              </a:spcBef>
              <a:buNone/>
            </a:pPr>
            <a:r>
              <a:rPr lang="en-US" dirty="0"/>
              <a:t>                 </a:t>
            </a:r>
            <a:endParaRPr lang="en-US" dirty="0">
              <a:solidFill>
                <a:srgbClr val="0000FF"/>
              </a:solidFill>
            </a:endParaRPr>
          </a:p>
          <a:p>
            <a:pPr>
              <a:spcBef>
                <a:spcPts val="0"/>
              </a:spcBef>
            </a:pPr>
            <a:r>
              <a:rPr lang="en-US" sz="2000" b="1" dirty="0">
                <a:solidFill>
                  <a:srgbClr val="FF0000"/>
                </a:solidFill>
              </a:rPr>
              <a:t>A: </a:t>
            </a:r>
            <a:r>
              <a:rPr lang="en-US" sz="2000" dirty="0">
                <a:solidFill>
                  <a:srgbClr val="000000"/>
                </a:solidFill>
              </a:rPr>
              <a:t>a</a:t>
            </a:r>
            <a:r>
              <a:rPr lang="en-US" sz="2000" dirty="0"/>
              <a:t>ctions that the agent takes to move from one state to another according to a </a:t>
            </a:r>
            <a:r>
              <a:rPr lang="en-US" sz="2000" i="1" dirty="0">
                <a:solidFill>
                  <a:srgbClr val="0000FF"/>
                </a:solidFill>
              </a:rPr>
              <a:t>transition model</a:t>
            </a:r>
          </a:p>
          <a:p>
            <a:pPr>
              <a:spcBef>
                <a:spcPts val="0"/>
              </a:spcBef>
            </a:pPr>
            <a:endParaRPr lang="en-US" i="1" dirty="0"/>
          </a:p>
          <a:p>
            <a:pPr>
              <a:spcBef>
                <a:spcPts val="0"/>
              </a:spcBef>
            </a:pPr>
            <a:r>
              <a:rPr lang="en-US" sz="2000" b="1" dirty="0">
                <a:solidFill>
                  <a:srgbClr val="FF0000"/>
                </a:solidFill>
              </a:rPr>
              <a:t>S: </a:t>
            </a:r>
            <a:r>
              <a:rPr lang="en-US" sz="2000" dirty="0"/>
              <a:t>observations/sensors that allow the agent to infer the state</a:t>
            </a:r>
          </a:p>
        </p:txBody>
      </p:sp>
      <p:pic>
        <p:nvPicPr>
          <p:cNvPr id="2" name="Picture 1"/>
          <p:cNvPicPr>
            <a:picLocks noChangeAspect="1"/>
          </p:cNvPicPr>
          <p:nvPr/>
        </p:nvPicPr>
        <p:blipFill>
          <a:blip r:embed="rId3"/>
          <a:stretch>
            <a:fillRect/>
          </a:stretch>
        </p:blipFill>
        <p:spPr>
          <a:xfrm>
            <a:off x="3657600" y="4879097"/>
            <a:ext cx="1715116" cy="1824205"/>
          </a:xfrm>
          <a:prstGeom prst="rect">
            <a:avLst/>
          </a:prstGeom>
        </p:spPr>
      </p:pic>
    </p:spTree>
    <p:extLst>
      <p:ext uri="{BB962C8B-B14F-4D97-AF65-F5344CB8AC3E}">
        <p14:creationId xmlns:p14="http://schemas.microsoft.com/office/powerpoint/2010/main" val="329159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anim calcmode="lin" valueType="num">
                                      <p:cBhvr additive="base">
                                        <p:cTn id="13"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291">
                                            <p:txEl>
                                              <p:pRg st="4" end="4"/>
                                            </p:txEl>
                                          </p:spTgt>
                                        </p:tgtEl>
                                        <p:attrNameLst>
                                          <p:attrName>style.visibility</p:attrName>
                                        </p:attrNameLst>
                                      </p:cBhvr>
                                      <p:to>
                                        <p:strVal val="visible"/>
                                      </p:to>
                                    </p:set>
                                    <p:anim calcmode="lin" valueType="num">
                                      <p:cBhvr additive="base">
                                        <p:cTn id="19" dur="5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1">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anim calcmode="lin" valueType="num">
                                      <p:cBhvr additive="base">
                                        <p:cTn id="23" dur="500" fill="hold"/>
                                        <p:tgtEl>
                                          <p:spTgt spid="12291">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291">
                                            <p:txEl>
                                              <p:pRg st="6" end="6"/>
                                            </p:txEl>
                                          </p:spTgt>
                                        </p:tgtEl>
                                        <p:attrNameLst>
                                          <p:attrName>style.visibility</p:attrName>
                                        </p:attrNameLst>
                                      </p:cBhvr>
                                      <p:to>
                                        <p:strVal val="visible"/>
                                      </p:to>
                                    </p:set>
                                    <p:anim calcmode="lin" valueType="num">
                                      <p:cBhvr additive="base">
                                        <p:cTn id="29" dur="500" fill="hold"/>
                                        <p:tgtEl>
                                          <p:spTgt spid="12291">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29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291">
                                            <p:txEl>
                                              <p:pRg st="8" end="8"/>
                                            </p:txEl>
                                          </p:spTgt>
                                        </p:tgtEl>
                                        <p:attrNameLst>
                                          <p:attrName>style.visibility</p:attrName>
                                        </p:attrNameLst>
                                      </p:cBhvr>
                                      <p:to>
                                        <p:strVal val="visible"/>
                                      </p:to>
                                    </p:set>
                                    <p:anim calcmode="lin" valueType="num">
                                      <p:cBhvr additive="base">
                                        <p:cTn id="35" dur="500" fill="hold"/>
                                        <p:tgtEl>
                                          <p:spTgt spid="12291">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29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Tree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7" name="Oval 6"/>
          <p:cNvSpPr/>
          <p:nvPr/>
        </p:nvSpPr>
        <p:spPr>
          <a:xfrm>
            <a:off x="3505200" y="4572000"/>
            <a:ext cx="457200" cy="3048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4610100" y="4800600"/>
            <a:ext cx="5715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5295900" y="4800600"/>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4800600" y="5181600"/>
            <a:ext cx="914400" cy="292938"/>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991100" y="6195925"/>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5391418" y="5486400"/>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5295900" y="4800600"/>
            <a:ext cx="571500" cy="381000"/>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4020355" y="39710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286000" y="3108960"/>
            <a:ext cx="3657600" cy="1676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105400" y="2221992"/>
            <a:ext cx="2209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905000" y="2667000"/>
            <a:ext cx="21336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Tree>
    <p:extLst>
      <p:ext uri="{BB962C8B-B14F-4D97-AF65-F5344CB8AC3E}">
        <p14:creationId xmlns:p14="http://schemas.microsoft.com/office/powerpoint/2010/main" val="406609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0791" y="1056755"/>
            <a:ext cx="7886700" cy="625995"/>
          </a:xfrm>
        </p:spPr>
        <p:txBody>
          <a:bodyPr>
            <a:normAutofit/>
          </a:bodyPr>
          <a:lstStyle/>
          <a:p>
            <a:pPr marL="257175" indent="-257175" eaLnBrk="0" hangingPunct="0">
              <a:defRPr/>
            </a:pPr>
            <a:r>
              <a:rPr lang="en-US" sz="2100" b="1" u="sng" dirty="0">
                <a:solidFill>
                  <a:srgbClr val="FF0000"/>
                </a:solidFill>
                <a:latin typeface="Arial" panose="020B0604020202020204" pitchFamily="34" charset="0"/>
                <a:ea typeface="+mn-ea"/>
                <a:cs typeface="Arial" panose="020B0604020202020204" pitchFamily="34" charset="0"/>
              </a:rPr>
              <a:t>Step 1:  Let’s define fuzzy numbers</a:t>
            </a:r>
          </a:p>
        </p:txBody>
      </p:sp>
      <p:graphicFrame>
        <p:nvGraphicFramePr>
          <p:cNvPr id="10" name="Object 13"/>
          <p:cNvGraphicFramePr>
            <a:graphicFrameLocks noGrp="1" noChangeAspect="1"/>
          </p:cNvGraphicFramePr>
          <p:nvPr>
            <p:ph sz="quarter" idx="4"/>
          </p:nvPr>
        </p:nvGraphicFramePr>
        <p:xfrm>
          <a:off x="1541518" y="1857320"/>
          <a:ext cx="6107795" cy="2121541"/>
        </p:xfrm>
        <a:graphic>
          <a:graphicData uri="http://schemas.openxmlformats.org/presentationml/2006/ole">
            <mc:AlternateContent xmlns:mc="http://schemas.openxmlformats.org/markup-compatibility/2006">
              <mc:Choice xmlns:v="urn:schemas-microsoft-com:vml" Requires="v">
                <p:oleObj name="Picture" r:id="rId2" imgW="5361480" imgH="1862280" progId="Word.Picture.8">
                  <p:embed/>
                </p:oleObj>
              </mc:Choice>
              <mc:Fallback>
                <p:oleObj name="Picture" r:id="rId2" imgW="5361480" imgH="1862280" progId="Word.Picture.8">
                  <p:embed/>
                  <p:pic>
                    <p:nvPicPr>
                      <p:cNvPr id="10" name="Object 13"/>
                      <p:cNvPicPr>
                        <a:picLocks noChangeAspect="1" noChangeArrowheads="1"/>
                      </p:cNvPicPr>
                      <p:nvPr/>
                    </p:nvPicPr>
                    <p:blipFill>
                      <a:blip r:embed="rId3"/>
                      <a:srcRect/>
                      <a:stretch>
                        <a:fillRect/>
                      </a:stretch>
                    </p:blipFill>
                    <p:spPr bwMode="auto">
                      <a:xfrm>
                        <a:off x="1541518" y="1857320"/>
                        <a:ext cx="6107795" cy="2121541"/>
                      </a:xfrm>
                      <a:prstGeom prst="rect">
                        <a:avLst/>
                      </a:prstGeom>
                      <a:noFill/>
                      <a:ln>
                        <a:noFill/>
                      </a:ln>
                      <a:effectLst/>
                    </p:spPr>
                  </p:pic>
                </p:oleObj>
              </mc:Fallback>
            </mc:AlternateContent>
          </a:graphicData>
        </a:graphic>
      </p:graphicFrame>
      <p:graphicFrame>
        <p:nvGraphicFramePr>
          <p:cNvPr id="11" name="Object 5"/>
          <p:cNvGraphicFramePr>
            <a:graphicFrameLocks noChangeAspect="1"/>
          </p:cNvGraphicFramePr>
          <p:nvPr/>
        </p:nvGraphicFramePr>
        <p:xfrm>
          <a:off x="2809632" y="4519246"/>
          <a:ext cx="5337130" cy="1354138"/>
        </p:xfrm>
        <a:graphic>
          <a:graphicData uri="http://schemas.openxmlformats.org/presentationml/2006/ole">
            <mc:AlternateContent xmlns:mc="http://schemas.openxmlformats.org/markup-compatibility/2006">
              <mc:Choice xmlns:v="urn:schemas-microsoft-com:vml" Requires="v">
                <p:oleObj name="Picture" r:id="rId4" imgW="5310000" imgH="1348200" progId="Word.Picture.8">
                  <p:embed/>
                </p:oleObj>
              </mc:Choice>
              <mc:Fallback>
                <p:oleObj name="Picture" r:id="rId4" imgW="5310000" imgH="1348200" progId="Word.Picture.8">
                  <p:embed/>
                  <p:pic>
                    <p:nvPicPr>
                      <p:cNvPr id="11" name="Object 5"/>
                      <p:cNvPicPr>
                        <a:picLocks noChangeAspect="1" noChangeArrowheads="1"/>
                      </p:cNvPicPr>
                      <p:nvPr/>
                    </p:nvPicPr>
                    <p:blipFill>
                      <a:blip r:embed="rId5"/>
                      <a:srcRect/>
                      <a:stretch>
                        <a:fillRect/>
                      </a:stretch>
                    </p:blipFill>
                    <p:spPr bwMode="auto">
                      <a:xfrm>
                        <a:off x="2809632" y="4519246"/>
                        <a:ext cx="5337130" cy="1354138"/>
                      </a:xfrm>
                      <a:prstGeom prst="rect">
                        <a:avLst/>
                      </a:prstGeom>
                      <a:solidFill>
                        <a:schemeClr val="bg1"/>
                      </a:solidFill>
                      <a:ln>
                        <a:noFill/>
                      </a:ln>
                      <a:effectLst/>
                    </p:spPr>
                  </p:pic>
                </p:oleObj>
              </mc:Fallback>
            </mc:AlternateContent>
          </a:graphicData>
        </a:graphic>
      </p:graphicFrame>
      <p:sp>
        <p:nvSpPr>
          <p:cNvPr id="2" name="Rectangle 1"/>
          <p:cNvSpPr/>
          <p:nvPr/>
        </p:nvSpPr>
        <p:spPr>
          <a:xfrm>
            <a:off x="1288762" y="1739920"/>
            <a:ext cx="4572000" cy="507831"/>
          </a:xfrm>
          <a:prstGeom prst="rect">
            <a:avLst/>
          </a:prstGeom>
        </p:spPr>
        <p:txBody>
          <a:bodyPr>
            <a:spAutoFit/>
          </a:bodyPr>
          <a:lstStyle/>
          <a:p>
            <a:pPr marL="257175" indent="-257175" eaLnBrk="0" hangingPunct="0">
              <a:spcBef>
                <a:spcPct val="0"/>
              </a:spcBef>
              <a:defRPr/>
            </a:pPr>
            <a:r>
              <a:rPr lang="en-GB" sz="900" dirty="0">
                <a:cs typeface="Arial" pitchFamily="34" charset="0"/>
              </a:rPr>
              <a:t>              A1 :  </a:t>
            </a:r>
            <a:r>
              <a:rPr lang="en-GB" sz="900" i="1" dirty="0" err="1">
                <a:latin typeface="Times New Roman" pitchFamily="18" charset="0"/>
                <a:cs typeface="Times New Roman" pitchFamily="18" charset="0"/>
              </a:rPr>
              <a:t>project_funding</a:t>
            </a:r>
            <a:r>
              <a:rPr lang="en-GB" sz="900" dirty="0">
                <a:latin typeface="Times New Roman" pitchFamily="18" charset="0"/>
                <a:cs typeface="Times New Roman" pitchFamily="18" charset="0"/>
              </a:rPr>
              <a:t> is </a:t>
            </a:r>
            <a:r>
              <a:rPr lang="en-GB" sz="900" i="1" dirty="0">
                <a:solidFill>
                  <a:srgbClr val="C00000"/>
                </a:solidFill>
                <a:latin typeface="Times New Roman" pitchFamily="18" charset="0"/>
                <a:cs typeface="Times New Roman" pitchFamily="18" charset="0"/>
              </a:rPr>
              <a:t>inadequate</a:t>
            </a:r>
            <a:endParaRPr lang="en-GB" sz="900" dirty="0">
              <a:solidFill>
                <a:srgbClr val="C00000"/>
              </a:solidFill>
              <a:latin typeface="Times New Roman" pitchFamily="18" charset="0"/>
              <a:cs typeface="Times New Roman" pitchFamily="18" charset="0"/>
            </a:endParaRPr>
          </a:p>
          <a:p>
            <a:pPr marL="257175" indent="-257175" eaLnBrk="0" hangingPunct="0">
              <a:spcBef>
                <a:spcPct val="0"/>
              </a:spcBef>
              <a:defRPr/>
            </a:pPr>
            <a:r>
              <a:rPr lang="en-GB" sz="900" dirty="0">
                <a:cs typeface="Arial" pitchFamily="34" charset="0"/>
              </a:rPr>
              <a:t>              A2:   </a:t>
            </a:r>
            <a:r>
              <a:rPr lang="en-GB" sz="900" i="1" dirty="0" err="1">
                <a:latin typeface="Times New Roman" pitchFamily="18" charset="0"/>
                <a:cs typeface="Times New Roman" pitchFamily="18" charset="0"/>
              </a:rPr>
              <a:t>project_funding</a:t>
            </a:r>
            <a:r>
              <a:rPr lang="en-GB" sz="900" dirty="0">
                <a:latin typeface="Times New Roman" pitchFamily="18" charset="0"/>
                <a:cs typeface="Times New Roman" pitchFamily="18" charset="0"/>
              </a:rPr>
              <a:t> is </a:t>
            </a:r>
            <a:r>
              <a:rPr lang="en-GB" sz="900" i="1" dirty="0">
                <a:solidFill>
                  <a:srgbClr val="C00000"/>
                </a:solidFill>
                <a:latin typeface="Times New Roman" pitchFamily="18" charset="0"/>
                <a:cs typeface="Times New Roman" pitchFamily="18" charset="0"/>
              </a:rPr>
              <a:t>marginal</a:t>
            </a:r>
            <a:endParaRPr lang="en-GB" sz="900" dirty="0">
              <a:solidFill>
                <a:srgbClr val="C00000"/>
              </a:solidFill>
              <a:latin typeface="Times New Roman" pitchFamily="18" charset="0"/>
              <a:cs typeface="Times New Roman" pitchFamily="18" charset="0"/>
            </a:endParaRPr>
          </a:p>
          <a:p>
            <a:pPr marL="257175" indent="-257175" eaLnBrk="0" hangingPunct="0">
              <a:spcBef>
                <a:spcPct val="0"/>
              </a:spcBef>
              <a:defRPr/>
            </a:pPr>
            <a:r>
              <a:rPr lang="en-GB" sz="900" dirty="0">
                <a:cs typeface="Arial" pitchFamily="34" charset="0"/>
              </a:rPr>
              <a:t>              A3:   </a:t>
            </a:r>
            <a:r>
              <a:rPr lang="en-GB" sz="900" i="1" dirty="0" err="1">
                <a:latin typeface="Times New Roman" pitchFamily="18" charset="0"/>
                <a:cs typeface="Times New Roman" pitchFamily="18" charset="0"/>
              </a:rPr>
              <a:t>project_funding</a:t>
            </a:r>
            <a:r>
              <a:rPr lang="en-GB" sz="900" dirty="0">
                <a:latin typeface="Times New Roman" pitchFamily="18" charset="0"/>
                <a:cs typeface="Times New Roman" pitchFamily="18" charset="0"/>
              </a:rPr>
              <a:t> is </a:t>
            </a:r>
            <a:r>
              <a:rPr lang="en-GB" sz="900" i="1" dirty="0">
                <a:solidFill>
                  <a:srgbClr val="C00000"/>
                </a:solidFill>
                <a:latin typeface="Times New Roman" pitchFamily="18" charset="0"/>
                <a:cs typeface="Times New Roman" pitchFamily="18" charset="0"/>
              </a:rPr>
              <a:t>adequate</a:t>
            </a:r>
            <a:endParaRPr lang="en-US" sz="900" dirty="0"/>
          </a:p>
        </p:txBody>
      </p:sp>
      <p:sp>
        <p:nvSpPr>
          <p:cNvPr id="3" name="Rectangle 2"/>
          <p:cNvSpPr/>
          <p:nvPr/>
        </p:nvSpPr>
        <p:spPr>
          <a:xfrm>
            <a:off x="4984462" y="1843793"/>
            <a:ext cx="3273425" cy="369332"/>
          </a:xfrm>
          <a:prstGeom prst="rect">
            <a:avLst/>
          </a:prstGeom>
        </p:spPr>
        <p:txBody>
          <a:bodyPr wrap="square">
            <a:spAutoFit/>
          </a:bodyPr>
          <a:lstStyle/>
          <a:p>
            <a:pPr marL="257175" indent="-257175" eaLnBrk="0" hangingPunct="0">
              <a:spcBef>
                <a:spcPct val="0"/>
              </a:spcBef>
              <a:defRPr/>
            </a:pPr>
            <a:r>
              <a:rPr lang="en-GB" sz="900" dirty="0">
                <a:cs typeface="Arial" pitchFamily="34" charset="0"/>
              </a:rPr>
              <a:t>B1: </a:t>
            </a:r>
            <a:r>
              <a:rPr lang="en-GB" sz="900" i="1" dirty="0" err="1">
                <a:latin typeface="Times New Roman" pitchFamily="18" charset="0"/>
                <a:cs typeface="Times New Roman" pitchFamily="18" charset="0"/>
              </a:rPr>
              <a:t>project_staffing</a:t>
            </a:r>
            <a:r>
              <a:rPr lang="en-GB" sz="900" dirty="0">
                <a:latin typeface="Times New Roman" pitchFamily="18" charset="0"/>
                <a:cs typeface="Times New Roman" pitchFamily="18" charset="0"/>
              </a:rPr>
              <a:t> is </a:t>
            </a:r>
            <a:r>
              <a:rPr lang="en-GB" sz="900" i="1" dirty="0">
                <a:solidFill>
                  <a:srgbClr val="C00000"/>
                </a:solidFill>
                <a:latin typeface="Times New Roman" pitchFamily="18" charset="0"/>
                <a:cs typeface="Times New Roman" pitchFamily="18" charset="0"/>
              </a:rPr>
              <a:t>small</a:t>
            </a:r>
          </a:p>
          <a:p>
            <a:pPr marL="257175" indent="-257175" eaLnBrk="0" hangingPunct="0">
              <a:spcBef>
                <a:spcPct val="0"/>
              </a:spcBef>
              <a:defRPr/>
            </a:pPr>
            <a:r>
              <a:rPr lang="en-GB" sz="900" dirty="0">
                <a:cs typeface="Arial" pitchFamily="34" charset="0"/>
              </a:rPr>
              <a:t>B2: </a:t>
            </a:r>
            <a:r>
              <a:rPr lang="en-GB" sz="900" i="1" dirty="0" err="1">
                <a:latin typeface="Times New Roman" pitchFamily="18" charset="0"/>
                <a:cs typeface="Times New Roman" pitchFamily="18" charset="0"/>
              </a:rPr>
              <a:t>project_staffing</a:t>
            </a:r>
            <a:r>
              <a:rPr lang="en-GB" sz="900" dirty="0">
                <a:latin typeface="Times New Roman" pitchFamily="18" charset="0"/>
                <a:cs typeface="Times New Roman" pitchFamily="18" charset="0"/>
              </a:rPr>
              <a:t> is </a:t>
            </a:r>
            <a:r>
              <a:rPr lang="en-GB" sz="900" i="1" dirty="0">
                <a:solidFill>
                  <a:srgbClr val="C00000"/>
                </a:solidFill>
                <a:latin typeface="Times New Roman" pitchFamily="18" charset="0"/>
                <a:cs typeface="Times New Roman" pitchFamily="18" charset="0"/>
              </a:rPr>
              <a:t>large</a:t>
            </a:r>
            <a:endParaRPr lang="en-GB" sz="900" dirty="0">
              <a:solidFill>
                <a:srgbClr val="C00000"/>
              </a:solidFill>
              <a:latin typeface="Times New Roman" pitchFamily="18" charset="0"/>
              <a:cs typeface="Times New Roman" pitchFamily="18" charset="0"/>
            </a:endParaRPr>
          </a:p>
        </p:txBody>
      </p:sp>
      <p:sp>
        <p:nvSpPr>
          <p:cNvPr id="4" name="Rectangle 3"/>
          <p:cNvSpPr/>
          <p:nvPr/>
        </p:nvSpPr>
        <p:spPr>
          <a:xfrm>
            <a:off x="3574762" y="3766424"/>
            <a:ext cx="4572000" cy="507831"/>
          </a:xfrm>
          <a:prstGeom prst="rect">
            <a:avLst/>
          </a:prstGeom>
        </p:spPr>
        <p:txBody>
          <a:bodyPr>
            <a:spAutoFit/>
          </a:bodyPr>
          <a:lstStyle/>
          <a:p>
            <a:pPr marL="257175" indent="-257175" eaLnBrk="0" hangingPunct="0">
              <a:spcBef>
                <a:spcPct val="0"/>
              </a:spcBef>
              <a:defRPr/>
            </a:pPr>
            <a:r>
              <a:rPr lang="en-GB" sz="900" dirty="0">
                <a:cs typeface="Arial" pitchFamily="34" charset="0"/>
              </a:rPr>
              <a:t>     C1:  </a:t>
            </a:r>
            <a:r>
              <a:rPr lang="en-GB" sz="900" i="1" dirty="0">
                <a:latin typeface="Times New Roman" pitchFamily="18" charset="0"/>
                <a:cs typeface="Times New Roman" pitchFamily="18" charset="0"/>
              </a:rPr>
              <a:t>risk</a:t>
            </a:r>
            <a:r>
              <a:rPr lang="en-GB" sz="900" dirty="0">
                <a:latin typeface="Times New Roman" pitchFamily="18" charset="0"/>
                <a:cs typeface="Times New Roman" pitchFamily="18" charset="0"/>
              </a:rPr>
              <a:t> is </a:t>
            </a:r>
            <a:r>
              <a:rPr lang="en-GB" sz="900" i="1" dirty="0">
                <a:solidFill>
                  <a:srgbClr val="C00000"/>
                </a:solidFill>
                <a:latin typeface="Times New Roman" pitchFamily="18" charset="0"/>
                <a:cs typeface="Times New Roman" pitchFamily="18" charset="0"/>
              </a:rPr>
              <a:t>low</a:t>
            </a:r>
            <a:endParaRPr lang="en-GB" sz="900" dirty="0">
              <a:solidFill>
                <a:srgbClr val="C00000"/>
              </a:solidFill>
              <a:latin typeface="Times New Roman" pitchFamily="18" charset="0"/>
              <a:cs typeface="Times New Roman" pitchFamily="18" charset="0"/>
            </a:endParaRPr>
          </a:p>
          <a:p>
            <a:pPr marL="257175" indent="-257175" eaLnBrk="0" hangingPunct="0">
              <a:spcBef>
                <a:spcPct val="0"/>
              </a:spcBef>
              <a:defRPr/>
            </a:pPr>
            <a:r>
              <a:rPr lang="en-GB" sz="900" dirty="0">
                <a:cs typeface="Arial" pitchFamily="34" charset="0"/>
              </a:rPr>
              <a:t>     C2:  </a:t>
            </a:r>
            <a:r>
              <a:rPr lang="en-GB" sz="900" i="1" dirty="0">
                <a:latin typeface="Times New Roman" pitchFamily="18" charset="0"/>
                <a:cs typeface="Times New Roman" pitchFamily="18" charset="0"/>
              </a:rPr>
              <a:t>risk</a:t>
            </a:r>
            <a:r>
              <a:rPr lang="en-GB" sz="900" dirty="0">
                <a:latin typeface="Times New Roman" pitchFamily="18" charset="0"/>
                <a:cs typeface="Times New Roman" pitchFamily="18" charset="0"/>
              </a:rPr>
              <a:t> is </a:t>
            </a:r>
            <a:r>
              <a:rPr lang="en-GB" sz="900" i="1" dirty="0">
                <a:solidFill>
                  <a:srgbClr val="C00000"/>
                </a:solidFill>
                <a:latin typeface="Times New Roman" pitchFamily="18" charset="0"/>
                <a:cs typeface="Times New Roman" pitchFamily="18" charset="0"/>
              </a:rPr>
              <a:t>normal</a:t>
            </a:r>
            <a:endParaRPr lang="en-GB" sz="900" dirty="0">
              <a:solidFill>
                <a:srgbClr val="C00000"/>
              </a:solidFill>
              <a:latin typeface="Times New Roman" pitchFamily="18" charset="0"/>
              <a:cs typeface="Times New Roman" pitchFamily="18" charset="0"/>
            </a:endParaRPr>
          </a:p>
          <a:p>
            <a:pPr marL="257175" indent="-257175" eaLnBrk="0" hangingPunct="0">
              <a:spcBef>
                <a:spcPct val="0"/>
              </a:spcBef>
              <a:defRPr/>
            </a:pPr>
            <a:r>
              <a:rPr lang="en-GB" sz="900" dirty="0">
                <a:cs typeface="Arial" pitchFamily="34" charset="0"/>
              </a:rPr>
              <a:t>     C3:  </a:t>
            </a:r>
            <a:r>
              <a:rPr lang="en-GB" sz="900" i="1" dirty="0">
                <a:latin typeface="Times New Roman" pitchFamily="18" charset="0"/>
                <a:cs typeface="Times New Roman" pitchFamily="18" charset="0"/>
              </a:rPr>
              <a:t>risk</a:t>
            </a:r>
            <a:r>
              <a:rPr lang="en-GB" sz="900" dirty="0">
                <a:latin typeface="Times New Roman" pitchFamily="18" charset="0"/>
                <a:cs typeface="Times New Roman" pitchFamily="18" charset="0"/>
              </a:rPr>
              <a:t> is </a:t>
            </a:r>
            <a:r>
              <a:rPr lang="en-GB" sz="900" i="1" dirty="0">
                <a:solidFill>
                  <a:srgbClr val="C00000"/>
                </a:solidFill>
                <a:latin typeface="Times New Roman" pitchFamily="18" charset="0"/>
                <a:cs typeface="Times New Roman" pitchFamily="18" charset="0"/>
              </a:rPr>
              <a:t>high</a:t>
            </a:r>
            <a:endParaRPr lang="en-US" sz="900"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61715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3" name="Rectangle 9"/>
          <p:cNvSpPr>
            <a:spLocks noChangeArrowheads="1"/>
          </p:cNvSpPr>
          <p:nvPr/>
        </p:nvSpPr>
        <p:spPr bwMode="auto">
          <a:xfrm>
            <a:off x="228344" y="1254875"/>
            <a:ext cx="6858000" cy="4343400"/>
          </a:xfrm>
          <a:prstGeom prst="rect">
            <a:avLst/>
          </a:prstGeom>
          <a:noFill/>
          <a:ln w="12700">
            <a:noFill/>
            <a:miter lim="800000"/>
            <a:headEnd/>
            <a:tailEnd/>
          </a:ln>
          <a:effectLst/>
        </p:spPr>
        <p:txBody>
          <a:bodyPr lIns="67866" tIns="33338" rIns="67866" bIns="33338"/>
          <a:lstStyle/>
          <a:p>
            <a:pPr marL="257175" indent="-257175" eaLnBrk="0" hangingPunct="0">
              <a:spcBef>
                <a:spcPct val="0"/>
              </a:spcBef>
              <a:defRPr/>
            </a:pPr>
            <a:r>
              <a:rPr lang="en-GB" sz="1800" dirty="0">
                <a:solidFill>
                  <a:srgbClr val="FFFFFF"/>
                </a:solidFill>
                <a:effectLst>
                  <a:outerShdw blurRad="38100" dist="38100" dir="2700000" algn="tl">
                    <a:srgbClr val="000000"/>
                  </a:outerShdw>
                </a:effectLst>
                <a:cs typeface="Arial" pitchFamily="34" charset="0"/>
              </a:rPr>
              <a:t>	</a:t>
            </a:r>
            <a:r>
              <a:rPr lang="en-GB" sz="2100" u="sng" dirty="0">
                <a:solidFill>
                  <a:srgbClr val="FF0000"/>
                </a:solidFill>
                <a:cs typeface="Arial" panose="020B0604020202020204" pitchFamily="34" charset="0"/>
              </a:rPr>
              <a:t>Step 2: Let’s define fuzzy rules on fuzzy numbers</a:t>
            </a:r>
            <a:r>
              <a:rPr lang="en-GB" sz="2100" dirty="0">
                <a:solidFill>
                  <a:srgbClr val="FF0000"/>
                </a:solidFill>
                <a:latin typeface="Times New Roman" pitchFamily="18" charset="0"/>
                <a:cs typeface="Times New Roman" pitchFamily="18" charset="0"/>
              </a:rPr>
              <a:t>:</a:t>
            </a:r>
          </a:p>
          <a:p>
            <a:pPr marL="257175" indent="-257175" algn="just" eaLnBrk="0" hangingPunct="0">
              <a:spcBef>
                <a:spcPct val="0"/>
              </a:spcBef>
              <a:defRPr/>
            </a:pPr>
            <a:endParaRPr lang="en-GB" sz="750" dirty="0">
              <a:solidFill>
                <a:srgbClr val="FFFFFF"/>
              </a:solidFill>
              <a:effectLst>
                <a:outerShdw blurRad="38100" dist="38100" dir="2700000" algn="tl">
                  <a:srgbClr val="000000"/>
                </a:outerShdw>
              </a:effectLst>
              <a:cs typeface="Arial" pitchFamily="34" charset="0"/>
            </a:endParaRPr>
          </a:p>
          <a:p>
            <a:pPr marL="257175" indent="-257175" algn="just" eaLnBrk="0" hangingPunct="0">
              <a:spcBef>
                <a:spcPct val="0"/>
              </a:spcBef>
              <a:defRPr/>
            </a:pPr>
            <a:r>
              <a:rPr lang="en-GB" sz="1950" dirty="0">
                <a:solidFill>
                  <a:srgbClr val="FAFD00"/>
                </a:solidFill>
                <a:effectLst>
                  <a:outerShdw blurRad="38100" dist="38100" dir="2700000" algn="tl">
                    <a:srgbClr val="000000"/>
                  </a:outerShdw>
                </a:effectLst>
                <a:cs typeface="Arial" pitchFamily="34" charset="0"/>
              </a:rPr>
              <a:t>	</a:t>
            </a:r>
            <a:r>
              <a:rPr lang="en-GB" sz="1950" dirty="0">
                <a:latin typeface="Times New Roman" pitchFamily="18" charset="0"/>
                <a:cs typeface="Times New Roman" pitchFamily="18" charset="0"/>
              </a:rPr>
              <a:t>Rule: 1			Rule: 1</a:t>
            </a:r>
          </a:p>
          <a:p>
            <a:pPr marL="257175" indent="-257175" algn="just" eaLnBrk="0" hangingPunct="0">
              <a:spcBef>
                <a:spcPct val="0"/>
              </a:spcBef>
              <a:defRPr/>
            </a:pPr>
            <a:r>
              <a:rPr lang="en-GB" sz="1950" dirty="0">
                <a:latin typeface="Times New Roman" pitchFamily="18" charset="0"/>
                <a:cs typeface="Times New Roman" pitchFamily="18" charset="0"/>
              </a:rPr>
              <a:t>	IF	      </a:t>
            </a:r>
            <a:r>
              <a:rPr lang="en-GB" sz="1950" i="1" dirty="0">
                <a:latin typeface="Times New Roman" pitchFamily="18" charset="0"/>
                <a:cs typeface="Times New Roman" pitchFamily="18" charset="0"/>
              </a:rPr>
              <a:t>x</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A</a:t>
            </a:r>
            <a:r>
              <a:rPr lang="en-GB" sz="1950" dirty="0">
                <a:latin typeface="Times New Roman" pitchFamily="18" charset="0"/>
                <a:cs typeface="Times New Roman" pitchFamily="18" charset="0"/>
              </a:rPr>
              <a:t>3		IF	  </a:t>
            </a:r>
            <a:r>
              <a:rPr lang="en-GB" sz="1950" i="1" dirty="0" err="1">
                <a:latin typeface="Times New Roman" pitchFamily="18" charset="0"/>
                <a:cs typeface="Times New Roman" pitchFamily="18" charset="0"/>
              </a:rPr>
              <a:t>project_funding</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adequate</a:t>
            </a:r>
            <a:endParaRPr lang="en-GB" sz="1950" dirty="0">
              <a:latin typeface="Times New Roman" pitchFamily="18" charset="0"/>
              <a:cs typeface="Times New Roman" pitchFamily="18" charset="0"/>
            </a:endParaRPr>
          </a:p>
          <a:p>
            <a:pPr marL="257175" indent="-257175" algn="just" eaLnBrk="0" hangingPunct="0">
              <a:spcBef>
                <a:spcPct val="0"/>
              </a:spcBef>
              <a:defRPr/>
            </a:pPr>
            <a:r>
              <a:rPr lang="en-GB" sz="1950" dirty="0">
                <a:latin typeface="Times New Roman" pitchFamily="18" charset="0"/>
                <a:cs typeface="Times New Roman" pitchFamily="18" charset="0"/>
              </a:rPr>
              <a:t>	OR	      </a:t>
            </a:r>
            <a:r>
              <a:rPr lang="en-GB" sz="1950" i="1" dirty="0">
                <a:latin typeface="Times New Roman" pitchFamily="18" charset="0"/>
                <a:cs typeface="Times New Roman" pitchFamily="18" charset="0"/>
              </a:rPr>
              <a:t>y</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B</a:t>
            </a:r>
            <a:r>
              <a:rPr lang="en-GB" sz="1950" dirty="0">
                <a:latin typeface="Times New Roman" pitchFamily="18" charset="0"/>
                <a:cs typeface="Times New Roman" pitchFamily="18" charset="0"/>
              </a:rPr>
              <a:t>1		OR	  </a:t>
            </a:r>
            <a:r>
              <a:rPr lang="en-GB" sz="1950" i="1" dirty="0" err="1">
                <a:latin typeface="Times New Roman" pitchFamily="18" charset="0"/>
                <a:cs typeface="Times New Roman" pitchFamily="18" charset="0"/>
              </a:rPr>
              <a:t>project_staffing</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small</a:t>
            </a:r>
            <a:endParaRPr lang="en-GB" sz="1950" dirty="0">
              <a:latin typeface="Times New Roman" pitchFamily="18" charset="0"/>
              <a:cs typeface="Times New Roman" pitchFamily="18" charset="0"/>
            </a:endParaRPr>
          </a:p>
          <a:p>
            <a:pPr marL="257175" indent="-257175" algn="just" eaLnBrk="0" hangingPunct="0">
              <a:spcBef>
                <a:spcPct val="0"/>
              </a:spcBef>
              <a:defRPr/>
            </a:pPr>
            <a:r>
              <a:rPr lang="en-GB" sz="1950" dirty="0">
                <a:latin typeface="Times New Roman" pitchFamily="18" charset="0"/>
                <a:cs typeface="Times New Roman" pitchFamily="18" charset="0"/>
              </a:rPr>
              <a:t>	THEN  </a:t>
            </a:r>
            <a:r>
              <a:rPr lang="en-GB" sz="1950" i="1" dirty="0">
                <a:latin typeface="Times New Roman" pitchFamily="18" charset="0"/>
                <a:cs typeface="Times New Roman" pitchFamily="18" charset="0"/>
              </a:rPr>
              <a:t>z</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C</a:t>
            </a:r>
            <a:r>
              <a:rPr lang="en-GB" sz="1950" dirty="0">
                <a:latin typeface="Times New Roman" pitchFamily="18" charset="0"/>
                <a:cs typeface="Times New Roman" pitchFamily="18" charset="0"/>
              </a:rPr>
              <a:t>1		THEN </a:t>
            </a:r>
            <a:r>
              <a:rPr lang="en-GB" sz="1950" i="1" dirty="0">
                <a:latin typeface="Times New Roman" pitchFamily="18" charset="0"/>
                <a:cs typeface="Times New Roman" pitchFamily="18" charset="0"/>
              </a:rPr>
              <a:t>risk</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low</a:t>
            </a:r>
            <a:endParaRPr lang="en-GB" sz="1950" dirty="0">
              <a:latin typeface="Times New Roman" pitchFamily="18" charset="0"/>
              <a:cs typeface="Times New Roman" pitchFamily="18" charset="0"/>
            </a:endParaRPr>
          </a:p>
          <a:p>
            <a:pPr marL="257175" indent="-257175" algn="just" eaLnBrk="0" hangingPunct="0">
              <a:spcBef>
                <a:spcPct val="0"/>
              </a:spcBef>
              <a:defRPr/>
            </a:pPr>
            <a:endParaRPr lang="en-GB" sz="750" dirty="0">
              <a:latin typeface="Times New Roman" pitchFamily="18" charset="0"/>
              <a:cs typeface="Times New Roman" pitchFamily="18" charset="0"/>
            </a:endParaRPr>
          </a:p>
          <a:p>
            <a:pPr marL="257175" indent="-257175" algn="just" eaLnBrk="0" hangingPunct="0">
              <a:spcBef>
                <a:spcPct val="0"/>
              </a:spcBef>
              <a:defRPr/>
            </a:pPr>
            <a:r>
              <a:rPr lang="en-GB" sz="1950" dirty="0">
                <a:latin typeface="Times New Roman" pitchFamily="18" charset="0"/>
                <a:cs typeface="Times New Roman" pitchFamily="18" charset="0"/>
              </a:rPr>
              <a:t>	Rule: 2			Rule: 2</a:t>
            </a:r>
          </a:p>
          <a:p>
            <a:pPr marL="257175" indent="-257175" algn="just" eaLnBrk="0" hangingPunct="0">
              <a:spcBef>
                <a:spcPct val="0"/>
              </a:spcBef>
              <a:defRPr/>
            </a:pPr>
            <a:r>
              <a:rPr lang="en-GB" sz="1950" dirty="0">
                <a:latin typeface="Times New Roman" pitchFamily="18" charset="0"/>
                <a:cs typeface="Times New Roman" pitchFamily="18" charset="0"/>
              </a:rPr>
              <a:t>	IF	     </a:t>
            </a:r>
            <a:r>
              <a:rPr lang="en-GB" sz="1950" i="1" dirty="0">
                <a:latin typeface="Times New Roman" pitchFamily="18" charset="0"/>
                <a:cs typeface="Times New Roman" pitchFamily="18" charset="0"/>
              </a:rPr>
              <a:t>x </a:t>
            </a:r>
            <a:r>
              <a:rPr lang="en-GB" sz="1950" dirty="0">
                <a:latin typeface="Times New Roman" pitchFamily="18" charset="0"/>
                <a:cs typeface="Times New Roman" pitchFamily="18" charset="0"/>
              </a:rPr>
              <a:t>is </a:t>
            </a:r>
            <a:r>
              <a:rPr lang="en-GB" sz="1950" i="1" dirty="0">
                <a:latin typeface="Times New Roman" pitchFamily="18" charset="0"/>
                <a:cs typeface="Times New Roman" pitchFamily="18" charset="0"/>
              </a:rPr>
              <a:t>A</a:t>
            </a:r>
            <a:r>
              <a:rPr lang="en-GB" sz="1950" dirty="0">
                <a:latin typeface="Times New Roman" pitchFamily="18" charset="0"/>
                <a:cs typeface="Times New Roman" pitchFamily="18" charset="0"/>
              </a:rPr>
              <a:t>2		IF	  </a:t>
            </a:r>
            <a:r>
              <a:rPr lang="en-GB" sz="1950" i="1" dirty="0" err="1">
                <a:latin typeface="Times New Roman" pitchFamily="18" charset="0"/>
                <a:cs typeface="Times New Roman" pitchFamily="18" charset="0"/>
              </a:rPr>
              <a:t>project_funding</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marginal</a:t>
            </a:r>
            <a:endParaRPr lang="en-GB" sz="1950" dirty="0">
              <a:latin typeface="Times New Roman" pitchFamily="18" charset="0"/>
              <a:cs typeface="Times New Roman" pitchFamily="18" charset="0"/>
            </a:endParaRPr>
          </a:p>
          <a:p>
            <a:pPr marL="257175" indent="-257175" algn="just" eaLnBrk="0" hangingPunct="0">
              <a:spcBef>
                <a:spcPct val="0"/>
              </a:spcBef>
              <a:defRPr/>
            </a:pPr>
            <a:r>
              <a:rPr lang="en-GB" sz="1950" dirty="0">
                <a:latin typeface="Times New Roman" pitchFamily="18" charset="0"/>
                <a:cs typeface="Times New Roman" pitchFamily="18" charset="0"/>
              </a:rPr>
              <a:t>	AND    </a:t>
            </a:r>
            <a:r>
              <a:rPr lang="en-GB" sz="1950" i="1" dirty="0">
                <a:latin typeface="Times New Roman" pitchFamily="18" charset="0"/>
                <a:cs typeface="Times New Roman" pitchFamily="18" charset="0"/>
              </a:rPr>
              <a:t>y</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B</a:t>
            </a:r>
            <a:r>
              <a:rPr lang="en-GB" sz="1950" dirty="0">
                <a:latin typeface="Times New Roman" pitchFamily="18" charset="0"/>
                <a:cs typeface="Times New Roman" pitchFamily="18" charset="0"/>
              </a:rPr>
              <a:t>2		AND	  </a:t>
            </a:r>
            <a:r>
              <a:rPr lang="en-GB" sz="1950" i="1" dirty="0" err="1">
                <a:latin typeface="Times New Roman" pitchFamily="18" charset="0"/>
                <a:cs typeface="Times New Roman" pitchFamily="18" charset="0"/>
              </a:rPr>
              <a:t>project_staffing</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large</a:t>
            </a:r>
            <a:endParaRPr lang="en-GB" sz="1950" dirty="0">
              <a:latin typeface="Times New Roman" pitchFamily="18" charset="0"/>
              <a:cs typeface="Times New Roman" pitchFamily="18" charset="0"/>
            </a:endParaRPr>
          </a:p>
          <a:p>
            <a:pPr marL="257175" indent="-257175" algn="just" eaLnBrk="0" hangingPunct="0">
              <a:spcBef>
                <a:spcPct val="0"/>
              </a:spcBef>
              <a:defRPr/>
            </a:pPr>
            <a:r>
              <a:rPr lang="en-GB" sz="1950" dirty="0">
                <a:latin typeface="Times New Roman" pitchFamily="18" charset="0"/>
                <a:cs typeface="Times New Roman" pitchFamily="18" charset="0"/>
              </a:rPr>
              <a:t>	THEN  </a:t>
            </a:r>
            <a:r>
              <a:rPr lang="en-GB" sz="1950" i="1" dirty="0">
                <a:latin typeface="Times New Roman" pitchFamily="18" charset="0"/>
                <a:cs typeface="Times New Roman" pitchFamily="18" charset="0"/>
              </a:rPr>
              <a:t>z</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C</a:t>
            </a:r>
            <a:r>
              <a:rPr lang="en-GB" sz="1950" dirty="0">
                <a:latin typeface="Times New Roman" pitchFamily="18" charset="0"/>
                <a:cs typeface="Times New Roman" pitchFamily="18" charset="0"/>
              </a:rPr>
              <a:t>2		THEN </a:t>
            </a:r>
            <a:r>
              <a:rPr lang="en-GB" sz="1950" i="1" dirty="0">
                <a:latin typeface="Times New Roman" pitchFamily="18" charset="0"/>
                <a:cs typeface="Times New Roman" pitchFamily="18" charset="0"/>
              </a:rPr>
              <a:t>risk</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normal</a:t>
            </a:r>
            <a:endParaRPr lang="en-GB" sz="1950" dirty="0">
              <a:latin typeface="Times New Roman" pitchFamily="18" charset="0"/>
              <a:cs typeface="Times New Roman" pitchFamily="18" charset="0"/>
            </a:endParaRPr>
          </a:p>
          <a:p>
            <a:pPr marL="257175" indent="-257175" algn="just" eaLnBrk="0" hangingPunct="0">
              <a:spcBef>
                <a:spcPct val="0"/>
              </a:spcBef>
              <a:defRPr/>
            </a:pPr>
            <a:endParaRPr lang="en-GB" sz="750" dirty="0">
              <a:latin typeface="Times New Roman" pitchFamily="18" charset="0"/>
              <a:cs typeface="Times New Roman" pitchFamily="18" charset="0"/>
            </a:endParaRPr>
          </a:p>
          <a:p>
            <a:pPr marL="257175" indent="-257175" algn="just" eaLnBrk="0" hangingPunct="0">
              <a:spcBef>
                <a:spcPct val="0"/>
              </a:spcBef>
              <a:defRPr/>
            </a:pPr>
            <a:r>
              <a:rPr lang="en-GB" sz="1950" dirty="0">
                <a:latin typeface="Times New Roman" pitchFamily="18" charset="0"/>
                <a:cs typeface="Times New Roman" pitchFamily="18" charset="0"/>
              </a:rPr>
              <a:t>	Rule: 3			Rule: 3</a:t>
            </a:r>
          </a:p>
          <a:p>
            <a:pPr marL="257175" indent="-257175" algn="just" eaLnBrk="0" hangingPunct="0">
              <a:spcBef>
                <a:spcPct val="0"/>
              </a:spcBef>
              <a:defRPr/>
            </a:pPr>
            <a:r>
              <a:rPr lang="en-GB" sz="1950" dirty="0">
                <a:latin typeface="Times New Roman" pitchFamily="18" charset="0"/>
                <a:cs typeface="Times New Roman" pitchFamily="18" charset="0"/>
              </a:rPr>
              <a:t>	IF	      </a:t>
            </a:r>
            <a:r>
              <a:rPr lang="en-GB" sz="1950" i="1" dirty="0">
                <a:latin typeface="Times New Roman" pitchFamily="18" charset="0"/>
                <a:cs typeface="Times New Roman" pitchFamily="18" charset="0"/>
              </a:rPr>
              <a:t>x</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A</a:t>
            </a:r>
            <a:r>
              <a:rPr lang="en-GB" sz="1950" dirty="0">
                <a:latin typeface="Times New Roman" pitchFamily="18" charset="0"/>
                <a:cs typeface="Times New Roman" pitchFamily="18" charset="0"/>
              </a:rPr>
              <a:t>1		IF	  </a:t>
            </a:r>
            <a:r>
              <a:rPr lang="en-GB" sz="1950" i="1" dirty="0" err="1">
                <a:latin typeface="Times New Roman" pitchFamily="18" charset="0"/>
                <a:cs typeface="Times New Roman" pitchFamily="18" charset="0"/>
              </a:rPr>
              <a:t>project_funding</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inadequate</a:t>
            </a:r>
            <a:endParaRPr lang="en-GB" sz="1950" dirty="0">
              <a:latin typeface="Times New Roman" pitchFamily="18" charset="0"/>
              <a:cs typeface="Times New Roman" pitchFamily="18" charset="0"/>
            </a:endParaRPr>
          </a:p>
          <a:p>
            <a:pPr marL="257175" indent="-257175" algn="just" eaLnBrk="0" hangingPunct="0">
              <a:spcBef>
                <a:spcPct val="0"/>
              </a:spcBef>
              <a:defRPr/>
            </a:pPr>
            <a:r>
              <a:rPr lang="en-GB" sz="1950" dirty="0">
                <a:latin typeface="Times New Roman" pitchFamily="18" charset="0"/>
                <a:cs typeface="Times New Roman" pitchFamily="18" charset="0"/>
              </a:rPr>
              <a:t>	THEN  </a:t>
            </a:r>
            <a:r>
              <a:rPr lang="en-GB" sz="1950" i="1" dirty="0">
                <a:latin typeface="Times New Roman" pitchFamily="18" charset="0"/>
                <a:cs typeface="Times New Roman" pitchFamily="18" charset="0"/>
              </a:rPr>
              <a:t>z</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C</a:t>
            </a:r>
            <a:r>
              <a:rPr lang="en-GB" sz="1950" dirty="0">
                <a:latin typeface="Times New Roman" pitchFamily="18" charset="0"/>
                <a:cs typeface="Times New Roman" pitchFamily="18" charset="0"/>
              </a:rPr>
              <a:t>3		THEN </a:t>
            </a:r>
            <a:r>
              <a:rPr lang="en-GB" sz="1950" i="1" dirty="0">
                <a:latin typeface="Times New Roman" pitchFamily="18" charset="0"/>
                <a:cs typeface="Times New Roman" pitchFamily="18" charset="0"/>
              </a:rPr>
              <a:t>risk</a:t>
            </a:r>
            <a:r>
              <a:rPr lang="en-GB" sz="1950" dirty="0">
                <a:latin typeface="Times New Roman" pitchFamily="18" charset="0"/>
                <a:cs typeface="Times New Roman" pitchFamily="18" charset="0"/>
              </a:rPr>
              <a:t> is </a:t>
            </a:r>
            <a:r>
              <a:rPr lang="en-GB" sz="1950" i="1" dirty="0">
                <a:latin typeface="Times New Roman" pitchFamily="18" charset="0"/>
                <a:cs typeface="Times New Roman" pitchFamily="18" charset="0"/>
              </a:rPr>
              <a:t>high</a:t>
            </a:r>
            <a:endParaRPr lang="en-US" sz="1950" dirty="0">
              <a:latin typeface="Times New Roman" pitchFamily="18" charset="0"/>
              <a:cs typeface="Times New Roman" pitchFamily="18" charset="0"/>
            </a:endParaRP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3011" y="981075"/>
            <a:ext cx="1964769" cy="947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430963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3">
                                            <p:txEl>
                                              <p:pRg st="2" end="2"/>
                                            </p:txEl>
                                          </p:spTgt>
                                        </p:tgtEl>
                                        <p:attrNameLst>
                                          <p:attrName>style.visibility</p:attrName>
                                        </p:attrNameLst>
                                      </p:cBhvr>
                                      <p:to>
                                        <p:strVal val="visible"/>
                                      </p:to>
                                    </p:set>
                                    <p:anim calcmode="lin" valueType="num">
                                      <p:cBhvr additive="base">
                                        <p:cTn id="7" dur="500" fill="hold"/>
                                        <p:tgtEl>
                                          <p:spTgt spid="3175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5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53">
                                            <p:txEl>
                                              <p:pRg st="3" end="3"/>
                                            </p:txEl>
                                          </p:spTgt>
                                        </p:tgtEl>
                                        <p:attrNameLst>
                                          <p:attrName>style.visibility</p:attrName>
                                        </p:attrNameLst>
                                      </p:cBhvr>
                                      <p:to>
                                        <p:strVal val="visible"/>
                                      </p:to>
                                    </p:set>
                                    <p:anim calcmode="lin" valueType="num">
                                      <p:cBhvr additive="base">
                                        <p:cTn id="11" dur="500" fill="hold"/>
                                        <p:tgtEl>
                                          <p:spTgt spid="3175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5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53">
                                            <p:txEl>
                                              <p:pRg st="4" end="4"/>
                                            </p:txEl>
                                          </p:spTgt>
                                        </p:tgtEl>
                                        <p:attrNameLst>
                                          <p:attrName>style.visibility</p:attrName>
                                        </p:attrNameLst>
                                      </p:cBhvr>
                                      <p:to>
                                        <p:strVal val="visible"/>
                                      </p:to>
                                    </p:set>
                                    <p:anim calcmode="lin" valueType="num">
                                      <p:cBhvr additive="base">
                                        <p:cTn id="15" dur="500" fill="hold"/>
                                        <p:tgtEl>
                                          <p:spTgt spid="3175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5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753">
                                            <p:txEl>
                                              <p:pRg st="5" end="5"/>
                                            </p:txEl>
                                          </p:spTgt>
                                        </p:tgtEl>
                                        <p:attrNameLst>
                                          <p:attrName>style.visibility</p:attrName>
                                        </p:attrNameLst>
                                      </p:cBhvr>
                                      <p:to>
                                        <p:strVal val="visible"/>
                                      </p:to>
                                    </p:set>
                                    <p:anim calcmode="lin" valueType="num">
                                      <p:cBhvr additive="base">
                                        <p:cTn id="19" dur="500" fill="hold"/>
                                        <p:tgtEl>
                                          <p:spTgt spid="3175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5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53">
                                            <p:txEl>
                                              <p:pRg st="7" end="7"/>
                                            </p:txEl>
                                          </p:spTgt>
                                        </p:tgtEl>
                                        <p:attrNameLst>
                                          <p:attrName>style.visibility</p:attrName>
                                        </p:attrNameLst>
                                      </p:cBhvr>
                                      <p:to>
                                        <p:strVal val="visible"/>
                                      </p:to>
                                    </p:set>
                                    <p:anim calcmode="lin" valueType="num">
                                      <p:cBhvr additive="base">
                                        <p:cTn id="25" dur="500" fill="hold"/>
                                        <p:tgtEl>
                                          <p:spTgt spid="3175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5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753">
                                            <p:txEl>
                                              <p:pRg st="8" end="8"/>
                                            </p:txEl>
                                          </p:spTgt>
                                        </p:tgtEl>
                                        <p:attrNameLst>
                                          <p:attrName>style.visibility</p:attrName>
                                        </p:attrNameLst>
                                      </p:cBhvr>
                                      <p:to>
                                        <p:strVal val="visible"/>
                                      </p:to>
                                    </p:set>
                                    <p:anim calcmode="lin" valueType="num">
                                      <p:cBhvr additive="base">
                                        <p:cTn id="29" dur="500" fill="hold"/>
                                        <p:tgtEl>
                                          <p:spTgt spid="3175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753">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1753">
                                            <p:txEl>
                                              <p:pRg st="9" end="9"/>
                                            </p:txEl>
                                          </p:spTgt>
                                        </p:tgtEl>
                                        <p:attrNameLst>
                                          <p:attrName>style.visibility</p:attrName>
                                        </p:attrNameLst>
                                      </p:cBhvr>
                                      <p:to>
                                        <p:strVal val="visible"/>
                                      </p:to>
                                    </p:set>
                                    <p:anim calcmode="lin" valueType="num">
                                      <p:cBhvr additive="base">
                                        <p:cTn id="33" dur="500" fill="hold"/>
                                        <p:tgtEl>
                                          <p:spTgt spid="3175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753">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1753">
                                            <p:txEl>
                                              <p:pRg st="10" end="10"/>
                                            </p:txEl>
                                          </p:spTgt>
                                        </p:tgtEl>
                                        <p:attrNameLst>
                                          <p:attrName>style.visibility</p:attrName>
                                        </p:attrNameLst>
                                      </p:cBhvr>
                                      <p:to>
                                        <p:strVal val="visible"/>
                                      </p:to>
                                    </p:set>
                                    <p:anim calcmode="lin" valueType="num">
                                      <p:cBhvr additive="base">
                                        <p:cTn id="37" dur="500" fill="hold"/>
                                        <p:tgtEl>
                                          <p:spTgt spid="3175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75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753">
                                            <p:txEl>
                                              <p:pRg st="12" end="12"/>
                                            </p:txEl>
                                          </p:spTgt>
                                        </p:tgtEl>
                                        <p:attrNameLst>
                                          <p:attrName>style.visibility</p:attrName>
                                        </p:attrNameLst>
                                      </p:cBhvr>
                                      <p:to>
                                        <p:strVal val="visible"/>
                                      </p:to>
                                    </p:set>
                                    <p:anim calcmode="lin" valueType="num">
                                      <p:cBhvr additive="base">
                                        <p:cTn id="43" dur="500" fill="hold"/>
                                        <p:tgtEl>
                                          <p:spTgt spid="3175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753">
                                            <p:txEl>
                                              <p:pRg st="12" end="12"/>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1753">
                                            <p:txEl>
                                              <p:pRg st="13" end="13"/>
                                            </p:txEl>
                                          </p:spTgt>
                                        </p:tgtEl>
                                        <p:attrNameLst>
                                          <p:attrName>style.visibility</p:attrName>
                                        </p:attrNameLst>
                                      </p:cBhvr>
                                      <p:to>
                                        <p:strVal val="visible"/>
                                      </p:to>
                                    </p:set>
                                    <p:anim calcmode="lin" valueType="num">
                                      <p:cBhvr additive="base">
                                        <p:cTn id="47" dur="500" fill="hold"/>
                                        <p:tgtEl>
                                          <p:spTgt spid="31753">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1753">
                                            <p:txEl>
                                              <p:pRg st="13" end="1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1753">
                                            <p:txEl>
                                              <p:pRg st="14" end="14"/>
                                            </p:txEl>
                                          </p:spTgt>
                                        </p:tgtEl>
                                        <p:attrNameLst>
                                          <p:attrName>style.visibility</p:attrName>
                                        </p:attrNameLst>
                                      </p:cBhvr>
                                      <p:to>
                                        <p:strVal val="visible"/>
                                      </p:to>
                                    </p:set>
                                    <p:anim calcmode="lin" valueType="num">
                                      <p:cBhvr additive="base">
                                        <p:cTn id="51" dur="500" fill="hold"/>
                                        <p:tgtEl>
                                          <p:spTgt spid="31753">
                                            <p:txEl>
                                              <p:pRg st="14" end="1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175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Rectangle 10"/>
          <p:cNvSpPr>
            <a:spLocks noChangeArrowheads="1"/>
          </p:cNvSpPr>
          <p:nvPr/>
        </p:nvSpPr>
        <p:spPr bwMode="auto">
          <a:xfrm>
            <a:off x="615951" y="1085850"/>
            <a:ext cx="7375525" cy="1885950"/>
          </a:xfrm>
          <a:prstGeom prst="rect">
            <a:avLst/>
          </a:prstGeom>
          <a:noFill/>
          <a:ln w="12700">
            <a:noFill/>
            <a:miter lim="800000"/>
            <a:headEnd/>
            <a:tailEnd/>
          </a:ln>
          <a:effectLst/>
        </p:spPr>
        <p:txBody>
          <a:bodyPr lIns="67866" tIns="33338" rIns="67866" bIns="33338"/>
          <a:lstStyle/>
          <a:p>
            <a:pPr marL="257175" indent="-257175" eaLnBrk="0" hangingPunct="0">
              <a:spcBef>
                <a:spcPct val="0"/>
              </a:spcBef>
              <a:defRPr/>
            </a:pPr>
            <a:r>
              <a:rPr lang="en-GB" sz="1800" dirty="0">
                <a:solidFill>
                  <a:srgbClr val="FFFFFF"/>
                </a:solidFill>
                <a:cs typeface="Arial" pitchFamily="34" charset="0"/>
              </a:rPr>
              <a:t>	</a:t>
            </a:r>
            <a:r>
              <a:rPr lang="en-GB" sz="2100" u="sng" dirty="0">
                <a:solidFill>
                  <a:srgbClr val="FF0000"/>
                </a:solidFill>
                <a:cs typeface="Arial" panose="020B0604020202020204" pitchFamily="34" charset="0"/>
              </a:rPr>
              <a:t>Step 3: </a:t>
            </a:r>
            <a:r>
              <a:rPr lang="en-GB" sz="2100" u="sng" dirty="0" err="1">
                <a:solidFill>
                  <a:srgbClr val="FF0000"/>
                </a:solidFill>
                <a:cs typeface="Arial" panose="020B0604020202020204" pitchFamily="34" charset="0"/>
              </a:rPr>
              <a:t>Fuzzification</a:t>
            </a:r>
            <a:endParaRPr lang="en-GB" sz="2100" u="sng" dirty="0">
              <a:solidFill>
                <a:srgbClr val="FF0000"/>
              </a:solidFill>
              <a:cs typeface="Arial" panose="020B0604020202020204" pitchFamily="34" charset="0"/>
            </a:endParaRPr>
          </a:p>
          <a:p>
            <a:pPr marL="257175" indent="-257175" eaLnBrk="0" hangingPunct="0">
              <a:spcBef>
                <a:spcPct val="0"/>
              </a:spcBef>
              <a:defRPr/>
            </a:pPr>
            <a:endParaRPr lang="en-GB" sz="750" u="sng" dirty="0">
              <a:solidFill>
                <a:srgbClr val="FAFD00"/>
              </a:solidFill>
              <a:effectLst>
                <a:outerShdw blurRad="38100" dist="38100" dir="2700000" algn="tl">
                  <a:srgbClr val="000000"/>
                </a:outerShdw>
              </a:effectLst>
              <a:cs typeface="Arial" pitchFamily="34" charset="0"/>
            </a:endParaRPr>
          </a:p>
          <a:p>
            <a:pPr marL="257175" indent="-257175" eaLnBrk="0" hangingPunct="0">
              <a:spcBef>
                <a:spcPct val="0"/>
              </a:spcBef>
              <a:buClr>
                <a:srgbClr val="FFFF00"/>
              </a:buClr>
              <a:buSzPct val="75000"/>
              <a:buFont typeface="Arial" panose="020B0604020202020204" pitchFamily="34" charset="0"/>
              <a:buChar char="•"/>
              <a:defRPr/>
            </a:pPr>
            <a:r>
              <a:rPr lang="en-GB" sz="1800" dirty="0">
                <a:cs typeface="Arial" panose="020B0604020202020204" pitchFamily="34" charset="0"/>
              </a:rPr>
              <a:t>Take the </a:t>
            </a:r>
            <a:r>
              <a:rPr lang="en-GB" sz="1800" u="sng" dirty="0">
                <a:cs typeface="Arial" panose="020B0604020202020204" pitchFamily="34" charset="0"/>
              </a:rPr>
              <a:t>crisp inputs</a:t>
            </a:r>
            <a:r>
              <a:rPr lang="en-GB" sz="1800" dirty="0">
                <a:cs typeface="Arial" panose="020B0604020202020204" pitchFamily="34" charset="0"/>
              </a:rPr>
              <a:t>, </a:t>
            </a:r>
            <a:r>
              <a:rPr lang="en-GB" sz="1800" i="1" dirty="0">
                <a:cs typeface="Arial" panose="020B0604020202020204" pitchFamily="34" charset="0"/>
              </a:rPr>
              <a:t>X </a:t>
            </a:r>
            <a:r>
              <a:rPr lang="en-GB" sz="1800" dirty="0">
                <a:cs typeface="Arial" panose="020B0604020202020204" pitchFamily="34" charset="0"/>
              </a:rPr>
              <a:t>and </a:t>
            </a:r>
            <a:r>
              <a:rPr lang="en-GB" sz="1800" i="1" dirty="0">
                <a:cs typeface="Arial" panose="020B0604020202020204" pitchFamily="34" charset="0"/>
              </a:rPr>
              <a:t>Y</a:t>
            </a:r>
            <a:r>
              <a:rPr lang="en-GB" sz="1800" dirty="0">
                <a:cs typeface="Arial" panose="020B0604020202020204" pitchFamily="34" charset="0"/>
              </a:rPr>
              <a:t> (</a:t>
            </a:r>
            <a:r>
              <a:rPr lang="en-GB" sz="1800" i="1" dirty="0">
                <a:cs typeface="Arial" panose="020B0604020202020204" pitchFamily="34" charset="0"/>
              </a:rPr>
              <a:t>project funding</a:t>
            </a:r>
            <a:r>
              <a:rPr lang="en-GB" sz="1800" dirty="0">
                <a:cs typeface="Arial" panose="020B0604020202020204" pitchFamily="34" charset="0"/>
              </a:rPr>
              <a:t> and </a:t>
            </a:r>
            <a:r>
              <a:rPr lang="en-GB" sz="1800" i="1" dirty="0">
                <a:cs typeface="Arial" panose="020B0604020202020204" pitchFamily="34" charset="0"/>
              </a:rPr>
              <a:t>project staffing</a:t>
            </a:r>
            <a:r>
              <a:rPr lang="en-GB" sz="1800" dirty="0">
                <a:cs typeface="Arial" panose="020B0604020202020204" pitchFamily="34" charset="0"/>
              </a:rPr>
              <a:t>)</a:t>
            </a:r>
          </a:p>
          <a:p>
            <a:pPr marL="257175" indent="-257175" eaLnBrk="0" hangingPunct="0">
              <a:spcBef>
                <a:spcPct val="0"/>
              </a:spcBef>
              <a:buClr>
                <a:srgbClr val="FFFF00"/>
              </a:buClr>
              <a:buSzPct val="75000"/>
              <a:buFont typeface="Arial" panose="020B0604020202020204" pitchFamily="34" charset="0"/>
              <a:buChar char="•"/>
              <a:defRPr/>
            </a:pPr>
            <a:r>
              <a:rPr lang="en-GB" sz="1800" dirty="0">
                <a:cs typeface="Arial" panose="020B0604020202020204" pitchFamily="34" charset="0"/>
              </a:rPr>
              <a:t>Determine the degree to which these inputs belong to each fuzzy number.</a:t>
            </a:r>
          </a:p>
          <a:p>
            <a:pPr marL="257175" indent="-257175" eaLnBrk="0" hangingPunct="0">
              <a:spcBef>
                <a:spcPct val="0"/>
              </a:spcBef>
              <a:buClr>
                <a:srgbClr val="FFFF00"/>
              </a:buClr>
              <a:buSzPct val="75000"/>
              <a:buFont typeface="Arial" panose="020B0604020202020204" pitchFamily="34" charset="0"/>
              <a:buChar char="•"/>
              <a:defRPr/>
            </a:pPr>
            <a:r>
              <a:rPr lang="en-GB" sz="1800" dirty="0">
                <a:cs typeface="Arial" panose="020B0604020202020204" pitchFamily="34" charset="0"/>
              </a:rPr>
              <a:t>The output is called </a:t>
            </a:r>
            <a:r>
              <a:rPr lang="en-GB" sz="1800" u="sng" dirty="0">
                <a:cs typeface="Arial" panose="020B0604020202020204" pitchFamily="34" charset="0"/>
              </a:rPr>
              <a:t>fuzzy input</a:t>
            </a:r>
          </a:p>
        </p:txBody>
      </p:sp>
    </p:spTree>
    <p:extLst>
      <p:ext uri="{BB962C8B-B14F-4D97-AF65-F5344CB8AC3E}">
        <p14:creationId xmlns:p14="http://schemas.microsoft.com/office/powerpoint/2010/main" val="762226327"/>
      </p:ext>
    </p:extLst>
  </p:cSld>
  <p:clrMapOvr>
    <a:masterClrMapping/>
  </p:clrMapOvr>
  <p:transition spd="slow">
    <p:pull/>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Rectangle 10"/>
          <p:cNvSpPr>
            <a:spLocks noChangeArrowheads="1"/>
          </p:cNvSpPr>
          <p:nvPr/>
        </p:nvSpPr>
        <p:spPr bwMode="auto">
          <a:xfrm>
            <a:off x="1143000" y="1085850"/>
            <a:ext cx="7385050" cy="1885950"/>
          </a:xfrm>
          <a:prstGeom prst="rect">
            <a:avLst/>
          </a:prstGeom>
          <a:noFill/>
          <a:ln w="12700">
            <a:noFill/>
            <a:miter lim="800000"/>
            <a:headEnd/>
            <a:tailEnd/>
          </a:ln>
          <a:effectLst/>
        </p:spPr>
        <p:txBody>
          <a:bodyPr lIns="67866" tIns="33338" rIns="67866" bIns="33338"/>
          <a:lstStyle/>
          <a:p>
            <a:pPr marL="257175" indent="-257175" eaLnBrk="0" hangingPunct="0">
              <a:spcBef>
                <a:spcPct val="0"/>
              </a:spcBef>
              <a:defRPr/>
            </a:pPr>
            <a:r>
              <a:rPr lang="en-GB" sz="1800" dirty="0">
                <a:solidFill>
                  <a:srgbClr val="FFFFFF"/>
                </a:solidFill>
                <a:cs typeface="Arial" pitchFamily="34" charset="0"/>
              </a:rPr>
              <a:t>	</a:t>
            </a:r>
            <a:endParaRPr lang="en-GB" sz="1800" dirty="0">
              <a:cs typeface="Arial" pitchFamily="34" charset="0"/>
            </a:endParaRPr>
          </a:p>
        </p:txBody>
      </p:sp>
      <p:graphicFrame>
        <p:nvGraphicFramePr>
          <p:cNvPr id="1026" name="Object 13"/>
          <p:cNvGraphicFramePr>
            <a:graphicFrameLocks noChangeAspect="1"/>
          </p:cNvGraphicFramePr>
          <p:nvPr/>
        </p:nvGraphicFramePr>
        <p:xfrm>
          <a:off x="1212851" y="1814769"/>
          <a:ext cx="6172200" cy="2140744"/>
        </p:xfrm>
        <a:graphic>
          <a:graphicData uri="http://schemas.openxmlformats.org/presentationml/2006/ole">
            <mc:AlternateContent xmlns:mc="http://schemas.openxmlformats.org/markup-compatibility/2006">
              <mc:Choice xmlns:v="urn:schemas-microsoft-com:vml" Requires="v">
                <p:oleObj name="Picture" r:id="rId2" imgW="5361480" imgH="1862280" progId="Word.Picture.8">
                  <p:embed/>
                </p:oleObj>
              </mc:Choice>
              <mc:Fallback>
                <p:oleObj name="Picture" r:id="rId2" imgW="5361480" imgH="1862280" progId="Word.Picture.8">
                  <p:embed/>
                  <p:pic>
                    <p:nvPicPr>
                      <p:cNvPr id="1026" name="Object 13"/>
                      <p:cNvPicPr>
                        <a:picLocks noChangeAspect="1" noChangeArrowheads="1"/>
                      </p:cNvPicPr>
                      <p:nvPr/>
                    </p:nvPicPr>
                    <p:blipFill>
                      <a:blip r:embed="rId3"/>
                      <a:srcRect/>
                      <a:stretch>
                        <a:fillRect/>
                      </a:stretch>
                    </p:blipFill>
                    <p:spPr bwMode="auto">
                      <a:xfrm>
                        <a:off x="1212851" y="1814769"/>
                        <a:ext cx="6172200" cy="214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27" name="Rectangle 15"/>
          <p:cNvSpPr>
            <a:spLocks noChangeArrowheads="1"/>
          </p:cNvSpPr>
          <p:nvPr/>
        </p:nvSpPr>
        <p:spPr bwMode="auto">
          <a:xfrm>
            <a:off x="1780087" y="4089401"/>
            <a:ext cx="1864614" cy="369332"/>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GB" sz="1800" i="1" dirty="0">
                <a:cs typeface="Arial" pitchFamily="34" charset="0"/>
              </a:rPr>
              <a:t>project funding</a:t>
            </a:r>
            <a:endParaRPr lang="en-US" sz="1800" i="1" dirty="0">
              <a:cs typeface="Arial" pitchFamily="34" charset="0"/>
            </a:endParaRPr>
          </a:p>
        </p:txBody>
      </p:sp>
      <p:sp>
        <p:nvSpPr>
          <p:cNvPr id="38928" name="Rectangle 16"/>
          <p:cNvSpPr>
            <a:spLocks noChangeArrowheads="1"/>
          </p:cNvSpPr>
          <p:nvPr/>
        </p:nvSpPr>
        <p:spPr bwMode="auto">
          <a:xfrm>
            <a:off x="4789139" y="4089401"/>
            <a:ext cx="1847622" cy="369332"/>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GB" sz="1800" i="1" dirty="0">
                <a:cs typeface="Arial" pitchFamily="34" charset="0"/>
              </a:rPr>
              <a:t>project staffing</a:t>
            </a:r>
            <a:endParaRPr lang="en-US" sz="1800" i="1" dirty="0">
              <a:cs typeface="Arial" pitchFamily="34" charset="0"/>
            </a:endParaRPr>
          </a:p>
        </p:txBody>
      </p:sp>
      <p:sp>
        <p:nvSpPr>
          <p:cNvPr id="2" name="Rectangle 1"/>
          <p:cNvSpPr/>
          <p:nvPr/>
        </p:nvSpPr>
        <p:spPr>
          <a:xfrm>
            <a:off x="714375" y="997744"/>
            <a:ext cx="7499350" cy="738664"/>
          </a:xfrm>
          <a:prstGeom prst="rect">
            <a:avLst/>
          </a:prstGeom>
        </p:spPr>
        <p:txBody>
          <a:bodyPr wrap="square">
            <a:spAutoFit/>
          </a:bodyPr>
          <a:lstStyle/>
          <a:p>
            <a:r>
              <a:rPr lang="en-US" sz="2100" dirty="0"/>
              <a:t>Suppose  X (</a:t>
            </a:r>
            <a:r>
              <a:rPr lang="en-GB" sz="2100" i="1" dirty="0">
                <a:cs typeface="Arial" pitchFamily="34" charset="0"/>
              </a:rPr>
              <a:t>project funding)</a:t>
            </a:r>
            <a:r>
              <a:rPr lang="en-US" sz="2100" i="1" dirty="0">
                <a:cs typeface="Arial" pitchFamily="34" charset="0"/>
              </a:rPr>
              <a:t>  </a:t>
            </a:r>
            <a:r>
              <a:rPr lang="en-US" sz="2100" dirty="0"/>
              <a:t>= 3     and  Y (</a:t>
            </a:r>
            <a:r>
              <a:rPr lang="en-GB" sz="2100" i="1" dirty="0">
                <a:cs typeface="Arial" pitchFamily="34" charset="0"/>
              </a:rPr>
              <a:t>project staffing)</a:t>
            </a:r>
            <a:r>
              <a:rPr lang="en-US" sz="2100" i="1" dirty="0">
                <a:cs typeface="Arial" pitchFamily="34" charset="0"/>
              </a:rPr>
              <a:t> </a:t>
            </a:r>
            <a:r>
              <a:rPr lang="en-US" sz="2100" dirty="0"/>
              <a:t>= 6   </a:t>
            </a:r>
          </a:p>
        </p:txBody>
      </p:sp>
      <p:sp>
        <p:nvSpPr>
          <p:cNvPr id="3" name="Rectangle 2"/>
          <p:cNvSpPr/>
          <p:nvPr/>
        </p:nvSpPr>
        <p:spPr>
          <a:xfrm>
            <a:off x="571499" y="4977326"/>
            <a:ext cx="7978777" cy="230832"/>
          </a:xfrm>
          <a:prstGeom prst="rect">
            <a:avLst/>
          </a:prstGeom>
        </p:spPr>
        <p:txBody>
          <a:bodyPr wrap="square">
            <a:spAutoFit/>
          </a:bodyPr>
          <a:lstStyle/>
          <a:p>
            <a:pPr marL="257175" indent="-257175" eaLnBrk="0" hangingPunct="0">
              <a:spcBef>
                <a:spcPct val="0"/>
              </a:spcBef>
              <a:buFontTx/>
              <a:buChar char="•"/>
              <a:defRPr/>
            </a:pPr>
            <a:r>
              <a:rPr lang="en-GB" sz="900" u="sng" dirty="0">
                <a:cs typeface="Arial" panose="020B0604020202020204" pitchFamily="34" charset="0"/>
              </a:rPr>
              <a:t>Fuzzy input:</a:t>
            </a:r>
            <a:r>
              <a:rPr lang="en-GB" sz="900" dirty="0">
                <a:cs typeface="Arial" panose="020B0604020202020204" pitchFamily="34" charset="0"/>
              </a:rPr>
              <a:t>    </a:t>
            </a:r>
            <a:r>
              <a:rPr lang="en-AU" sz="900" dirty="0">
                <a:solidFill>
                  <a:srgbClr val="FF0000"/>
                </a:solidFill>
                <a:cs typeface="Arial" panose="020B0604020202020204" pitchFamily="34" charset="0"/>
                <a:sym typeface="Symbol" pitchFamily="18" charset="2"/>
              </a:rPr>
              <a:t></a:t>
            </a:r>
            <a:r>
              <a:rPr lang="en-GB" sz="900" baseline="-25000" dirty="0">
                <a:solidFill>
                  <a:srgbClr val="FF0000"/>
                </a:solidFill>
                <a:cs typeface="Arial" panose="020B0604020202020204" pitchFamily="34" charset="0"/>
              </a:rPr>
              <a:t>(</a:t>
            </a:r>
            <a:r>
              <a:rPr lang="en-GB" sz="900" i="1" baseline="-25000" dirty="0">
                <a:solidFill>
                  <a:srgbClr val="FF0000"/>
                </a:solidFill>
                <a:cs typeface="Arial" panose="020B0604020202020204" pitchFamily="34" charset="0"/>
              </a:rPr>
              <a:t>x</a:t>
            </a:r>
            <a:r>
              <a:rPr lang="en-GB" sz="900" baseline="-25000" dirty="0">
                <a:solidFill>
                  <a:srgbClr val="FF0000"/>
                </a:solidFill>
                <a:cs typeface="Arial" panose="020B0604020202020204" pitchFamily="34" charset="0"/>
              </a:rPr>
              <a:t>=</a:t>
            </a:r>
            <a:r>
              <a:rPr lang="en-GB" sz="900" i="1" baseline="-25000" dirty="0">
                <a:solidFill>
                  <a:srgbClr val="FF0000"/>
                </a:solidFill>
                <a:cs typeface="Arial" panose="020B0604020202020204" pitchFamily="34" charset="0"/>
              </a:rPr>
              <a:t>A</a:t>
            </a:r>
            <a:r>
              <a:rPr lang="en-GB" sz="900" baseline="-25000" dirty="0">
                <a:solidFill>
                  <a:srgbClr val="FF0000"/>
                </a:solidFill>
                <a:cs typeface="Arial" panose="020B0604020202020204" pitchFamily="34" charset="0"/>
              </a:rPr>
              <a:t>1)</a:t>
            </a:r>
            <a:r>
              <a:rPr lang="en-GB" sz="900" dirty="0">
                <a:solidFill>
                  <a:srgbClr val="FF0000"/>
                </a:solidFill>
                <a:cs typeface="Arial" panose="020B0604020202020204" pitchFamily="34" charset="0"/>
              </a:rPr>
              <a:t> = 0.5  </a:t>
            </a:r>
            <a:r>
              <a:rPr lang="en-AU" sz="900" dirty="0">
                <a:solidFill>
                  <a:srgbClr val="FF0000"/>
                </a:solidFill>
                <a:cs typeface="Arial" panose="020B0604020202020204" pitchFamily="34" charset="0"/>
                <a:sym typeface="Symbol" pitchFamily="18" charset="2"/>
              </a:rPr>
              <a:t></a:t>
            </a:r>
            <a:r>
              <a:rPr lang="en-GB" sz="900" baseline="-25000" dirty="0">
                <a:solidFill>
                  <a:srgbClr val="FF0000"/>
                </a:solidFill>
                <a:cs typeface="Arial" panose="020B0604020202020204" pitchFamily="34" charset="0"/>
              </a:rPr>
              <a:t>(</a:t>
            </a:r>
            <a:r>
              <a:rPr lang="en-GB" sz="900" i="1" baseline="-25000" dirty="0">
                <a:solidFill>
                  <a:srgbClr val="FF0000"/>
                </a:solidFill>
                <a:cs typeface="Arial" panose="020B0604020202020204" pitchFamily="34" charset="0"/>
              </a:rPr>
              <a:t>x</a:t>
            </a:r>
            <a:r>
              <a:rPr lang="en-GB" sz="900" baseline="-25000" dirty="0">
                <a:solidFill>
                  <a:srgbClr val="FF0000"/>
                </a:solidFill>
                <a:cs typeface="Arial" panose="020B0604020202020204" pitchFamily="34" charset="0"/>
              </a:rPr>
              <a:t>=</a:t>
            </a:r>
            <a:r>
              <a:rPr lang="en-GB" sz="900" i="1" baseline="-25000" dirty="0">
                <a:solidFill>
                  <a:srgbClr val="FF0000"/>
                </a:solidFill>
                <a:cs typeface="Arial" panose="020B0604020202020204" pitchFamily="34" charset="0"/>
              </a:rPr>
              <a:t>A</a:t>
            </a:r>
            <a:r>
              <a:rPr lang="en-GB" sz="900" baseline="-25000" dirty="0">
                <a:solidFill>
                  <a:srgbClr val="FF0000"/>
                </a:solidFill>
                <a:cs typeface="Arial" panose="020B0604020202020204" pitchFamily="34" charset="0"/>
              </a:rPr>
              <a:t>2)</a:t>
            </a:r>
            <a:r>
              <a:rPr lang="en-GB" sz="900" dirty="0">
                <a:solidFill>
                  <a:srgbClr val="FF0000"/>
                </a:solidFill>
                <a:cs typeface="Arial" panose="020B0604020202020204" pitchFamily="34" charset="0"/>
              </a:rPr>
              <a:t> = 0.2  and </a:t>
            </a:r>
            <a:r>
              <a:rPr lang="en-AU" sz="900" dirty="0">
                <a:solidFill>
                  <a:srgbClr val="FF0000"/>
                </a:solidFill>
                <a:cs typeface="Arial" panose="020B0604020202020204" pitchFamily="34" charset="0"/>
                <a:sym typeface="Symbol" pitchFamily="18" charset="2"/>
              </a:rPr>
              <a:t></a:t>
            </a:r>
            <a:r>
              <a:rPr lang="en-GB" sz="900" baseline="-25000" dirty="0">
                <a:solidFill>
                  <a:srgbClr val="FF0000"/>
                </a:solidFill>
                <a:cs typeface="Arial" panose="020B0604020202020204" pitchFamily="34" charset="0"/>
              </a:rPr>
              <a:t>(</a:t>
            </a:r>
            <a:r>
              <a:rPr lang="en-GB" sz="900" i="1" baseline="-25000" dirty="0">
                <a:solidFill>
                  <a:srgbClr val="FF0000"/>
                </a:solidFill>
                <a:cs typeface="Arial" panose="020B0604020202020204" pitchFamily="34" charset="0"/>
              </a:rPr>
              <a:t>x</a:t>
            </a:r>
            <a:r>
              <a:rPr lang="en-GB" sz="900" baseline="-25000" dirty="0">
                <a:solidFill>
                  <a:srgbClr val="FF0000"/>
                </a:solidFill>
                <a:cs typeface="Arial" panose="020B0604020202020204" pitchFamily="34" charset="0"/>
              </a:rPr>
              <a:t>=</a:t>
            </a:r>
            <a:r>
              <a:rPr lang="en-GB" sz="900" i="1" baseline="-25000" dirty="0">
                <a:solidFill>
                  <a:srgbClr val="FF0000"/>
                </a:solidFill>
                <a:cs typeface="Arial" panose="020B0604020202020204" pitchFamily="34" charset="0"/>
              </a:rPr>
              <a:t>A</a:t>
            </a:r>
            <a:r>
              <a:rPr lang="en-GB" sz="900" baseline="-25000" dirty="0">
                <a:solidFill>
                  <a:srgbClr val="FF0000"/>
                </a:solidFill>
                <a:cs typeface="Arial" panose="020B0604020202020204" pitchFamily="34" charset="0"/>
              </a:rPr>
              <a:t>3)</a:t>
            </a:r>
            <a:r>
              <a:rPr lang="en-GB" sz="900" dirty="0">
                <a:solidFill>
                  <a:srgbClr val="FF0000"/>
                </a:solidFill>
                <a:cs typeface="Arial" panose="020B0604020202020204" pitchFamily="34" charset="0"/>
              </a:rPr>
              <a:t> = 0 </a:t>
            </a:r>
            <a:r>
              <a:rPr lang="en-GB" sz="900" dirty="0">
                <a:cs typeface="Arial" panose="020B0604020202020204" pitchFamily="34" charset="0"/>
              </a:rPr>
              <a:t>,  </a:t>
            </a:r>
            <a:r>
              <a:rPr lang="en-AU" sz="900" dirty="0">
                <a:solidFill>
                  <a:schemeClr val="accent1"/>
                </a:solidFill>
                <a:cs typeface="Arial" panose="020B0604020202020204" pitchFamily="34" charset="0"/>
                <a:sym typeface="Symbol" pitchFamily="18" charset="2"/>
              </a:rPr>
              <a:t></a:t>
            </a:r>
            <a:r>
              <a:rPr lang="en-GB" sz="900" baseline="-25000" dirty="0">
                <a:solidFill>
                  <a:schemeClr val="accent1"/>
                </a:solidFill>
                <a:cs typeface="Arial" panose="020B0604020202020204" pitchFamily="34" charset="0"/>
              </a:rPr>
              <a:t>(</a:t>
            </a:r>
            <a:r>
              <a:rPr lang="en-GB" sz="900" i="1" baseline="-25000" dirty="0">
                <a:solidFill>
                  <a:schemeClr val="accent1"/>
                </a:solidFill>
                <a:cs typeface="Arial" panose="020B0604020202020204" pitchFamily="34" charset="0"/>
              </a:rPr>
              <a:t>y</a:t>
            </a:r>
            <a:r>
              <a:rPr lang="en-GB" sz="900" baseline="-25000" dirty="0">
                <a:solidFill>
                  <a:schemeClr val="accent1"/>
                </a:solidFill>
                <a:cs typeface="Arial" panose="020B0604020202020204" pitchFamily="34" charset="0"/>
              </a:rPr>
              <a:t>=</a:t>
            </a:r>
            <a:r>
              <a:rPr lang="en-GB" sz="900" i="1" baseline="-25000" dirty="0">
                <a:solidFill>
                  <a:schemeClr val="accent1"/>
                </a:solidFill>
                <a:cs typeface="Arial" panose="020B0604020202020204" pitchFamily="34" charset="0"/>
              </a:rPr>
              <a:t>B</a:t>
            </a:r>
            <a:r>
              <a:rPr lang="en-GB" sz="900" baseline="-25000" dirty="0">
                <a:solidFill>
                  <a:schemeClr val="accent1"/>
                </a:solidFill>
                <a:cs typeface="Arial" panose="020B0604020202020204" pitchFamily="34" charset="0"/>
              </a:rPr>
              <a:t>1)</a:t>
            </a:r>
            <a:r>
              <a:rPr lang="en-GB" sz="900" dirty="0">
                <a:solidFill>
                  <a:schemeClr val="accent1"/>
                </a:solidFill>
                <a:cs typeface="Arial" panose="020B0604020202020204" pitchFamily="34" charset="0"/>
              </a:rPr>
              <a:t> = 0.1 and </a:t>
            </a:r>
            <a:r>
              <a:rPr lang="en-AU" sz="900" dirty="0">
                <a:solidFill>
                  <a:schemeClr val="accent1"/>
                </a:solidFill>
                <a:cs typeface="Arial" panose="020B0604020202020204" pitchFamily="34" charset="0"/>
                <a:sym typeface="Symbol" pitchFamily="18" charset="2"/>
              </a:rPr>
              <a:t></a:t>
            </a:r>
            <a:r>
              <a:rPr lang="en-GB" sz="900" baseline="-25000" dirty="0">
                <a:solidFill>
                  <a:schemeClr val="accent1"/>
                </a:solidFill>
                <a:cs typeface="Arial" panose="020B0604020202020204" pitchFamily="34" charset="0"/>
              </a:rPr>
              <a:t>(</a:t>
            </a:r>
            <a:r>
              <a:rPr lang="en-GB" sz="900" i="1" baseline="-25000" dirty="0">
                <a:solidFill>
                  <a:schemeClr val="accent1"/>
                </a:solidFill>
                <a:cs typeface="Arial" panose="020B0604020202020204" pitchFamily="34" charset="0"/>
              </a:rPr>
              <a:t>y</a:t>
            </a:r>
            <a:r>
              <a:rPr lang="en-GB" sz="900" baseline="-25000" dirty="0">
                <a:solidFill>
                  <a:schemeClr val="accent1"/>
                </a:solidFill>
                <a:cs typeface="Arial" panose="020B0604020202020204" pitchFamily="34" charset="0"/>
              </a:rPr>
              <a:t>=</a:t>
            </a:r>
            <a:r>
              <a:rPr lang="en-GB" sz="900" i="1" baseline="-25000" dirty="0">
                <a:solidFill>
                  <a:schemeClr val="accent1"/>
                </a:solidFill>
                <a:cs typeface="Arial" panose="020B0604020202020204" pitchFamily="34" charset="0"/>
              </a:rPr>
              <a:t>B</a:t>
            </a:r>
            <a:r>
              <a:rPr lang="en-GB" sz="900" baseline="-25000" dirty="0">
                <a:solidFill>
                  <a:schemeClr val="accent1"/>
                </a:solidFill>
                <a:cs typeface="Arial" panose="020B0604020202020204" pitchFamily="34" charset="0"/>
              </a:rPr>
              <a:t>2)</a:t>
            </a:r>
            <a:r>
              <a:rPr lang="en-GB" sz="900" dirty="0">
                <a:solidFill>
                  <a:schemeClr val="accent1"/>
                </a:solidFill>
                <a:cs typeface="Arial" panose="020B0604020202020204" pitchFamily="34" charset="0"/>
              </a:rPr>
              <a:t> = 0.7</a:t>
            </a:r>
          </a:p>
        </p:txBody>
      </p:sp>
    </p:spTree>
    <p:extLst>
      <p:ext uri="{BB962C8B-B14F-4D97-AF65-F5344CB8AC3E}">
        <p14:creationId xmlns:p14="http://schemas.microsoft.com/office/powerpoint/2010/main" val="209708133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927"/>
                                        </p:tgtEl>
                                        <p:attrNameLst>
                                          <p:attrName>style.visibility</p:attrName>
                                        </p:attrNameLst>
                                      </p:cBhvr>
                                      <p:to>
                                        <p:strVal val="visible"/>
                                      </p:to>
                                    </p:set>
                                    <p:anim calcmode="lin" valueType="num">
                                      <p:cBhvr additive="base">
                                        <p:cTn id="13" dur="500" fill="hold"/>
                                        <p:tgtEl>
                                          <p:spTgt spid="38927"/>
                                        </p:tgtEl>
                                        <p:attrNameLst>
                                          <p:attrName>ppt_x</p:attrName>
                                        </p:attrNameLst>
                                      </p:cBhvr>
                                      <p:tavLst>
                                        <p:tav tm="0">
                                          <p:val>
                                            <p:strVal val="#ppt_x"/>
                                          </p:val>
                                        </p:tav>
                                        <p:tav tm="100000">
                                          <p:val>
                                            <p:strVal val="#ppt_x"/>
                                          </p:val>
                                        </p:tav>
                                      </p:tavLst>
                                    </p:anim>
                                    <p:anim calcmode="lin" valueType="num">
                                      <p:cBhvr additive="base">
                                        <p:cTn id="14" dur="500" fill="hold"/>
                                        <p:tgtEl>
                                          <p:spTgt spid="389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928"/>
                                        </p:tgtEl>
                                        <p:attrNameLst>
                                          <p:attrName>style.visibility</p:attrName>
                                        </p:attrNameLst>
                                      </p:cBhvr>
                                      <p:to>
                                        <p:strVal val="visible"/>
                                      </p:to>
                                    </p:set>
                                    <p:anim calcmode="lin" valueType="num">
                                      <p:cBhvr additive="base">
                                        <p:cTn id="19" dur="500" fill="hold"/>
                                        <p:tgtEl>
                                          <p:spTgt spid="38928"/>
                                        </p:tgtEl>
                                        <p:attrNameLst>
                                          <p:attrName>ppt_x</p:attrName>
                                        </p:attrNameLst>
                                      </p:cBhvr>
                                      <p:tavLst>
                                        <p:tav tm="0">
                                          <p:val>
                                            <p:strVal val="#ppt_x"/>
                                          </p:val>
                                        </p:tav>
                                        <p:tav tm="100000">
                                          <p:val>
                                            <p:strVal val="#ppt_x"/>
                                          </p:val>
                                        </p:tav>
                                      </p:tavLst>
                                    </p:anim>
                                    <p:anim calcmode="lin" valueType="num">
                                      <p:cBhvr additive="base">
                                        <p:cTn id="20" dur="500" fill="hold"/>
                                        <p:tgtEl>
                                          <p:spTgt spid="389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7" grpId="0"/>
      <p:bldP spid="38928" grpId="0"/>
      <p:bldP spid="3"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657225" y="1174751"/>
            <a:ext cx="8016875" cy="3829050"/>
          </a:xfrm>
          <a:prstGeom prst="rect">
            <a:avLst/>
          </a:prstGeom>
          <a:noFill/>
          <a:ln w="12700">
            <a:noFill/>
            <a:miter lim="800000"/>
            <a:headEnd/>
            <a:tailEnd/>
          </a:ln>
          <a:effectLst/>
        </p:spPr>
        <p:txBody>
          <a:bodyPr lIns="67866" tIns="33338" rIns="67866" bIns="33338"/>
          <a:lstStyle/>
          <a:p>
            <a:pPr marL="257175" indent="-257175" eaLnBrk="0" hangingPunct="0">
              <a:spcBef>
                <a:spcPct val="0"/>
              </a:spcBef>
              <a:defRPr/>
            </a:pPr>
            <a:r>
              <a:rPr lang="en-GB" sz="1800" dirty="0">
                <a:solidFill>
                  <a:srgbClr val="FFFFFF"/>
                </a:solidFill>
                <a:cs typeface="Arial" pitchFamily="34" charset="0"/>
              </a:rPr>
              <a:t>	</a:t>
            </a:r>
            <a:r>
              <a:rPr lang="en-GB" sz="2100" u="sng" dirty="0">
                <a:solidFill>
                  <a:srgbClr val="FF0000"/>
                </a:solidFill>
                <a:cs typeface="Arial" panose="020B0604020202020204" pitchFamily="34" charset="0"/>
              </a:rPr>
              <a:t>Step 4: Rule Evaluation</a:t>
            </a:r>
          </a:p>
          <a:p>
            <a:pPr eaLnBrk="0" fontAlgn="base" hangingPunct="0">
              <a:spcBef>
                <a:spcPct val="0"/>
              </a:spcBef>
              <a:spcAft>
                <a:spcPct val="0"/>
              </a:spcAft>
              <a:defRPr/>
            </a:pPr>
            <a:endParaRPr lang="en-GB" sz="1500" dirty="0">
              <a:cs typeface="Arial" panose="020B0604020202020204" pitchFamily="34" charset="0"/>
            </a:endParaRPr>
          </a:p>
          <a:p>
            <a:pPr marL="257175" indent="-257175" eaLnBrk="0" hangingPunct="0">
              <a:spcBef>
                <a:spcPct val="0"/>
              </a:spcBef>
              <a:buFontTx/>
              <a:buChar char="•"/>
              <a:defRPr/>
            </a:pPr>
            <a:r>
              <a:rPr lang="en-GB" sz="1500" dirty="0">
                <a:cs typeface="Arial" panose="020B0604020202020204" pitchFamily="34" charset="0"/>
              </a:rPr>
              <a:t>Apply the fuzzy input to the fuzzy rules.</a:t>
            </a:r>
          </a:p>
          <a:p>
            <a:pPr marL="257175" indent="-257175" algn="just" eaLnBrk="0" hangingPunct="0">
              <a:spcBef>
                <a:spcPct val="0"/>
              </a:spcBef>
              <a:defRPr/>
            </a:pPr>
            <a:endParaRPr lang="en-GB" sz="1500" dirty="0">
              <a:cs typeface="Arial" panose="020B0604020202020204" pitchFamily="34" charset="0"/>
            </a:endParaRPr>
          </a:p>
          <a:p>
            <a:pPr marL="257175" indent="-257175" algn="just" eaLnBrk="0" hangingPunct="0">
              <a:spcBef>
                <a:spcPct val="0"/>
              </a:spcBef>
              <a:buFont typeface="Arial" panose="020B0604020202020204" pitchFamily="34" charset="0"/>
              <a:buChar char="•"/>
              <a:defRPr/>
            </a:pPr>
            <a:r>
              <a:rPr lang="en-GB" sz="1500" dirty="0">
                <a:cs typeface="Arial" panose="020B0604020202020204" pitchFamily="34" charset="0"/>
              </a:rPr>
              <a:t>To evaluate the disjunction of the rule inputs, we use the OR fuzzy operation.  </a:t>
            </a:r>
          </a:p>
          <a:p>
            <a:pPr marL="257175" indent="-257175" algn="just" eaLnBrk="0" hangingPunct="0">
              <a:spcBef>
                <a:spcPct val="0"/>
              </a:spcBef>
              <a:defRPr/>
            </a:pPr>
            <a:endParaRPr lang="en-GB" sz="1500" dirty="0">
              <a:cs typeface="Arial" panose="020B0604020202020204" pitchFamily="34" charset="0"/>
            </a:endParaRPr>
          </a:p>
          <a:p>
            <a:pPr marL="857250" lvl="2" indent="-171450" algn="just" eaLnBrk="0" hangingPunct="0">
              <a:spcBef>
                <a:spcPct val="0"/>
              </a:spcBef>
              <a:defRPr/>
            </a:pPr>
            <a:r>
              <a:rPr lang="en-GB" sz="1500" dirty="0">
                <a:cs typeface="Arial" panose="020B0604020202020204" pitchFamily="34" charset="0"/>
              </a:rPr>
              <a:t>		</a:t>
            </a:r>
            <a:r>
              <a:rPr lang="en-AU" sz="1500" dirty="0">
                <a:solidFill>
                  <a:srgbClr val="FF0000"/>
                </a:solidFill>
                <a:cs typeface="Arial" panose="020B0604020202020204" pitchFamily="34" charset="0"/>
                <a:sym typeface="Symbol" pitchFamily="18" charset="2"/>
              </a:rPr>
              <a:t></a:t>
            </a:r>
            <a:r>
              <a:rPr lang="en-GB" sz="1500" i="1" baseline="-25000" dirty="0">
                <a:solidFill>
                  <a:srgbClr val="FF0000"/>
                </a:solidFill>
                <a:cs typeface="Arial" panose="020B0604020202020204" pitchFamily="34" charset="0"/>
              </a:rPr>
              <a:t>A</a:t>
            </a:r>
            <a:r>
              <a:rPr lang="en-AU" sz="1500" dirty="0">
                <a:solidFill>
                  <a:srgbClr val="FF0000"/>
                </a:solidFill>
                <a:cs typeface="Arial" panose="020B0604020202020204" pitchFamily="34" charset="0"/>
                <a:sym typeface="Symbol" pitchFamily="18" charset="2"/>
              </a:rPr>
              <a:t></a:t>
            </a:r>
            <a:r>
              <a:rPr lang="en-GB" sz="1500" i="1" baseline="-25000" dirty="0">
                <a:solidFill>
                  <a:srgbClr val="FF0000"/>
                </a:solidFill>
                <a:cs typeface="Arial" panose="020B0604020202020204" pitchFamily="34" charset="0"/>
              </a:rPr>
              <a:t>B</a:t>
            </a:r>
            <a:r>
              <a:rPr lang="en-GB" sz="1500" dirty="0">
                <a:solidFill>
                  <a:srgbClr val="FF0000"/>
                </a:solidFill>
                <a:cs typeface="Arial" panose="020B0604020202020204" pitchFamily="34" charset="0"/>
              </a:rPr>
              <a:t>(</a:t>
            </a:r>
            <a:r>
              <a:rPr lang="en-GB" sz="1500" i="1" dirty="0">
                <a:solidFill>
                  <a:srgbClr val="FF0000"/>
                </a:solidFill>
                <a:cs typeface="Arial" panose="020B0604020202020204" pitchFamily="34" charset="0"/>
              </a:rPr>
              <a:t>x</a:t>
            </a:r>
            <a:r>
              <a:rPr lang="en-GB" sz="1500" dirty="0">
                <a:solidFill>
                  <a:srgbClr val="FF0000"/>
                </a:solidFill>
                <a:cs typeface="Arial" panose="020B0604020202020204" pitchFamily="34" charset="0"/>
              </a:rPr>
              <a:t>) = </a:t>
            </a:r>
            <a:r>
              <a:rPr lang="en-GB" sz="1500" i="1" dirty="0">
                <a:solidFill>
                  <a:srgbClr val="FF0000"/>
                </a:solidFill>
                <a:cs typeface="Arial" panose="020B0604020202020204" pitchFamily="34" charset="0"/>
              </a:rPr>
              <a:t>max</a:t>
            </a:r>
            <a:r>
              <a:rPr lang="en-GB" sz="1500" dirty="0">
                <a:solidFill>
                  <a:srgbClr val="FF0000"/>
                </a:solidFill>
                <a:cs typeface="Arial" panose="020B0604020202020204" pitchFamily="34" charset="0"/>
              </a:rPr>
              <a:t> [</a:t>
            </a:r>
            <a:r>
              <a:rPr lang="en-AU" sz="1500" dirty="0">
                <a:solidFill>
                  <a:srgbClr val="FF0000"/>
                </a:solidFill>
                <a:cs typeface="Arial" panose="020B0604020202020204" pitchFamily="34" charset="0"/>
                <a:sym typeface="Symbol" pitchFamily="18" charset="2"/>
              </a:rPr>
              <a:t></a:t>
            </a:r>
            <a:r>
              <a:rPr lang="en-GB" sz="1500" i="1" baseline="-25000" dirty="0">
                <a:solidFill>
                  <a:srgbClr val="FF0000"/>
                </a:solidFill>
                <a:cs typeface="Arial" panose="020B0604020202020204" pitchFamily="34" charset="0"/>
              </a:rPr>
              <a:t>A</a:t>
            </a:r>
            <a:r>
              <a:rPr lang="en-GB" sz="1500" dirty="0">
                <a:solidFill>
                  <a:srgbClr val="FF0000"/>
                </a:solidFill>
                <a:cs typeface="Arial" panose="020B0604020202020204" pitchFamily="34" charset="0"/>
              </a:rPr>
              <a:t>(</a:t>
            </a:r>
            <a:r>
              <a:rPr lang="en-GB" sz="1500" i="1" dirty="0">
                <a:solidFill>
                  <a:srgbClr val="FF0000"/>
                </a:solidFill>
                <a:cs typeface="Arial" panose="020B0604020202020204" pitchFamily="34" charset="0"/>
              </a:rPr>
              <a:t>x</a:t>
            </a:r>
            <a:r>
              <a:rPr lang="en-GB" sz="1500" dirty="0">
                <a:solidFill>
                  <a:srgbClr val="FF0000"/>
                </a:solidFill>
                <a:cs typeface="Arial" panose="020B0604020202020204" pitchFamily="34" charset="0"/>
              </a:rPr>
              <a:t>), </a:t>
            </a:r>
            <a:r>
              <a:rPr lang="en-AU" sz="1500" dirty="0">
                <a:solidFill>
                  <a:srgbClr val="FF0000"/>
                </a:solidFill>
                <a:cs typeface="Arial" panose="020B0604020202020204" pitchFamily="34" charset="0"/>
                <a:sym typeface="Symbol" pitchFamily="18" charset="2"/>
              </a:rPr>
              <a:t></a:t>
            </a:r>
            <a:r>
              <a:rPr lang="en-GB" sz="1500" i="1" baseline="-25000" dirty="0">
                <a:solidFill>
                  <a:srgbClr val="FF0000"/>
                </a:solidFill>
                <a:cs typeface="Arial" panose="020B0604020202020204" pitchFamily="34" charset="0"/>
              </a:rPr>
              <a:t>B</a:t>
            </a:r>
            <a:r>
              <a:rPr lang="en-GB" sz="1500" dirty="0">
                <a:solidFill>
                  <a:srgbClr val="FF0000"/>
                </a:solidFill>
                <a:cs typeface="Arial" panose="020B0604020202020204" pitchFamily="34" charset="0"/>
              </a:rPr>
              <a:t>(</a:t>
            </a:r>
            <a:r>
              <a:rPr lang="en-GB" sz="1500" i="1" dirty="0">
                <a:solidFill>
                  <a:srgbClr val="FF0000"/>
                </a:solidFill>
                <a:cs typeface="Arial" panose="020B0604020202020204" pitchFamily="34" charset="0"/>
              </a:rPr>
              <a:t>x</a:t>
            </a:r>
            <a:r>
              <a:rPr lang="en-GB" sz="1500" dirty="0">
                <a:solidFill>
                  <a:srgbClr val="FF0000"/>
                </a:solidFill>
                <a:cs typeface="Arial" panose="020B0604020202020204" pitchFamily="34" charset="0"/>
              </a:rPr>
              <a:t>)]</a:t>
            </a:r>
          </a:p>
          <a:p>
            <a:pPr marL="257175" indent="-257175" algn="just" eaLnBrk="0" hangingPunct="0">
              <a:spcBef>
                <a:spcPct val="0"/>
              </a:spcBef>
              <a:defRPr/>
            </a:pPr>
            <a:r>
              <a:rPr lang="en-GB" sz="1500" dirty="0">
                <a:cs typeface="Arial" panose="020B0604020202020204" pitchFamily="34" charset="0"/>
              </a:rPr>
              <a:t>	</a:t>
            </a:r>
          </a:p>
          <a:p>
            <a:pPr marL="257175" indent="-257175" algn="just" eaLnBrk="0" hangingPunct="0">
              <a:spcBef>
                <a:spcPct val="0"/>
              </a:spcBef>
              <a:buFont typeface="Arial" panose="020B0604020202020204" pitchFamily="34" charset="0"/>
              <a:buChar char="•"/>
              <a:defRPr/>
            </a:pPr>
            <a:r>
              <a:rPr lang="en-GB" sz="1500" dirty="0">
                <a:cs typeface="Arial" panose="020B0604020202020204" pitchFamily="34" charset="0"/>
              </a:rPr>
              <a:t>To evaluate the conjunction of the rule inputs, we apply the AND fuzzy operation :</a:t>
            </a:r>
          </a:p>
          <a:p>
            <a:pPr marL="257175" indent="-257175" algn="just" eaLnBrk="0" hangingPunct="0">
              <a:spcBef>
                <a:spcPct val="0"/>
              </a:spcBef>
              <a:defRPr/>
            </a:pPr>
            <a:endParaRPr lang="en-GB" sz="1500" dirty="0">
              <a:cs typeface="Arial" panose="020B0604020202020204" pitchFamily="34" charset="0"/>
            </a:endParaRPr>
          </a:p>
          <a:p>
            <a:pPr marL="857250" lvl="2" indent="-171450" algn="just" eaLnBrk="0" hangingPunct="0">
              <a:spcBef>
                <a:spcPct val="0"/>
              </a:spcBef>
              <a:defRPr/>
            </a:pPr>
            <a:r>
              <a:rPr lang="en-GB" sz="1500" dirty="0">
                <a:cs typeface="Arial" panose="020B0604020202020204" pitchFamily="34" charset="0"/>
              </a:rPr>
              <a:t>		</a:t>
            </a:r>
            <a:r>
              <a:rPr lang="en-AU" sz="1500" dirty="0">
                <a:solidFill>
                  <a:srgbClr val="FF0000"/>
                </a:solidFill>
                <a:cs typeface="Arial" panose="020B0604020202020204" pitchFamily="34" charset="0"/>
                <a:sym typeface="Symbol" pitchFamily="18" charset="2"/>
              </a:rPr>
              <a:t></a:t>
            </a:r>
            <a:r>
              <a:rPr lang="en-GB" sz="1500" i="1" baseline="-25000" dirty="0">
                <a:solidFill>
                  <a:srgbClr val="FF0000"/>
                </a:solidFill>
                <a:cs typeface="Arial" panose="020B0604020202020204" pitchFamily="34" charset="0"/>
              </a:rPr>
              <a:t>A</a:t>
            </a:r>
            <a:r>
              <a:rPr lang="en-AU" sz="1500" dirty="0">
                <a:solidFill>
                  <a:srgbClr val="FF0000"/>
                </a:solidFill>
                <a:cs typeface="Arial" panose="020B0604020202020204" pitchFamily="34" charset="0"/>
                <a:sym typeface="Symbol" pitchFamily="18" charset="2"/>
              </a:rPr>
              <a:t></a:t>
            </a:r>
            <a:r>
              <a:rPr lang="en-GB" sz="1500" i="1" baseline="-25000" dirty="0">
                <a:solidFill>
                  <a:srgbClr val="FF0000"/>
                </a:solidFill>
                <a:cs typeface="Arial" panose="020B0604020202020204" pitchFamily="34" charset="0"/>
              </a:rPr>
              <a:t>B</a:t>
            </a:r>
            <a:r>
              <a:rPr lang="en-GB" sz="1500" dirty="0">
                <a:solidFill>
                  <a:srgbClr val="FF0000"/>
                </a:solidFill>
                <a:cs typeface="Arial" panose="020B0604020202020204" pitchFamily="34" charset="0"/>
              </a:rPr>
              <a:t>(</a:t>
            </a:r>
            <a:r>
              <a:rPr lang="en-GB" sz="1500" i="1" dirty="0">
                <a:solidFill>
                  <a:srgbClr val="FF0000"/>
                </a:solidFill>
                <a:cs typeface="Arial" panose="020B0604020202020204" pitchFamily="34" charset="0"/>
              </a:rPr>
              <a:t>x</a:t>
            </a:r>
            <a:r>
              <a:rPr lang="en-GB" sz="1500" dirty="0">
                <a:solidFill>
                  <a:srgbClr val="FF0000"/>
                </a:solidFill>
                <a:cs typeface="Arial" panose="020B0604020202020204" pitchFamily="34" charset="0"/>
              </a:rPr>
              <a:t>) = </a:t>
            </a:r>
            <a:r>
              <a:rPr lang="en-GB" sz="1500" i="1" dirty="0">
                <a:solidFill>
                  <a:srgbClr val="FF0000"/>
                </a:solidFill>
                <a:cs typeface="Arial" panose="020B0604020202020204" pitchFamily="34" charset="0"/>
              </a:rPr>
              <a:t>min</a:t>
            </a:r>
            <a:r>
              <a:rPr lang="en-GB" sz="1500" dirty="0">
                <a:solidFill>
                  <a:srgbClr val="FF0000"/>
                </a:solidFill>
                <a:cs typeface="Arial" panose="020B0604020202020204" pitchFamily="34" charset="0"/>
              </a:rPr>
              <a:t> [</a:t>
            </a:r>
            <a:r>
              <a:rPr lang="en-AU" sz="1500" dirty="0">
                <a:solidFill>
                  <a:srgbClr val="FF0000"/>
                </a:solidFill>
                <a:cs typeface="Arial" panose="020B0604020202020204" pitchFamily="34" charset="0"/>
                <a:sym typeface="Symbol" pitchFamily="18" charset="2"/>
              </a:rPr>
              <a:t></a:t>
            </a:r>
            <a:r>
              <a:rPr lang="en-GB" sz="1500" i="1" baseline="-25000" dirty="0">
                <a:solidFill>
                  <a:srgbClr val="FF0000"/>
                </a:solidFill>
                <a:cs typeface="Arial" panose="020B0604020202020204" pitchFamily="34" charset="0"/>
              </a:rPr>
              <a:t>A</a:t>
            </a:r>
            <a:r>
              <a:rPr lang="en-GB" sz="1500" dirty="0">
                <a:solidFill>
                  <a:srgbClr val="FF0000"/>
                </a:solidFill>
                <a:cs typeface="Arial" panose="020B0604020202020204" pitchFamily="34" charset="0"/>
              </a:rPr>
              <a:t>(</a:t>
            </a:r>
            <a:r>
              <a:rPr lang="en-GB" sz="1500" i="1" dirty="0">
                <a:solidFill>
                  <a:srgbClr val="FF0000"/>
                </a:solidFill>
                <a:cs typeface="Arial" panose="020B0604020202020204" pitchFamily="34" charset="0"/>
              </a:rPr>
              <a:t>x</a:t>
            </a:r>
            <a:r>
              <a:rPr lang="en-GB" sz="1500" dirty="0">
                <a:solidFill>
                  <a:srgbClr val="FF0000"/>
                </a:solidFill>
                <a:cs typeface="Arial" panose="020B0604020202020204" pitchFamily="34" charset="0"/>
              </a:rPr>
              <a:t>), </a:t>
            </a:r>
            <a:r>
              <a:rPr lang="en-AU" sz="1500" dirty="0">
                <a:solidFill>
                  <a:srgbClr val="FF0000"/>
                </a:solidFill>
                <a:cs typeface="Arial" panose="020B0604020202020204" pitchFamily="34" charset="0"/>
                <a:sym typeface="Symbol" pitchFamily="18" charset="2"/>
              </a:rPr>
              <a:t></a:t>
            </a:r>
            <a:r>
              <a:rPr lang="en-GB" sz="1500" i="1" baseline="-25000" dirty="0">
                <a:solidFill>
                  <a:srgbClr val="FF0000"/>
                </a:solidFill>
                <a:cs typeface="Arial" panose="020B0604020202020204" pitchFamily="34" charset="0"/>
              </a:rPr>
              <a:t>B</a:t>
            </a:r>
            <a:r>
              <a:rPr lang="en-GB" sz="1500" dirty="0">
                <a:solidFill>
                  <a:srgbClr val="FF0000"/>
                </a:solidFill>
                <a:cs typeface="Arial" panose="020B0604020202020204" pitchFamily="34" charset="0"/>
              </a:rPr>
              <a:t>(</a:t>
            </a:r>
            <a:r>
              <a:rPr lang="en-GB" sz="1500" i="1" dirty="0">
                <a:solidFill>
                  <a:srgbClr val="FF0000"/>
                </a:solidFill>
                <a:cs typeface="Arial" panose="020B0604020202020204" pitchFamily="34" charset="0"/>
              </a:rPr>
              <a:t>x</a:t>
            </a:r>
            <a:r>
              <a:rPr lang="en-GB" sz="1500" dirty="0">
                <a:solidFill>
                  <a:srgbClr val="FF0000"/>
                </a:solidFill>
                <a:cs typeface="Arial" panose="020B0604020202020204" pitchFamily="34" charset="0"/>
              </a:rPr>
              <a:t>)]</a:t>
            </a:r>
          </a:p>
        </p:txBody>
      </p:sp>
    </p:spTree>
    <p:extLst>
      <p:ext uri="{BB962C8B-B14F-4D97-AF65-F5344CB8AC3E}">
        <p14:creationId xmlns:p14="http://schemas.microsoft.com/office/powerpoint/2010/main" val="64037207"/>
      </p:ext>
    </p:extLst>
  </p:cSld>
  <p:clrMapOvr>
    <a:masterClrMapping/>
  </p:clrMapOvr>
  <p:transition spd="slow">
    <p:pull/>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1314450" y="1028700"/>
            <a:ext cx="6457950" cy="400050"/>
          </a:xfrm>
          <a:prstGeom prst="rect">
            <a:avLst/>
          </a:prstGeom>
          <a:noFill/>
          <a:ln w="12700">
            <a:noFill/>
            <a:miter lim="800000"/>
            <a:headEnd/>
            <a:tailEnd/>
          </a:ln>
          <a:effectLst/>
        </p:spPr>
        <p:txBody>
          <a:bodyPr lIns="67866" tIns="33338" rIns="67866" bIns="33338"/>
          <a:lstStyle/>
          <a:p>
            <a:pPr marL="257175" indent="-257175" eaLnBrk="0" hangingPunct="0">
              <a:spcBef>
                <a:spcPct val="0"/>
              </a:spcBef>
              <a:defRPr/>
            </a:pPr>
            <a:r>
              <a:rPr lang="en-GB" sz="1800" dirty="0">
                <a:solidFill>
                  <a:srgbClr val="FFFFFF"/>
                </a:solidFill>
                <a:cs typeface="Arial" pitchFamily="34" charset="0"/>
              </a:rPr>
              <a:t>	 </a:t>
            </a:r>
            <a:r>
              <a:rPr lang="en-GB" sz="2550" dirty="0" err="1">
                <a:cs typeface="Arial" pitchFamily="34" charset="0"/>
              </a:rPr>
              <a:t>Mamdani</a:t>
            </a:r>
            <a:r>
              <a:rPr lang="en-GB" sz="2550" dirty="0">
                <a:cs typeface="Arial" pitchFamily="34" charset="0"/>
              </a:rPr>
              <a:t>-style rule evaluation</a:t>
            </a:r>
          </a:p>
        </p:txBody>
      </p:sp>
      <p:graphicFrame>
        <p:nvGraphicFramePr>
          <p:cNvPr id="2050" name="Object 5"/>
          <p:cNvGraphicFramePr>
            <a:graphicFrameLocks noChangeAspect="1"/>
          </p:cNvGraphicFramePr>
          <p:nvPr/>
        </p:nvGraphicFramePr>
        <p:xfrm>
          <a:off x="2419352" y="1706679"/>
          <a:ext cx="4902199" cy="3112103"/>
        </p:xfrm>
        <a:graphic>
          <a:graphicData uri="http://schemas.openxmlformats.org/presentationml/2006/ole">
            <mc:AlternateContent xmlns:mc="http://schemas.openxmlformats.org/markup-compatibility/2006">
              <mc:Choice xmlns:v="urn:schemas-microsoft-com:vml" Requires="v">
                <p:oleObj name="Picture" r:id="rId2" imgW="5361480" imgH="3405600" progId="Word.Picture.8">
                  <p:embed/>
                </p:oleObj>
              </mc:Choice>
              <mc:Fallback>
                <p:oleObj name="Picture" r:id="rId2" imgW="5361480" imgH="3405600" progId="Word.Picture.8">
                  <p:embed/>
                  <p:pic>
                    <p:nvPicPr>
                      <p:cNvPr id="205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352" y="1706679"/>
                        <a:ext cx="4902199" cy="3112103"/>
                      </a:xfrm>
                      <a:prstGeom prst="rect">
                        <a:avLst/>
                      </a:prstGeom>
                      <a:solidFill>
                        <a:schemeClr val="bg1"/>
                      </a:solidFill>
                      <a:ln>
                        <a:noFill/>
                      </a:ln>
                      <a:effectLst/>
                    </p:spPr>
                  </p:pic>
                </p:oleObj>
              </mc:Fallback>
            </mc:AlternateContent>
          </a:graphicData>
        </a:graphic>
      </p:graphicFrame>
      <p:sp>
        <p:nvSpPr>
          <p:cNvPr id="5" name="Rectangle 4"/>
          <p:cNvSpPr/>
          <p:nvPr/>
        </p:nvSpPr>
        <p:spPr>
          <a:xfrm>
            <a:off x="60324" y="1630875"/>
            <a:ext cx="2009776" cy="923330"/>
          </a:xfrm>
          <a:prstGeom prst="rect">
            <a:avLst/>
          </a:prstGeom>
        </p:spPr>
        <p:txBody>
          <a:bodyPr wrap="square">
            <a:spAutoFit/>
          </a:bodyPr>
          <a:lstStyle/>
          <a:p>
            <a:pPr eaLnBrk="0" fontAlgn="base" hangingPunct="0">
              <a:spcBef>
                <a:spcPct val="0"/>
              </a:spcBef>
              <a:spcAft>
                <a:spcPct val="0"/>
              </a:spcAft>
              <a:defRPr/>
            </a:pPr>
            <a:r>
              <a:rPr lang="en-GB" sz="900" dirty="0" err="1">
                <a:cs typeface="Arial" panose="020B0604020202020204" pitchFamily="34" charset="0"/>
              </a:rPr>
              <a:t>Fuzzified</a:t>
            </a:r>
            <a:r>
              <a:rPr lang="en-GB" sz="900" dirty="0">
                <a:cs typeface="Arial" panose="020B0604020202020204" pitchFamily="34" charset="0"/>
              </a:rPr>
              <a:t>  inputs:   </a:t>
            </a:r>
          </a:p>
          <a:p>
            <a:pPr marL="257175" indent="-257175" eaLnBrk="0" hangingPunct="0">
              <a:spcBef>
                <a:spcPct val="0"/>
              </a:spcBef>
              <a:buFontTx/>
              <a:buChar char="•"/>
              <a:defRPr/>
            </a:pPr>
            <a:r>
              <a:rPr lang="en-AU" sz="900" dirty="0">
                <a:cs typeface="Arial" panose="020B0604020202020204" pitchFamily="34" charset="0"/>
                <a:sym typeface="Symbol" pitchFamily="18" charset="2"/>
              </a:rPr>
              <a:t></a:t>
            </a:r>
            <a:r>
              <a:rPr lang="en-GB" sz="900" baseline="-25000" dirty="0">
                <a:cs typeface="Arial" panose="020B0604020202020204" pitchFamily="34" charset="0"/>
              </a:rPr>
              <a:t>(</a:t>
            </a:r>
            <a:r>
              <a:rPr lang="en-GB" sz="900" i="1" baseline="-25000" dirty="0">
                <a:cs typeface="Arial" panose="020B0604020202020204" pitchFamily="34" charset="0"/>
              </a:rPr>
              <a:t>x</a:t>
            </a:r>
            <a:r>
              <a:rPr lang="en-GB" sz="900" baseline="-25000" dirty="0">
                <a:cs typeface="Arial" panose="020B0604020202020204" pitchFamily="34" charset="0"/>
              </a:rPr>
              <a:t>=</a:t>
            </a:r>
            <a:r>
              <a:rPr lang="en-GB" sz="900" i="1" baseline="-25000" dirty="0">
                <a:cs typeface="Arial" panose="020B0604020202020204" pitchFamily="34" charset="0"/>
              </a:rPr>
              <a:t>A</a:t>
            </a:r>
            <a:r>
              <a:rPr lang="en-GB" sz="900" baseline="-25000" dirty="0">
                <a:cs typeface="Arial" panose="020B0604020202020204" pitchFamily="34" charset="0"/>
              </a:rPr>
              <a:t>1)</a:t>
            </a:r>
            <a:r>
              <a:rPr lang="en-GB" sz="900" dirty="0">
                <a:cs typeface="Arial" panose="020B0604020202020204" pitchFamily="34" charset="0"/>
              </a:rPr>
              <a:t> = 0.5  </a:t>
            </a:r>
          </a:p>
          <a:p>
            <a:pPr marL="257175" indent="-257175" eaLnBrk="0" hangingPunct="0">
              <a:spcBef>
                <a:spcPct val="0"/>
              </a:spcBef>
              <a:buFontTx/>
              <a:buChar char="•"/>
              <a:defRPr/>
            </a:pPr>
            <a:r>
              <a:rPr lang="en-AU" sz="900" dirty="0">
                <a:cs typeface="Arial" panose="020B0604020202020204" pitchFamily="34" charset="0"/>
                <a:sym typeface="Symbol" pitchFamily="18" charset="2"/>
              </a:rPr>
              <a:t></a:t>
            </a:r>
            <a:r>
              <a:rPr lang="en-GB" sz="900" baseline="-25000" dirty="0">
                <a:cs typeface="Arial" panose="020B0604020202020204" pitchFamily="34" charset="0"/>
              </a:rPr>
              <a:t>(</a:t>
            </a:r>
            <a:r>
              <a:rPr lang="en-GB" sz="900" i="1" baseline="-25000" dirty="0">
                <a:cs typeface="Arial" panose="020B0604020202020204" pitchFamily="34" charset="0"/>
              </a:rPr>
              <a:t>x</a:t>
            </a:r>
            <a:r>
              <a:rPr lang="en-GB" sz="900" baseline="-25000" dirty="0">
                <a:cs typeface="Arial" panose="020B0604020202020204" pitchFamily="34" charset="0"/>
              </a:rPr>
              <a:t>=</a:t>
            </a:r>
            <a:r>
              <a:rPr lang="en-GB" sz="900" i="1" baseline="-25000" dirty="0">
                <a:cs typeface="Arial" panose="020B0604020202020204" pitchFamily="34" charset="0"/>
              </a:rPr>
              <a:t>A</a:t>
            </a:r>
            <a:r>
              <a:rPr lang="en-GB" sz="900" baseline="-25000" dirty="0">
                <a:cs typeface="Arial" panose="020B0604020202020204" pitchFamily="34" charset="0"/>
              </a:rPr>
              <a:t>2)</a:t>
            </a:r>
            <a:r>
              <a:rPr lang="en-GB" sz="900" dirty="0">
                <a:cs typeface="Arial" panose="020B0604020202020204" pitchFamily="34" charset="0"/>
              </a:rPr>
              <a:t> = 0.2  </a:t>
            </a:r>
          </a:p>
          <a:p>
            <a:pPr marL="214313" indent="-214313" eaLnBrk="0" hangingPunct="0">
              <a:spcBef>
                <a:spcPct val="0"/>
              </a:spcBef>
              <a:buFont typeface="Arial" panose="020B0604020202020204" pitchFamily="34" charset="0"/>
              <a:buChar char="•"/>
              <a:defRPr/>
            </a:pPr>
            <a:r>
              <a:rPr lang="en-AU" sz="900" dirty="0">
                <a:cs typeface="Arial" panose="020B0604020202020204" pitchFamily="34" charset="0"/>
                <a:sym typeface="Symbol" pitchFamily="18" charset="2"/>
              </a:rPr>
              <a:t> </a:t>
            </a:r>
            <a:r>
              <a:rPr lang="en-GB" sz="900" baseline="-25000" dirty="0">
                <a:cs typeface="Arial" panose="020B0604020202020204" pitchFamily="34" charset="0"/>
              </a:rPr>
              <a:t>(</a:t>
            </a:r>
            <a:r>
              <a:rPr lang="en-GB" sz="900" i="1" baseline="-25000" dirty="0">
                <a:cs typeface="Arial" panose="020B0604020202020204" pitchFamily="34" charset="0"/>
              </a:rPr>
              <a:t>x</a:t>
            </a:r>
            <a:r>
              <a:rPr lang="en-GB" sz="900" baseline="-25000" dirty="0">
                <a:cs typeface="Arial" panose="020B0604020202020204" pitchFamily="34" charset="0"/>
              </a:rPr>
              <a:t>=</a:t>
            </a:r>
            <a:r>
              <a:rPr lang="en-GB" sz="900" i="1" baseline="-25000" dirty="0">
                <a:cs typeface="Arial" panose="020B0604020202020204" pitchFamily="34" charset="0"/>
              </a:rPr>
              <a:t>A</a:t>
            </a:r>
            <a:r>
              <a:rPr lang="en-GB" sz="900" baseline="-25000" dirty="0">
                <a:cs typeface="Arial" panose="020B0604020202020204" pitchFamily="34" charset="0"/>
              </a:rPr>
              <a:t>3)</a:t>
            </a:r>
            <a:r>
              <a:rPr lang="en-GB" sz="900" dirty="0">
                <a:cs typeface="Arial" panose="020B0604020202020204" pitchFamily="34" charset="0"/>
              </a:rPr>
              <a:t> = 0 ,  </a:t>
            </a:r>
          </a:p>
          <a:p>
            <a:pPr marL="257175" indent="-257175" eaLnBrk="0" hangingPunct="0">
              <a:spcBef>
                <a:spcPct val="0"/>
              </a:spcBef>
              <a:buFontTx/>
              <a:buChar char="•"/>
              <a:defRPr/>
            </a:pPr>
            <a:r>
              <a:rPr lang="en-AU" sz="900" dirty="0">
                <a:cs typeface="Arial" panose="020B0604020202020204" pitchFamily="34" charset="0"/>
                <a:sym typeface="Symbol" pitchFamily="18" charset="2"/>
              </a:rPr>
              <a:t></a:t>
            </a:r>
            <a:r>
              <a:rPr lang="en-GB" sz="900" baseline="-25000" dirty="0">
                <a:cs typeface="Arial" panose="020B0604020202020204" pitchFamily="34" charset="0"/>
              </a:rPr>
              <a:t>(</a:t>
            </a:r>
            <a:r>
              <a:rPr lang="en-GB" sz="900" i="1" baseline="-25000" dirty="0">
                <a:cs typeface="Arial" panose="020B0604020202020204" pitchFamily="34" charset="0"/>
              </a:rPr>
              <a:t>y</a:t>
            </a:r>
            <a:r>
              <a:rPr lang="en-GB" sz="900" baseline="-25000" dirty="0">
                <a:cs typeface="Arial" panose="020B0604020202020204" pitchFamily="34" charset="0"/>
              </a:rPr>
              <a:t>=</a:t>
            </a:r>
            <a:r>
              <a:rPr lang="en-GB" sz="900" i="1" baseline="-25000" dirty="0">
                <a:cs typeface="Arial" panose="020B0604020202020204" pitchFamily="34" charset="0"/>
              </a:rPr>
              <a:t>B</a:t>
            </a:r>
            <a:r>
              <a:rPr lang="en-GB" sz="900" baseline="-25000" dirty="0">
                <a:cs typeface="Arial" panose="020B0604020202020204" pitchFamily="34" charset="0"/>
              </a:rPr>
              <a:t>1)</a:t>
            </a:r>
            <a:r>
              <a:rPr lang="en-GB" sz="900" dirty="0">
                <a:cs typeface="Arial" panose="020B0604020202020204" pitchFamily="34" charset="0"/>
              </a:rPr>
              <a:t> = 0.1 </a:t>
            </a:r>
          </a:p>
          <a:p>
            <a:pPr marL="214313" indent="-214313" eaLnBrk="0" hangingPunct="0">
              <a:spcBef>
                <a:spcPct val="0"/>
              </a:spcBef>
              <a:buFont typeface="Arial" panose="020B0604020202020204" pitchFamily="34" charset="0"/>
              <a:buChar char="•"/>
              <a:defRPr/>
            </a:pPr>
            <a:r>
              <a:rPr lang="en-AU" sz="900" dirty="0">
                <a:cs typeface="Arial" panose="020B0604020202020204" pitchFamily="34" charset="0"/>
                <a:sym typeface="Symbol" pitchFamily="18" charset="2"/>
              </a:rPr>
              <a:t> </a:t>
            </a:r>
            <a:r>
              <a:rPr lang="en-GB" sz="900" baseline="-25000" dirty="0">
                <a:cs typeface="Arial" panose="020B0604020202020204" pitchFamily="34" charset="0"/>
              </a:rPr>
              <a:t>(</a:t>
            </a:r>
            <a:r>
              <a:rPr lang="en-GB" sz="900" i="1" baseline="-25000" dirty="0">
                <a:cs typeface="Arial" panose="020B0604020202020204" pitchFamily="34" charset="0"/>
              </a:rPr>
              <a:t>y</a:t>
            </a:r>
            <a:r>
              <a:rPr lang="en-GB" sz="900" baseline="-25000" dirty="0">
                <a:cs typeface="Arial" panose="020B0604020202020204" pitchFamily="34" charset="0"/>
              </a:rPr>
              <a:t>=</a:t>
            </a:r>
            <a:r>
              <a:rPr lang="en-GB" sz="900" i="1" baseline="-25000" dirty="0">
                <a:cs typeface="Arial" panose="020B0604020202020204" pitchFamily="34" charset="0"/>
              </a:rPr>
              <a:t>B</a:t>
            </a:r>
            <a:r>
              <a:rPr lang="en-GB" sz="900" baseline="-25000" dirty="0">
                <a:cs typeface="Arial" panose="020B0604020202020204" pitchFamily="34" charset="0"/>
              </a:rPr>
              <a:t>2)</a:t>
            </a:r>
            <a:r>
              <a:rPr lang="en-GB" sz="900" dirty="0">
                <a:cs typeface="Arial" panose="020B0604020202020204" pitchFamily="34" charset="0"/>
              </a:rPr>
              <a:t> = 0.7</a:t>
            </a:r>
          </a:p>
        </p:txBody>
      </p:sp>
      <p:sp>
        <p:nvSpPr>
          <p:cNvPr id="2" name="Rectangle 1"/>
          <p:cNvSpPr/>
          <p:nvPr/>
        </p:nvSpPr>
        <p:spPr>
          <a:xfrm>
            <a:off x="2144957" y="5274875"/>
            <a:ext cx="5325818" cy="369332"/>
          </a:xfrm>
          <a:prstGeom prst="rect">
            <a:avLst/>
          </a:prstGeom>
        </p:spPr>
        <p:txBody>
          <a:bodyPr wrap="square">
            <a:spAutoFit/>
          </a:bodyPr>
          <a:lstStyle/>
          <a:p>
            <a:pPr algn="just" eaLnBrk="0" fontAlgn="base" hangingPunct="0">
              <a:spcBef>
                <a:spcPct val="0"/>
              </a:spcBef>
              <a:spcAft>
                <a:spcPct val="0"/>
              </a:spcAft>
              <a:defRPr/>
            </a:pPr>
            <a:r>
              <a:rPr lang="en-GB" sz="900" dirty="0">
                <a:solidFill>
                  <a:srgbClr val="FF0000"/>
                </a:solidFill>
                <a:latin typeface="Times New Roman" pitchFamily="18" charset="0"/>
                <a:cs typeface="Times New Roman" pitchFamily="18" charset="0"/>
              </a:rPr>
              <a:t>Fuzzy output:  </a:t>
            </a:r>
            <a:r>
              <a:rPr lang="en-US" sz="900" i="1" dirty="0">
                <a:solidFill>
                  <a:srgbClr val="FF0000"/>
                </a:solidFill>
              </a:rPr>
              <a:t>z </a:t>
            </a:r>
            <a:r>
              <a:rPr lang="en-US" sz="900" dirty="0">
                <a:solidFill>
                  <a:srgbClr val="FF0000"/>
                </a:solidFill>
              </a:rPr>
              <a:t>is</a:t>
            </a:r>
            <a:r>
              <a:rPr lang="en-US" sz="900" i="1" dirty="0">
                <a:solidFill>
                  <a:srgbClr val="FF0000"/>
                </a:solidFill>
              </a:rPr>
              <a:t> C</a:t>
            </a:r>
            <a:r>
              <a:rPr lang="en-US" sz="900" dirty="0">
                <a:solidFill>
                  <a:srgbClr val="FF0000"/>
                </a:solidFill>
              </a:rPr>
              <a:t>1 (0.1),   </a:t>
            </a:r>
            <a:r>
              <a:rPr lang="en-US" sz="900" i="1" dirty="0">
                <a:solidFill>
                  <a:srgbClr val="FF0000"/>
                </a:solidFill>
              </a:rPr>
              <a:t>z </a:t>
            </a:r>
            <a:r>
              <a:rPr lang="en-US" sz="900" dirty="0">
                <a:solidFill>
                  <a:srgbClr val="FF0000"/>
                </a:solidFill>
              </a:rPr>
              <a:t>is</a:t>
            </a:r>
            <a:r>
              <a:rPr lang="en-US" sz="900" i="1" dirty="0">
                <a:solidFill>
                  <a:srgbClr val="FF0000"/>
                </a:solidFill>
              </a:rPr>
              <a:t> C</a:t>
            </a:r>
            <a:r>
              <a:rPr lang="en-US" sz="900" dirty="0">
                <a:solidFill>
                  <a:srgbClr val="FF0000"/>
                </a:solidFill>
              </a:rPr>
              <a:t>2 (0.2),  and </a:t>
            </a:r>
            <a:r>
              <a:rPr lang="en-US" sz="900" i="1" dirty="0">
                <a:solidFill>
                  <a:srgbClr val="FF0000"/>
                </a:solidFill>
              </a:rPr>
              <a:t>z </a:t>
            </a:r>
            <a:r>
              <a:rPr lang="en-US" sz="900" dirty="0">
                <a:solidFill>
                  <a:srgbClr val="FF0000"/>
                </a:solidFill>
              </a:rPr>
              <a:t>is</a:t>
            </a:r>
            <a:r>
              <a:rPr lang="en-US" sz="900" i="1" dirty="0">
                <a:solidFill>
                  <a:srgbClr val="FF0000"/>
                </a:solidFill>
              </a:rPr>
              <a:t> C</a:t>
            </a:r>
            <a:r>
              <a:rPr lang="en-US" sz="900" dirty="0">
                <a:solidFill>
                  <a:srgbClr val="FF0000"/>
                </a:solidFill>
              </a:rPr>
              <a:t>3 (0.5),   </a:t>
            </a:r>
          </a:p>
          <a:p>
            <a:pPr algn="just" eaLnBrk="0" fontAlgn="base" hangingPunct="0">
              <a:spcBef>
                <a:spcPct val="0"/>
              </a:spcBef>
              <a:spcAft>
                <a:spcPct val="0"/>
              </a:spcAft>
              <a:defRPr/>
            </a:pPr>
            <a:r>
              <a:rPr lang="en-GB" sz="900" dirty="0">
                <a:latin typeface="Times New Roman" pitchFamily="18" charset="0"/>
                <a:cs typeface="Times New Roman" pitchFamily="18" charset="0"/>
              </a:rPr>
              <a:t>        </a:t>
            </a:r>
          </a:p>
        </p:txBody>
      </p:sp>
    </p:spTree>
    <p:extLst>
      <p:ext uri="{BB962C8B-B14F-4D97-AF65-F5344CB8AC3E}">
        <p14:creationId xmlns:p14="http://schemas.microsoft.com/office/powerpoint/2010/main" val="32540683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866775" y="1209675"/>
            <a:ext cx="6343650" cy="514350"/>
          </a:xfrm>
          <a:prstGeom prst="rect">
            <a:avLst/>
          </a:prstGeom>
          <a:noFill/>
          <a:ln w="12700">
            <a:noFill/>
            <a:miter lim="800000"/>
            <a:headEnd/>
            <a:tailEnd/>
          </a:ln>
          <a:effectLst/>
        </p:spPr>
        <p:txBody>
          <a:bodyPr lIns="67866" tIns="33338" rIns="67866" bIns="33338"/>
          <a:lstStyle/>
          <a:p>
            <a:pPr marL="257175" indent="-257175" eaLnBrk="0" hangingPunct="0">
              <a:spcBef>
                <a:spcPct val="0"/>
              </a:spcBef>
              <a:defRPr/>
            </a:pPr>
            <a:r>
              <a:rPr lang="en-GB" sz="2100" u="sng" dirty="0">
                <a:solidFill>
                  <a:srgbClr val="FF0000"/>
                </a:solidFill>
                <a:cs typeface="Arial" panose="020B0604020202020204" pitchFamily="34" charset="0"/>
              </a:rPr>
              <a:t>Step 5: Aggregation of the Rule Outputs</a:t>
            </a:r>
          </a:p>
          <a:p>
            <a:pPr marL="257175" indent="-257175" eaLnBrk="0" hangingPunct="0">
              <a:spcBef>
                <a:spcPct val="0"/>
              </a:spcBef>
              <a:defRPr/>
            </a:pPr>
            <a:endParaRPr lang="en-GB" sz="1800" i="1" u="sng" dirty="0">
              <a:solidFill>
                <a:srgbClr val="FFFFFF"/>
              </a:solidFill>
              <a:effectLst>
                <a:outerShdw blurRad="38100" dist="38100" dir="2700000" algn="tl">
                  <a:srgbClr val="000000"/>
                </a:outerShdw>
              </a:effectLst>
              <a:cs typeface="Arial" panose="020B0604020202020204" pitchFamily="34" charset="0"/>
            </a:endParaRPr>
          </a:p>
          <a:p>
            <a:pPr marL="257175" indent="-257175" algn="just" eaLnBrk="0" hangingPunct="0">
              <a:spcBef>
                <a:spcPct val="0"/>
              </a:spcBef>
              <a:buFontTx/>
              <a:buChar char="•"/>
              <a:defRPr/>
            </a:pPr>
            <a:endParaRPr lang="en-GB" sz="1800" dirty="0">
              <a:cs typeface="Arial" panose="020B0604020202020204" pitchFamily="34" charset="0"/>
            </a:endParaRPr>
          </a:p>
          <a:p>
            <a:pPr marL="257175" indent="-257175" algn="just" eaLnBrk="0" hangingPunct="0">
              <a:spcBef>
                <a:spcPct val="0"/>
              </a:spcBef>
              <a:buFontTx/>
              <a:buChar char="•"/>
              <a:defRPr/>
            </a:pPr>
            <a:r>
              <a:rPr lang="en-GB" sz="1800" dirty="0">
                <a:cs typeface="Arial" panose="020B0604020202020204" pitchFamily="34" charset="0"/>
              </a:rPr>
              <a:t>We combine fuzzy outputs into </a:t>
            </a:r>
            <a:r>
              <a:rPr lang="en-GB" sz="1800" u="sng" dirty="0">
                <a:cs typeface="Arial" panose="020B0604020202020204" pitchFamily="34" charset="0"/>
              </a:rPr>
              <a:t>a single fuzzy number</a:t>
            </a:r>
            <a:r>
              <a:rPr lang="en-GB" sz="1800" dirty="0">
                <a:cs typeface="Arial" panose="020B0604020202020204" pitchFamily="34" charset="0"/>
              </a:rPr>
              <a:t>. </a:t>
            </a:r>
          </a:p>
        </p:txBody>
      </p:sp>
      <p:graphicFrame>
        <p:nvGraphicFramePr>
          <p:cNvPr id="4098" name="Object 5"/>
          <p:cNvGraphicFramePr>
            <a:graphicFrameLocks noChangeAspect="1"/>
          </p:cNvGraphicFramePr>
          <p:nvPr/>
        </p:nvGraphicFramePr>
        <p:xfrm>
          <a:off x="1400175" y="3362325"/>
          <a:ext cx="6400800" cy="1624013"/>
        </p:xfrm>
        <a:graphic>
          <a:graphicData uri="http://schemas.openxmlformats.org/presentationml/2006/ole">
            <mc:AlternateContent xmlns:mc="http://schemas.openxmlformats.org/markup-compatibility/2006">
              <mc:Choice xmlns:v="urn:schemas-microsoft-com:vml" Requires="v">
                <p:oleObj name="Picture" r:id="rId2" imgW="5310000" imgH="1348200" progId="Word.Picture.8">
                  <p:embed/>
                </p:oleObj>
              </mc:Choice>
              <mc:Fallback>
                <p:oleObj name="Picture" r:id="rId2" imgW="5310000" imgH="1348200" progId="Word.Picture.8">
                  <p:embed/>
                  <p:pic>
                    <p:nvPicPr>
                      <p:cNvPr id="409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75" y="3362325"/>
                        <a:ext cx="6400800" cy="1624013"/>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3099592105"/>
      </p:ext>
    </p:extLst>
  </p:cSld>
  <p:clrMapOvr>
    <a:masterClrMapping/>
  </p:clrMapOvr>
  <p:transition spd="slow">
    <p:pull/>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ChangeArrowheads="1"/>
          </p:cNvSpPr>
          <p:nvPr/>
        </p:nvSpPr>
        <p:spPr bwMode="auto">
          <a:xfrm>
            <a:off x="730249" y="1365250"/>
            <a:ext cx="7966076" cy="3429000"/>
          </a:xfrm>
          <a:prstGeom prst="rect">
            <a:avLst/>
          </a:prstGeom>
          <a:noFill/>
          <a:ln w="12700">
            <a:noFill/>
            <a:miter lim="800000"/>
            <a:headEnd/>
            <a:tailEnd/>
          </a:ln>
          <a:effectLst/>
        </p:spPr>
        <p:txBody>
          <a:bodyPr lIns="67866" tIns="33338" rIns="67866" bIns="33338"/>
          <a:lstStyle/>
          <a:p>
            <a:pPr marL="257175" indent="-257175" eaLnBrk="0" hangingPunct="0">
              <a:spcBef>
                <a:spcPct val="0"/>
              </a:spcBef>
              <a:defRPr/>
            </a:pPr>
            <a:r>
              <a:rPr lang="en-GB" sz="2100" u="sng" dirty="0">
                <a:solidFill>
                  <a:srgbClr val="FF0000"/>
                </a:solidFill>
                <a:cs typeface="Arial" panose="020B0604020202020204" pitchFamily="34" charset="0"/>
              </a:rPr>
              <a:t>Step 6: </a:t>
            </a:r>
            <a:r>
              <a:rPr lang="en-GB" sz="2100" u="sng" dirty="0" err="1">
                <a:solidFill>
                  <a:srgbClr val="FF0000"/>
                </a:solidFill>
                <a:cs typeface="Arial" panose="020B0604020202020204" pitchFamily="34" charset="0"/>
              </a:rPr>
              <a:t>Defuzzification</a:t>
            </a:r>
            <a:endParaRPr lang="en-GB" sz="2100" u="sng" dirty="0">
              <a:solidFill>
                <a:srgbClr val="FF0000"/>
              </a:solidFill>
              <a:cs typeface="Arial" panose="020B0604020202020204" pitchFamily="34" charset="0"/>
            </a:endParaRPr>
          </a:p>
          <a:p>
            <a:pPr marL="257175" indent="-257175" algn="just" eaLnBrk="0" hangingPunct="0">
              <a:spcBef>
                <a:spcPct val="0"/>
              </a:spcBef>
              <a:defRPr/>
            </a:pPr>
            <a:endParaRPr lang="en-GB" sz="1800" dirty="0">
              <a:cs typeface="Arial" panose="020B0604020202020204" pitchFamily="34" charset="0"/>
            </a:endParaRPr>
          </a:p>
          <a:p>
            <a:pPr marL="257175" indent="-257175" algn="just" eaLnBrk="0" hangingPunct="0">
              <a:spcBef>
                <a:spcPct val="0"/>
              </a:spcBef>
              <a:buFontTx/>
              <a:buChar char="•"/>
              <a:defRPr/>
            </a:pPr>
            <a:endParaRPr lang="en-GB" sz="1800" dirty="0">
              <a:cs typeface="Arial" panose="020B0604020202020204" pitchFamily="34" charset="0"/>
            </a:endParaRPr>
          </a:p>
          <a:p>
            <a:pPr marL="257175" indent="-257175" algn="just" eaLnBrk="0" hangingPunct="0">
              <a:spcBef>
                <a:spcPct val="0"/>
              </a:spcBef>
              <a:buFontTx/>
              <a:buChar char="•"/>
              <a:defRPr/>
            </a:pPr>
            <a:r>
              <a:rPr lang="en-GB" sz="1800" dirty="0">
                <a:cs typeface="Arial" panose="020B0604020202020204" pitchFamily="34" charset="0"/>
              </a:rPr>
              <a:t>The </a:t>
            </a:r>
            <a:r>
              <a:rPr lang="en-GB" sz="1800" dirty="0" err="1">
                <a:cs typeface="Arial" panose="020B0604020202020204" pitchFamily="34" charset="0"/>
              </a:rPr>
              <a:t>defuzzification</a:t>
            </a:r>
            <a:r>
              <a:rPr lang="en-GB" sz="1800" dirty="0">
                <a:cs typeface="Arial" panose="020B0604020202020204" pitchFamily="34" charset="0"/>
              </a:rPr>
              <a:t> process converts the aggregated fuzzy number to a single (crisp) number.</a:t>
            </a:r>
          </a:p>
          <a:p>
            <a:pPr marL="257175" indent="-257175" algn="just" eaLnBrk="0" hangingPunct="0">
              <a:spcBef>
                <a:spcPct val="0"/>
              </a:spcBef>
              <a:buFontTx/>
              <a:buChar char="•"/>
              <a:defRPr/>
            </a:pPr>
            <a:endParaRPr lang="en-GB" sz="1800" dirty="0">
              <a:cs typeface="Arial" panose="020B0604020202020204" pitchFamily="34" charset="0"/>
            </a:endParaRPr>
          </a:p>
          <a:p>
            <a:pPr marL="257175" indent="-257175" algn="just" eaLnBrk="0" hangingPunct="0">
              <a:spcBef>
                <a:spcPct val="0"/>
              </a:spcBef>
              <a:buFontTx/>
              <a:buChar char="•"/>
              <a:defRPr/>
            </a:pPr>
            <a:r>
              <a:rPr lang="en-GB" sz="1800" dirty="0">
                <a:cs typeface="Arial" panose="020B0604020202020204" pitchFamily="34" charset="0"/>
              </a:rPr>
              <a:t>In other words, here we convert the fuzzy output to the crisp output for final presentation</a:t>
            </a:r>
          </a:p>
          <a:p>
            <a:pPr marL="257175" indent="-257175" algn="just" eaLnBrk="0" hangingPunct="0">
              <a:spcBef>
                <a:spcPct val="0"/>
              </a:spcBef>
              <a:buFontTx/>
              <a:buChar char="•"/>
              <a:defRPr/>
            </a:pPr>
            <a:endParaRPr lang="en-GB" sz="1800" dirty="0">
              <a:cs typeface="Arial" panose="020B0604020202020204" pitchFamily="34" charset="0"/>
            </a:endParaRPr>
          </a:p>
          <a:p>
            <a:pPr marL="257175" indent="-257175" algn="just" eaLnBrk="0" hangingPunct="0">
              <a:spcBef>
                <a:spcPct val="0"/>
              </a:spcBef>
              <a:buFontTx/>
              <a:buChar char="•"/>
              <a:defRPr/>
            </a:pPr>
            <a:r>
              <a:rPr lang="en-GB" sz="1800" dirty="0">
                <a:cs typeface="Arial" panose="020B0604020202020204" pitchFamily="34" charset="0"/>
              </a:rPr>
              <a:t>Most popular </a:t>
            </a:r>
            <a:r>
              <a:rPr lang="en-GB" sz="1800" dirty="0" err="1">
                <a:cs typeface="Arial" panose="020B0604020202020204" pitchFamily="34" charset="0"/>
              </a:rPr>
              <a:t>defuzzification</a:t>
            </a:r>
            <a:r>
              <a:rPr lang="en-GB" sz="1800" dirty="0">
                <a:cs typeface="Arial" panose="020B0604020202020204" pitchFamily="34" charset="0"/>
              </a:rPr>
              <a:t> method is the </a:t>
            </a:r>
            <a:r>
              <a:rPr lang="en-GB" sz="1800" dirty="0">
                <a:solidFill>
                  <a:srgbClr val="FF0000"/>
                </a:solidFill>
                <a:cs typeface="Arial" panose="020B0604020202020204" pitchFamily="34" charset="0"/>
              </a:rPr>
              <a:t>centroid </a:t>
            </a:r>
            <a:r>
              <a:rPr lang="en-GB" sz="1800" dirty="0" err="1">
                <a:solidFill>
                  <a:srgbClr val="FF0000"/>
                </a:solidFill>
                <a:cs typeface="Arial" panose="020B0604020202020204" pitchFamily="34" charset="0"/>
              </a:rPr>
              <a:t>defuzzification</a:t>
            </a:r>
            <a:r>
              <a:rPr lang="en-GB" sz="1800" dirty="0">
                <a:solidFill>
                  <a:srgbClr val="FF0000"/>
                </a:solidFill>
                <a:cs typeface="Arial" panose="020B0604020202020204" pitchFamily="34" charset="0"/>
              </a:rPr>
              <a:t>.</a:t>
            </a:r>
          </a:p>
          <a:p>
            <a:pPr marL="257175" indent="-257175" algn="just" eaLnBrk="0" hangingPunct="0">
              <a:spcBef>
                <a:spcPct val="0"/>
              </a:spcBef>
              <a:buFontTx/>
              <a:buChar char="•"/>
              <a:defRPr/>
            </a:pPr>
            <a:endParaRPr lang="en-GB" sz="225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307</a:t>
            </a:fld>
            <a:endParaRPr lang="en-US"/>
          </a:p>
        </p:txBody>
      </p:sp>
    </p:spTree>
    <p:extLst>
      <p:ext uri="{BB962C8B-B14F-4D97-AF65-F5344CB8AC3E}">
        <p14:creationId xmlns:p14="http://schemas.microsoft.com/office/powerpoint/2010/main" val="23412736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07">
                                            <p:txEl>
                                              <p:pRg st="3" end="3"/>
                                            </p:txEl>
                                          </p:spTgt>
                                        </p:tgtEl>
                                        <p:attrNameLst>
                                          <p:attrName>style.visibility</p:attrName>
                                        </p:attrNameLst>
                                      </p:cBhvr>
                                      <p:to>
                                        <p:strVal val="visible"/>
                                      </p:to>
                                    </p:set>
                                    <p:anim calcmode="lin" valueType="num">
                                      <p:cBhvr additive="base">
                                        <p:cTn id="7" dur="500" fill="hold"/>
                                        <p:tgtEl>
                                          <p:spTgt spid="4710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107">
                                            <p:txEl>
                                              <p:pRg st="5" end="5"/>
                                            </p:txEl>
                                          </p:spTgt>
                                        </p:tgtEl>
                                        <p:attrNameLst>
                                          <p:attrName>style.visibility</p:attrName>
                                        </p:attrNameLst>
                                      </p:cBhvr>
                                      <p:to>
                                        <p:strVal val="visible"/>
                                      </p:to>
                                    </p:set>
                                    <p:anim calcmode="lin" valueType="num">
                                      <p:cBhvr additive="base">
                                        <p:cTn id="13" dur="500" fill="hold"/>
                                        <p:tgtEl>
                                          <p:spTgt spid="47107">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10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107">
                                            <p:txEl>
                                              <p:pRg st="7" end="7"/>
                                            </p:txEl>
                                          </p:spTgt>
                                        </p:tgtEl>
                                        <p:attrNameLst>
                                          <p:attrName>style.visibility</p:attrName>
                                        </p:attrNameLst>
                                      </p:cBhvr>
                                      <p:to>
                                        <p:strVal val="visible"/>
                                      </p:to>
                                    </p:set>
                                    <p:anim calcmode="lin" valueType="num">
                                      <p:cBhvr additive="base">
                                        <p:cTn id="19" dur="500" fill="hold"/>
                                        <p:tgtEl>
                                          <p:spTgt spid="4710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10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ChangeArrowheads="1"/>
          </p:cNvSpPr>
          <p:nvPr/>
        </p:nvSpPr>
        <p:spPr bwMode="auto">
          <a:xfrm>
            <a:off x="644525" y="993775"/>
            <a:ext cx="6965950" cy="625475"/>
          </a:xfrm>
          <a:prstGeom prst="rect">
            <a:avLst/>
          </a:prstGeom>
          <a:noFill/>
          <a:ln w="12700">
            <a:noFill/>
            <a:miter lim="800000"/>
            <a:headEnd/>
            <a:tailEnd/>
          </a:ln>
          <a:effectLst/>
        </p:spPr>
        <p:txBody>
          <a:bodyPr lIns="67866" tIns="33338" rIns="67866" bIns="33338"/>
          <a:lstStyle/>
          <a:p>
            <a:pPr algn="just" eaLnBrk="0" fontAlgn="base" hangingPunct="0">
              <a:spcBef>
                <a:spcPct val="20000"/>
              </a:spcBef>
              <a:spcAft>
                <a:spcPct val="0"/>
              </a:spcAft>
              <a:buClr>
                <a:schemeClr val="tx1"/>
              </a:buClr>
              <a:buSzPct val="75000"/>
              <a:defRPr/>
            </a:pPr>
            <a:endParaRPr lang="en-GB" sz="1800" dirty="0">
              <a:latin typeface="Times New Roman" pitchFamily="18" charset="0"/>
              <a:cs typeface="Times New Roman" pitchFamily="18" charset="0"/>
            </a:endParaRPr>
          </a:p>
          <a:p>
            <a:pPr marL="257175" indent="-257175" algn="just" eaLnBrk="0" hangingPunct="0">
              <a:spcBef>
                <a:spcPct val="20000"/>
              </a:spcBef>
              <a:buSzPct val="75000"/>
              <a:buFont typeface="Arial" panose="020B0604020202020204" pitchFamily="34" charset="0"/>
              <a:buChar char="•"/>
              <a:defRPr/>
            </a:pPr>
            <a:r>
              <a:rPr lang="en-GB" sz="1800" dirty="0">
                <a:cs typeface="Arial" panose="020B0604020202020204" pitchFamily="34" charset="0"/>
              </a:rPr>
              <a:t>Centroid </a:t>
            </a:r>
            <a:r>
              <a:rPr lang="en-GB" sz="1800" dirty="0" err="1">
                <a:cs typeface="Arial" panose="020B0604020202020204" pitchFamily="34" charset="0"/>
              </a:rPr>
              <a:t>defuzzification</a:t>
            </a:r>
            <a:r>
              <a:rPr lang="en-GB" sz="1800" dirty="0">
                <a:cs typeface="Arial" panose="020B0604020202020204" pitchFamily="34" charset="0"/>
              </a:rPr>
              <a:t> method finds a point representing the </a:t>
            </a:r>
            <a:r>
              <a:rPr lang="en-GB" sz="1800" dirty="0" err="1">
                <a:solidFill>
                  <a:srgbClr val="FF0000"/>
                </a:solidFill>
                <a:cs typeface="Arial" panose="020B0604020202020204" pitchFamily="34" charset="0"/>
              </a:rPr>
              <a:t>center</a:t>
            </a:r>
            <a:r>
              <a:rPr lang="en-GB" sz="1800" dirty="0">
                <a:solidFill>
                  <a:srgbClr val="FF0000"/>
                </a:solidFill>
                <a:cs typeface="Arial" panose="020B0604020202020204" pitchFamily="34" charset="0"/>
              </a:rPr>
              <a:t> of gravity </a:t>
            </a:r>
            <a:r>
              <a:rPr lang="en-GB" sz="1800" dirty="0">
                <a:cs typeface="Arial" panose="020B0604020202020204" pitchFamily="34" charset="0"/>
              </a:rPr>
              <a:t>of the fuzzy number, </a:t>
            </a:r>
            <a:r>
              <a:rPr lang="en-GB" sz="1800" i="1" dirty="0">
                <a:cs typeface="Arial" panose="020B0604020202020204" pitchFamily="34" charset="0"/>
              </a:rPr>
              <a:t>A</a:t>
            </a:r>
            <a:r>
              <a:rPr lang="en-GB" sz="1800" dirty="0">
                <a:cs typeface="Arial" panose="020B0604020202020204" pitchFamily="34" charset="0"/>
              </a:rPr>
              <a:t>, on the interval, </a:t>
            </a:r>
            <a:r>
              <a:rPr lang="en-GB" sz="1800" i="1" dirty="0">
                <a:cs typeface="Arial" panose="020B0604020202020204" pitchFamily="34" charset="0"/>
              </a:rPr>
              <a:t>ab</a:t>
            </a:r>
            <a:r>
              <a:rPr lang="en-GB" sz="1800" dirty="0">
                <a:cs typeface="Arial" panose="020B0604020202020204" pitchFamily="34" charset="0"/>
              </a:rPr>
              <a:t>.</a:t>
            </a:r>
          </a:p>
          <a:p>
            <a:pPr marL="257175" indent="-257175" algn="just" eaLnBrk="0" hangingPunct="0">
              <a:spcBef>
                <a:spcPct val="20000"/>
              </a:spcBef>
              <a:buSzPct val="75000"/>
              <a:buFont typeface="Arial" panose="020B0604020202020204" pitchFamily="34" charset="0"/>
              <a:buChar char="•"/>
              <a:defRPr/>
            </a:pPr>
            <a:endParaRPr lang="en-GB" sz="1800" dirty="0">
              <a:cs typeface="Arial" panose="020B0604020202020204" pitchFamily="34" charset="0"/>
            </a:endParaRPr>
          </a:p>
          <a:p>
            <a:pPr marL="257175" indent="-257175" algn="just" eaLnBrk="0" hangingPunct="0">
              <a:spcBef>
                <a:spcPct val="20000"/>
              </a:spcBef>
              <a:buSzPct val="75000"/>
              <a:buFont typeface="Arial" panose="020B0604020202020204" pitchFamily="34" charset="0"/>
              <a:buChar char="•"/>
              <a:defRPr/>
            </a:pPr>
            <a:endParaRPr lang="en-GB" sz="1800" dirty="0">
              <a:cs typeface="Arial" panose="020B0604020202020204" pitchFamily="34" charset="0"/>
            </a:endParaRPr>
          </a:p>
          <a:p>
            <a:pPr marL="257175" indent="-257175" algn="just" eaLnBrk="0" hangingPunct="0">
              <a:spcBef>
                <a:spcPct val="20000"/>
              </a:spcBef>
              <a:buSzPct val="75000"/>
              <a:buFont typeface="Arial" panose="020B0604020202020204" pitchFamily="34" charset="0"/>
              <a:buChar char="•"/>
              <a:defRPr/>
            </a:pPr>
            <a:endParaRPr lang="en-GB" sz="1800" dirty="0">
              <a:cs typeface="Arial" panose="020B0604020202020204" pitchFamily="34" charset="0"/>
            </a:endParaRPr>
          </a:p>
          <a:p>
            <a:pPr marL="257175" indent="-257175" algn="just" eaLnBrk="0" hangingPunct="0">
              <a:spcBef>
                <a:spcPct val="20000"/>
              </a:spcBef>
              <a:buSzPct val="75000"/>
              <a:buFont typeface="Arial" panose="020B0604020202020204" pitchFamily="34" charset="0"/>
              <a:buChar char="•"/>
              <a:defRPr/>
            </a:pPr>
            <a:endParaRPr lang="en-GB" sz="1800" dirty="0">
              <a:cs typeface="Arial" panose="020B0604020202020204" pitchFamily="34" charset="0"/>
            </a:endParaRPr>
          </a:p>
          <a:p>
            <a:pPr marL="257175" indent="-257175" algn="just" eaLnBrk="0" hangingPunct="0">
              <a:spcBef>
                <a:spcPct val="20000"/>
              </a:spcBef>
              <a:buSzPct val="75000"/>
              <a:buFont typeface="Arial" panose="020B0604020202020204" pitchFamily="34" charset="0"/>
              <a:buChar char="•"/>
              <a:defRPr/>
            </a:pPr>
            <a:endParaRPr lang="en-GB" sz="1800" dirty="0">
              <a:cs typeface="Arial" panose="020B0604020202020204" pitchFamily="34" charset="0"/>
            </a:endParaRPr>
          </a:p>
          <a:p>
            <a:pPr marL="257175" indent="-257175" algn="just" eaLnBrk="0" hangingPunct="0">
              <a:spcBef>
                <a:spcPct val="20000"/>
              </a:spcBef>
              <a:buSzPct val="75000"/>
              <a:buFont typeface="Arial" panose="020B0604020202020204" pitchFamily="34" charset="0"/>
              <a:buChar char="•"/>
              <a:defRPr/>
            </a:pPr>
            <a:endParaRPr lang="en-GB" sz="1800" dirty="0">
              <a:cs typeface="Arial" panose="020B0604020202020204" pitchFamily="34" charset="0"/>
            </a:endParaRPr>
          </a:p>
          <a:p>
            <a:pPr marL="257175" indent="-257175" algn="just" eaLnBrk="0" hangingPunct="0">
              <a:spcBef>
                <a:spcPct val="20000"/>
              </a:spcBef>
              <a:buSzPct val="75000"/>
              <a:buFont typeface="Arial" panose="020B0604020202020204" pitchFamily="34" charset="0"/>
              <a:buChar char="•"/>
              <a:defRPr/>
            </a:pPr>
            <a:endParaRPr lang="en-GB" sz="1800" dirty="0">
              <a:cs typeface="Arial" panose="020B0604020202020204" pitchFamily="34" charset="0"/>
            </a:endParaRPr>
          </a:p>
          <a:p>
            <a:pPr marL="257175" indent="-257175" algn="just" eaLnBrk="0" hangingPunct="0">
              <a:spcBef>
                <a:spcPct val="20000"/>
              </a:spcBef>
              <a:buSzPct val="75000"/>
              <a:buFont typeface="Arial" panose="020B0604020202020204" pitchFamily="34" charset="0"/>
              <a:buChar char="•"/>
              <a:defRPr/>
            </a:pPr>
            <a:endParaRPr lang="en-GB" sz="1800" dirty="0">
              <a:cs typeface="Arial" panose="020B0604020202020204" pitchFamily="34" charset="0"/>
            </a:endParaRPr>
          </a:p>
          <a:p>
            <a:pPr marL="257175" indent="-257175" algn="just" eaLnBrk="0" hangingPunct="0">
              <a:spcBef>
                <a:spcPct val="20000"/>
              </a:spcBef>
              <a:buSzPct val="75000"/>
              <a:buFont typeface="Arial" panose="020B0604020202020204" pitchFamily="34" charset="0"/>
              <a:buChar char="•"/>
              <a:defRPr/>
            </a:pPr>
            <a:endParaRPr lang="en-GB" sz="1800" dirty="0">
              <a:cs typeface="Arial" panose="020B0604020202020204" pitchFamily="34" charset="0"/>
            </a:endParaRPr>
          </a:p>
          <a:p>
            <a:pPr marL="257175" indent="-257175" algn="just" eaLnBrk="0" hangingPunct="0">
              <a:spcBef>
                <a:spcPct val="20000"/>
              </a:spcBef>
              <a:buSzPct val="75000"/>
              <a:buFont typeface="Arial" panose="020B0604020202020204" pitchFamily="34" charset="0"/>
              <a:buChar char="•"/>
              <a:defRPr/>
            </a:pPr>
            <a:endParaRPr lang="en-GB" sz="1800" dirty="0">
              <a:cs typeface="Arial" panose="020B0604020202020204" pitchFamily="34" charset="0"/>
            </a:endParaRPr>
          </a:p>
          <a:p>
            <a:pPr marL="257175" indent="-257175" algn="just" eaLnBrk="0" hangingPunct="0">
              <a:spcBef>
                <a:spcPct val="20000"/>
              </a:spcBef>
              <a:buSzPct val="75000"/>
              <a:buFont typeface="Arial" panose="020B0604020202020204" pitchFamily="34" charset="0"/>
              <a:buChar char="•"/>
              <a:defRPr/>
            </a:pPr>
            <a:r>
              <a:rPr lang="en-GB" sz="1800" i="1" dirty="0">
                <a:cs typeface="Arial" panose="020B0604020202020204" pitchFamily="34" charset="0"/>
              </a:rPr>
              <a:t>A reasonable estimate</a:t>
            </a:r>
            <a:r>
              <a:rPr lang="en-GB" sz="1800" dirty="0">
                <a:cs typeface="Arial" panose="020B0604020202020204" pitchFamily="34" charset="0"/>
              </a:rPr>
              <a:t> can be obtained by calculating weighed sum  over a sample of points.</a:t>
            </a:r>
            <a:endParaRPr lang="en-US" sz="1800" dirty="0">
              <a:cs typeface="Arial" panose="020B0604020202020204" pitchFamily="34" charset="0"/>
            </a:endParaRPr>
          </a:p>
          <a:p>
            <a:pPr marL="257175" indent="-257175" algn="just" eaLnBrk="0" hangingPunct="0">
              <a:spcBef>
                <a:spcPct val="20000"/>
              </a:spcBef>
              <a:buSzPct val="75000"/>
              <a:buFont typeface="Monotype Sorts" pitchFamily="2" charset="2"/>
              <a:buChar char="n"/>
              <a:defRPr/>
            </a:pPr>
            <a:endParaRPr lang="en-GB" sz="1800" dirty="0">
              <a:latin typeface="Times New Roman" pitchFamily="18" charset="0"/>
              <a:cs typeface="Times New Roman" pitchFamily="18" charset="0"/>
            </a:endParaRPr>
          </a:p>
        </p:txBody>
      </p:sp>
      <p:graphicFrame>
        <p:nvGraphicFramePr>
          <p:cNvPr id="5122" name="Object 6"/>
          <p:cNvGraphicFramePr>
            <a:graphicFrameLocks noChangeAspect="1"/>
          </p:cNvGraphicFramePr>
          <p:nvPr/>
        </p:nvGraphicFramePr>
        <p:xfrm>
          <a:off x="3546476" y="2209802"/>
          <a:ext cx="1419053" cy="825499"/>
        </p:xfrm>
        <a:graphic>
          <a:graphicData uri="http://schemas.openxmlformats.org/presentationml/2006/ole">
            <mc:AlternateContent xmlns:mc="http://schemas.openxmlformats.org/markup-compatibility/2006">
              <mc:Choice xmlns:v="urn:schemas-microsoft-com:vml" Requires="v">
                <p:oleObj name="Equation" r:id="rId2" imgW="1231560" imgH="914400" progId="Equation.3">
                  <p:embed/>
                </p:oleObj>
              </mc:Choice>
              <mc:Fallback>
                <p:oleObj name="Equation" r:id="rId2" imgW="1231560" imgH="914400" progId="Equation.3">
                  <p:embed/>
                  <p:pic>
                    <p:nvPicPr>
                      <p:cNvPr id="5122" name="Object 6"/>
                      <p:cNvPicPr>
                        <a:picLocks noChangeAspect="1" noChangeArrowheads="1"/>
                      </p:cNvPicPr>
                      <p:nvPr/>
                    </p:nvPicPr>
                    <p:blipFill>
                      <a:blip r:embed="rId3"/>
                      <a:srcRect/>
                      <a:stretch>
                        <a:fillRect/>
                      </a:stretch>
                    </p:blipFill>
                    <p:spPr bwMode="auto">
                      <a:xfrm>
                        <a:off x="3546476" y="2209802"/>
                        <a:ext cx="1419053" cy="825499"/>
                      </a:xfrm>
                      <a:prstGeom prst="rect">
                        <a:avLst/>
                      </a:prstGeom>
                      <a:noFill/>
                      <a:ln>
                        <a:noFill/>
                      </a:ln>
                      <a:effec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308</a:t>
            </a:fld>
            <a:endParaRPr lang="en-US" dirty="0"/>
          </a:p>
        </p:txBody>
      </p:sp>
      <p:graphicFrame>
        <p:nvGraphicFramePr>
          <p:cNvPr id="6" name="Object 8"/>
          <p:cNvGraphicFramePr>
            <a:graphicFrameLocks noChangeAspect="1"/>
          </p:cNvGraphicFramePr>
          <p:nvPr/>
        </p:nvGraphicFramePr>
        <p:xfrm>
          <a:off x="3121802" y="3150394"/>
          <a:ext cx="2909111" cy="1696244"/>
        </p:xfrm>
        <a:graphic>
          <a:graphicData uri="http://schemas.openxmlformats.org/presentationml/2006/ole">
            <mc:AlternateContent xmlns:mc="http://schemas.openxmlformats.org/markup-compatibility/2006">
              <mc:Choice xmlns:v="urn:schemas-microsoft-com:vml" Requires="v">
                <p:oleObj name="Picture" r:id="rId4" imgW="3603600" imgH="2030760" progId="Word.Picture.8">
                  <p:embed/>
                </p:oleObj>
              </mc:Choice>
              <mc:Fallback>
                <p:oleObj name="Picture" r:id="rId4" imgW="3603600" imgH="2030760" progId="Word.Picture.8">
                  <p:embed/>
                  <p:pic>
                    <p:nvPicPr>
                      <p:cNvPr id="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802" y="3150394"/>
                        <a:ext cx="2909111" cy="169624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253902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25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par>
                          <p:cTn id="10" fill="hold">
                            <p:stCondLst>
                              <p:cond delay="2250"/>
                            </p:stCondLst>
                            <p:childTnLst>
                              <p:par>
                                <p:cTn id="11" presetID="42"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314450" y="971550"/>
            <a:ext cx="6457950" cy="342900"/>
          </a:xfrm>
          <a:prstGeom prst="rect">
            <a:avLst/>
          </a:prstGeom>
          <a:noFill/>
          <a:ln w="12700">
            <a:noFill/>
            <a:miter lim="800000"/>
            <a:headEnd/>
            <a:tailEnd/>
          </a:ln>
          <a:effectLst/>
        </p:spPr>
        <p:txBody>
          <a:bodyPr lIns="67866" tIns="33338" rIns="67866" bIns="33338" anchor="ctr"/>
          <a:lstStyle/>
          <a:p>
            <a:pPr algn="ctr" eaLnBrk="0" fontAlgn="base" hangingPunct="0">
              <a:spcBef>
                <a:spcPct val="0"/>
              </a:spcBef>
              <a:spcAft>
                <a:spcPct val="0"/>
              </a:spcAft>
              <a:defRPr/>
            </a:pPr>
            <a:r>
              <a:rPr lang="en-GB" sz="2550" dirty="0">
                <a:solidFill>
                  <a:srgbClr val="FF0000"/>
                </a:solidFill>
                <a:cs typeface="Arial" pitchFamily="34" charset="0"/>
              </a:rPr>
              <a:t>Centre of gravity (COG):</a:t>
            </a:r>
            <a:endParaRPr lang="en-US" sz="2550" dirty="0">
              <a:solidFill>
                <a:srgbClr val="FF0000"/>
              </a:solidFill>
              <a:cs typeface="Arial" pitchFamily="34" charset="0"/>
            </a:endParaRPr>
          </a:p>
        </p:txBody>
      </p:sp>
      <p:grpSp>
        <p:nvGrpSpPr>
          <p:cNvPr id="7173" name="Group 10"/>
          <p:cNvGrpSpPr>
            <a:grpSpLocks/>
          </p:cNvGrpSpPr>
          <p:nvPr/>
        </p:nvGrpSpPr>
        <p:grpSpPr bwMode="auto">
          <a:xfrm>
            <a:off x="1257300" y="1428750"/>
            <a:ext cx="6629400" cy="628650"/>
            <a:chOff x="1056" y="576"/>
            <a:chExt cx="3360" cy="336"/>
          </a:xfrm>
        </p:grpSpPr>
        <p:sp>
          <p:nvSpPr>
            <p:cNvPr id="7176" name="Rectangle 8"/>
            <p:cNvSpPr>
              <a:spLocks noChangeArrowheads="1"/>
            </p:cNvSpPr>
            <p:nvPr/>
          </p:nvSpPr>
          <p:spPr bwMode="auto">
            <a:xfrm>
              <a:off x="1056" y="576"/>
              <a:ext cx="3360" cy="336"/>
            </a:xfrm>
            <a:prstGeom prst="rect">
              <a:avLst/>
            </a:prstGeom>
            <a:solidFill>
              <a:srgbClr val="FFFFFF"/>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z="1800">
                <a:solidFill>
                  <a:srgbClr val="FFFFFF"/>
                </a:solidFill>
                <a:cs typeface="Arial" pitchFamily="34" charset="0"/>
              </a:endParaRPr>
            </a:p>
          </p:txBody>
        </p:sp>
        <p:graphicFrame>
          <p:nvGraphicFramePr>
            <p:cNvPr id="7171" name="Object 9"/>
            <p:cNvGraphicFramePr>
              <a:graphicFrameLocks noChangeAspect="1"/>
            </p:cNvGraphicFramePr>
            <p:nvPr/>
          </p:nvGraphicFramePr>
          <p:xfrm>
            <a:off x="1104" y="624"/>
            <a:ext cx="3248" cy="247"/>
          </p:xfrm>
          <a:graphic>
            <a:graphicData uri="http://schemas.openxmlformats.org/presentationml/2006/ole">
              <mc:AlternateContent xmlns:mc="http://schemas.openxmlformats.org/markup-compatibility/2006">
                <mc:Choice xmlns:v="urn:schemas-microsoft-com:vml" Requires="v">
                  <p:oleObj name="Equation" r:id="rId2" imgW="5155920" imgH="393480" progId="Equation.3">
                    <p:embed/>
                  </p:oleObj>
                </mc:Choice>
                <mc:Fallback>
                  <p:oleObj name="Equation" r:id="rId2" imgW="5155920" imgH="393480" progId="Equation.3">
                    <p:embed/>
                    <p:pic>
                      <p:nvPicPr>
                        <p:cNvPr id="7171"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 y="624"/>
                          <a:ext cx="324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174" name="Group 12"/>
          <p:cNvGrpSpPr>
            <a:grpSpLocks/>
          </p:cNvGrpSpPr>
          <p:nvPr/>
        </p:nvGrpSpPr>
        <p:grpSpPr bwMode="auto">
          <a:xfrm>
            <a:off x="1828800" y="2286000"/>
            <a:ext cx="5543550" cy="3200400"/>
            <a:chOff x="1008" y="1152"/>
            <a:chExt cx="3360" cy="1728"/>
          </a:xfrm>
        </p:grpSpPr>
        <p:sp>
          <p:nvSpPr>
            <p:cNvPr id="7175" name="Rectangle 5"/>
            <p:cNvSpPr>
              <a:spLocks noChangeArrowheads="1"/>
            </p:cNvSpPr>
            <p:nvPr/>
          </p:nvSpPr>
          <p:spPr bwMode="auto">
            <a:xfrm>
              <a:off x="1008" y="1152"/>
              <a:ext cx="3360" cy="1728"/>
            </a:xfrm>
            <a:prstGeom prst="rect">
              <a:avLst/>
            </a:prstGeom>
            <a:solidFill>
              <a:srgbClr val="FFFFFF"/>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z="1800">
                <a:solidFill>
                  <a:srgbClr val="FFFFFF"/>
                </a:solidFill>
                <a:cs typeface="Arial" pitchFamily="34" charset="0"/>
              </a:endParaRPr>
            </a:p>
          </p:txBody>
        </p:sp>
        <p:graphicFrame>
          <p:nvGraphicFramePr>
            <p:cNvPr id="7170" name="Object 11"/>
            <p:cNvGraphicFramePr>
              <a:graphicFrameLocks noChangeAspect="1"/>
            </p:cNvGraphicFramePr>
            <p:nvPr/>
          </p:nvGraphicFramePr>
          <p:xfrm>
            <a:off x="1104" y="1200"/>
            <a:ext cx="3173" cy="1648"/>
          </p:xfrm>
          <a:graphic>
            <a:graphicData uri="http://schemas.openxmlformats.org/presentationml/2006/ole">
              <mc:AlternateContent xmlns:mc="http://schemas.openxmlformats.org/markup-compatibility/2006">
                <mc:Choice xmlns:v="urn:schemas-microsoft-com:vml" Requires="v">
                  <p:oleObj name="Picture" r:id="rId4" imgW="5036760" imgH="2616120" progId="Word.Picture.8">
                    <p:embed/>
                  </p:oleObj>
                </mc:Choice>
                <mc:Fallback>
                  <p:oleObj name="Picture" r:id="rId4" imgW="5036760" imgH="2616120" progId="Word.Picture.8">
                    <p:embed/>
                    <p:pic>
                      <p:nvPicPr>
                        <p:cNvPr id="717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 y="1200"/>
                          <a:ext cx="3173" cy="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18800149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25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1000"/>
                                        <p:tgtEl>
                                          <p:spTgt spid="7173"/>
                                        </p:tgtEl>
                                      </p:cBhvr>
                                    </p:animEffect>
                                    <p:anim calcmode="lin" valueType="num">
                                      <p:cBhvr>
                                        <p:cTn id="8" dur="1000" fill="hold"/>
                                        <p:tgtEl>
                                          <p:spTgt spid="7173"/>
                                        </p:tgtEl>
                                        <p:attrNameLst>
                                          <p:attrName>ppt_x</p:attrName>
                                        </p:attrNameLst>
                                      </p:cBhvr>
                                      <p:tavLst>
                                        <p:tav tm="0">
                                          <p:val>
                                            <p:strVal val="#ppt_x"/>
                                          </p:val>
                                        </p:tav>
                                        <p:tav tm="100000">
                                          <p:val>
                                            <p:strVal val="#ppt_x"/>
                                          </p:val>
                                        </p:tav>
                                      </p:tavLst>
                                    </p:anim>
                                    <p:anim calcmode="lin" valueType="num">
                                      <p:cBhvr>
                                        <p:cTn id="9" dur="1000" fill="hold"/>
                                        <p:tgtEl>
                                          <p:spTgt spid="71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7" name="Oval 6"/>
          <p:cNvSpPr/>
          <p:nvPr/>
        </p:nvSpPr>
        <p:spPr>
          <a:xfrm>
            <a:off x="6096000" y="5867400"/>
            <a:ext cx="6858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3505200" y="4572000"/>
            <a:ext cx="457200" cy="3048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4610100" y="4800600"/>
            <a:ext cx="5715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295900" y="4800600"/>
            <a:ext cx="571500" cy="381000"/>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4991100" y="6195925"/>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5391418" y="5486400"/>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5394960" y="5486400"/>
            <a:ext cx="571500" cy="381000"/>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4020355" y="39710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286000" y="3108960"/>
            <a:ext cx="365760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105400" y="2221992"/>
            <a:ext cx="2209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76600" y="2667000"/>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905000" y="2667000"/>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Tree>
    <p:extLst>
      <p:ext uri="{BB962C8B-B14F-4D97-AF65-F5344CB8AC3E}">
        <p14:creationId xmlns:p14="http://schemas.microsoft.com/office/powerpoint/2010/main" val="233353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3" name="Rectangle 9"/>
          <p:cNvSpPr>
            <a:spLocks noChangeArrowheads="1"/>
          </p:cNvSpPr>
          <p:nvPr/>
        </p:nvSpPr>
        <p:spPr bwMode="auto">
          <a:xfrm>
            <a:off x="904875" y="1902321"/>
            <a:ext cx="7175500" cy="3679329"/>
          </a:xfrm>
          <a:prstGeom prst="rect">
            <a:avLst/>
          </a:prstGeom>
          <a:noFill/>
          <a:ln w="12700">
            <a:noFill/>
            <a:miter lim="800000"/>
            <a:headEnd/>
            <a:tailEnd/>
          </a:ln>
          <a:effectLst/>
        </p:spPr>
        <p:txBody>
          <a:bodyPr lIns="67866" tIns="33338" rIns="67866" bIns="33338"/>
          <a:lstStyle/>
          <a:p>
            <a:pPr marL="257175" indent="-257175" eaLnBrk="0" hangingPunct="0">
              <a:spcBef>
                <a:spcPct val="0"/>
              </a:spcBef>
              <a:defRPr/>
            </a:pPr>
            <a:r>
              <a:rPr lang="en-GB" sz="1800" dirty="0">
                <a:cs typeface="Arial" panose="020B0604020202020204" pitchFamily="34" charset="0"/>
              </a:rPr>
              <a:t>Two input variables:</a:t>
            </a:r>
          </a:p>
          <a:p>
            <a:pPr marL="257175" indent="-257175" eaLnBrk="0" hangingPunct="0">
              <a:spcBef>
                <a:spcPct val="0"/>
              </a:spcBef>
              <a:defRPr/>
            </a:pPr>
            <a:endParaRPr lang="en-GB" sz="1800" dirty="0">
              <a:solidFill>
                <a:srgbClr val="FFFFFF"/>
              </a:solidFill>
              <a:effectLst>
                <a:outerShdw blurRad="38100" dist="38100" dir="2700000" algn="tl">
                  <a:srgbClr val="000000"/>
                </a:outerShdw>
              </a:effectLst>
              <a:cs typeface="Arial" panose="020B0604020202020204" pitchFamily="34" charset="0"/>
            </a:endParaRPr>
          </a:p>
          <a:p>
            <a:pPr marL="257175" indent="-257175" eaLnBrk="0" hangingPunct="0">
              <a:spcBef>
                <a:spcPct val="0"/>
              </a:spcBef>
              <a:defRPr/>
            </a:pPr>
            <a:r>
              <a:rPr lang="en-GB" sz="1800" dirty="0">
                <a:cs typeface="Arial" panose="020B0604020202020204" pitchFamily="34" charset="0"/>
              </a:rPr>
              <a:t> </a:t>
            </a:r>
            <a:r>
              <a:rPr lang="en-GB" sz="1800" i="1" dirty="0" err="1">
                <a:cs typeface="Arial" panose="020B0604020202020204" pitchFamily="34" charset="0"/>
              </a:rPr>
              <a:t>project_funding</a:t>
            </a:r>
            <a:r>
              <a:rPr lang="en-GB" sz="1800" i="1" dirty="0">
                <a:cs typeface="Arial" panose="020B0604020202020204" pitchFamily="34" charset="0"/>
              </a:rPr>
              <a:t>  </a:t>
            </a:r>
            <a:r>
              <a:rPr lang="en-GB" sz="1800" dirty="0">
                <a:cs typeface="Arial" panose="020B0604020202020204" pitchFamily="34" charset="0"/>
              </a:rPr>
              <a:t>= 3,   </a:t>
            </a:r>
            <a:r>
              <a:rPr lang="en-US" sz="1800" dirty="0">
                <a:cs typeface="Arial" panose="020B0604020202020204" pitchFamily="34" charset="0"/>
              </a:rPr>
              <a:t>on a </a:t>
            </a:r>
            <a:r>
              <a:rPr lang="en-US" sz="1800" dirty="0">
                <a:solidFill>
                  <a:srgbClr val="FF0000"/>
                </a:solidFill>
                <a:cs typeface="Arial" panose="020B0604020202020204" pitchFamily="34" charset="0"/>
              </a:rPr>
              <a:t>scale of 0 to 10</a:t>
            </a:r>
            <a:endParaRPr lang="en-GB" sz="1800" dirty="0">
              <a:cs typeface="Arial" panose="020B0604020202020204" pitchFamily="34" charset="0"/>
            </a:endParaRPr>
          </a:p>
          <a:p>
            <a:pPr marL="257175" indent="-257175" eaLnBrk="0" hangingPunct="0">
              <a:spcBef>
                <a:spcPct val="0"/>
              </a:spcBef>
              <a:defRPr/>
            </a:pPr>
            <a:r>
              <a:rPr lang="en-GB" sz="1800" dirty="0">
                <a:cs typeface="Arial" panose="020B0604020202020204" pitchFamily="34" charset="0"/>
              </a:rPr>
              <a:t>              </a:t>
            </a:r>
          </a:p>
          <a:p>
            <a:pPr marL="257175" indent="-257175" eaLnBrk="0" hangingPunct="0">
              <a:spcBef>
                <a:spcPct val="0"/>
              </a:spcBef>
              <a:defRPr/>
            </a:pPr>
            <a:r>
              <a:rPr lang="en-GB" sz="1800" dirty="0">
                <a:cs typeface="Arial" panose="020B0604020202020204" pitchFamily="34" charset="0"/>
              </a:rPr>
              <a:t> </a:t>
            </a:r>
            <a:r>
              <a:rPr lang="en-GB" sz="1800" i="1" dirty="0" err="1">
                <a:cs typeface="Arial" panose="020B0604020202020204" pitchFamily="34" charset="0"/>
              </a:rPr>
              <a:t>project_staffing</a:t>
            </a:r>
            <a:r>
              <a:rPr lang="en-GB" sz="1800" i="1" dirty="0">
                <a:cs typeface="Arial" panose="020B0604020202020204" pitchFamily="34" charset="0"/>
              </a:rPr>
              <a:t> </a:t>
            </a:r>
            <a:r>
              <a:rPr lang="en-GB" sz="1800" dirty="0">
                <a:cs typeface="Arial" panose="020B0604020202020204" pitchFamily="34" charset="0"/>
              </a:rPr>
              <a:t>= 6,  </a:t>
            </a:r>
            <a:r>
              <a:rPr lang="en-US" sz="1800" dirty="0">
                <a:cs typeface="Arial" panose="020B0604020202020204" pitchFamily="34" charset="0"/>
              </a:rPr>
              <a:t>on a </a:t>
            </a:r>
            <a:r>
              <a:rPr lang="en-US" sz="1800" dirty="0">
                <a:solidFill>
                  <a:srgbClr val="FF0000"/>
                </a:solidFill>
                <a:cs typeface="Arial" panose="020B0604020202020204" pitchFamily="34" charset="0"/>
              </a:rPr>
              <a:t>scale of 0 to 10</a:t>
            </a:r>
            <a:r>
              <a:rPr lang="en-US" sz="1800" dirty="0">
                <a:cs typeface="Arial" panose="020B0604020202020204" pitchFamily="34" charset="0"/>
              </a:rPr>
              <a:t> </a:t>
            </a:r>
            <a:endParaRPr lang="en-GB" sz="1800" dirty="0">
              <a:cs typeface="Arial" panose="020B0604020202020204" pitchFamily="34" charset="0"/>
            </a:endParaRPr>
          </a:p>
          <a:p>
            <a:pPr marL="257175" indent="-257175" eaLnBrk="0" hangingPunct="0">
              <a:spcBef>
                <a:spcPct val="0"/>
              </a:spcBef>
              <a:defRPr/>
            </a:pPr>
            <a:endParaRPr lang="en-GB" sz="1800" dirty="0">
              <a:cs typeface="Arial" panose="020B0604020202020204" pitchFamily="34" charset="0"/>
            </a:endParaRPr>
          </a:p>
          <a:p>
            <a:pPr marL="257175" indent="-257175" eaLnBrk="0" hangingPunct="0">
              <a:spcBef>
                <a:spcPct val="0"/>
              </a:spcBef>
              <a:defRPr/>
            </a:pPr>
            <a:endParaRPr lang="en-GB" sz="1800" dirty="0">
              <a:cs typeface="Arial" panose="020B0604020202020204" pitchFamily="34" charset="0"/>
            </a:endParaRPr>
          </a:p>
          <a:p>
            <a:pPr marL="257175" indent="-257175" eaLnBrk="0" hangingPunct="0">
              <a:spcBef>
                <a:spcPct val="0"/>
              </a:spcBef>
              <a:defRPr/>
            </a:pPr>
            <a:endParaRPr lang="en-GB" sz="1800" dirty="0">
              <a:cs typeface="Arial" panose="020B0604020202020204" pitchFamily="34" charset="0"/>
            </a:endParaRPr>
          </a:p>
          <a:p>
            <a:pPr marL="257175" indent="-257175" eaLnBrk="0" hangingPunct="0">
              <a:spcBef>
                <a:spcPct val="0"/>
              </a:spcBef>
              <a:defRPr/>
            </a:pPr>
            <a:r>
              <a:rPr lang="en-GB" sz="1800" dirty="0">
                <a:cs typeface="Arial" panose="020B0604020202020204" pitchFamily="34" charset="0"/>
              </a:rPr>
              <a:t>Output :</a:t>
            </a:r>
          </a:p>
          <a:p>
            <a:pPr marL="257175" indent="-257175" eaLnBrk="0" hangingPunct="0">
              <a:spcBef>
                <a:spcPct val="0"/>
              </a:spcBef>
              <a:defRPr/>
            </a:pPr>
            <a:endParaRPr lang="en-GB" sz="1800" dirty="0">
              <a:cs typeface="Arial" panose="020B0604020202020204" pitchFamily="34" charset="0"/>
            </a:endParaRPr>
          </a:p>
          <a:p>
            <a:pPr marL="257175" indent="-257175" eaLnBrk="0" hangingPunct="0">
              <a:spcBef>
                <a:spcPct val="0"/>
              </a:spcBef>
              <a:defRPr/>
            </a:pPr>
            <a:r>
              <a:rPr lang="en-GB" sz="1800" i="1" dirty="0">
                <a:cs typeface="Arial" panose="020B0604020202020204" pitchFamily="34" charset="0"/>
              </a:rPr>
              <a:t> risk</a:t>
            </a:r>
            <a:r>
              <a:rPr lang="en-GB" sz="1800" dirty="0">
                <a:cs typeface="Arial" panose="020B0604020202020204" pitchFamily="34" charset="0"/>
              </a:rPr>
              <a:t>   = 67.4        on a  </a:t>
            </a:r>
            <a:r>
              <a:rPr lang="en-US" sz="1800" dirty="0">
                <a:solidFill>
                  <a:srgbClr val="FF0000"/>
                </a:solidFill>
                <a:cs typeface="Arial" panose="020B0604020202020204" pitchFamily="34" charset="0"/>
              </a:rPr>
              <a:t>scale of 0 to 100</a:t>
            </a:r>
            <a:endParaRPr lang="en-GB" sz="1800" dirty="0">
              <a:cs typeface="Arial" panose="020B0604020202020204" pitchFamily="34" charset="0"/>
            </a:endParaRPr>
          </a:p>
          <a:p>
            <a:pPr marL="257175" indent="-257175" eaLnBrk="0" hangingPunct="0">
              <a:spcBef>
                <a:spcPct val="0"/>
              </a:spcBef>
              <a:defRPr/>
            </a:pPr>
            <a:endParaRPr lang="en-GB" sz="1800" dirty="0">
              <a:cs typeface="Arial" panose="020B0604020202020204" pitchFamily="34" charset="0"/>
            </a:endParaRPr>
          </a:p>
          <a:p>
            <a:pPr marL="257175" indent="-257175" eaLnBrk="0" hangingPunct="0">
              <a:spcBef>
                <a:spcPct val="0"/>
              </a:spcBef>
              <a:defRPr/>
            </a:pPr>
            <a:endParaRPr lang="en-GB" sz="1800" dirty="0">
              <a:cs typeface="Arial" panose="020B0604020202020204" pitchFamily="34" charset="0"/>
            </a:endParaRPr>
          </a:p>
          <a:p>
            <a:pPr marL="257175" indent="-257175" eaLnBrk="0" hangingPunct="0">
              <a:spcBef>
                <a:spcPct val="0"/>
              </a:spcBef>
              <a:defRPr/>
            </a:pPr>
            <a:endParaRPr lang="en-GB" sz="750" dirty="0">
              <a:solidFill>
                <a:srgbClr val="FFFFFF"/>
              </a:solidFill>
              <a:effectLst>
                <a:outerShdw blurRad="38100" dist="38100" dir="2700000" algn="tl">
                  <a:srgbClr val="000000"/>
                </a:outerShdw>
              </a:effectLst>
              <a:cs typeface="Arial" pitchFamily="34" charset="0"/>
            </a:endParaRP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4932" y="1098551"/>
            <a:ext cx="2215048" cy="1067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a:spLocks noChangeArrowheads="1"/>
          </p:cNvSpPr>
          <p:nvPr/>
        </p:nvSpPr>
        <p:spPr bwMode="auto">
          <a:xfrm>
            <a:off x="930275" y="1203326"/>
            <a:ext cx="6343650" cy="514350"/>
          </a:xfrm>
          <a:prstGeom prst="rect">
            <a:avLst/>
          </a:prstGeom>
          <a:noFill/>
          <a:ln w="12700">
            <a:noFill/>
            <a:miter lim="800000"/>
            <a:headEnd/>
            <a:tailEnd/>
          </a:ln>
          <a:effectLst/>
        </p:spPr>
        <p:txBody>
          <a:bodyPr lIns="67866" tIns="33338" rIns="67866" bIns="33338"/>
          <a:lstStyle/>
          <a:p>
            <a:pPr marL="257175" indent="-257175" eaLnBrk="0" hangingPunct="0">
              <a:spcBef>
                <a:spcPct val="0"/>
              </a:spcBef>
              <a:defRPr/>
            </a:pPr>
            <a:r>
              <a:rPr lang="en-GB" sz="2100" u="sng" dirty="0">
                <a:solidFill>
                  <a:srgbClr val="FF0000"/>
                </a:solidFill>
                <a:cs typeface="Arial" panose="020B0604020202020204" pitchFamily="34" charset="0"/>
              </a:rPr>
              <a:t>Result</a:t>
            </a:r>
            <a:endParaRPr lang="en-GB" sz="1800" i="1" u="sng" dirty="0">
              <a:solidFill>
                <a:srgbClr val="FFFFFF"/>
              </a:solidFill>
              <a:effectLst>
                <a:outerShdw blurRad="38100" dist="38100" dir="2700000" algn="tl">
                  <a:srgbClr val="000000"/>
                </a:outerShdw>
              </a:effectLst>
              <a:cs typeface="Arial" panose="020B0604020202020204" pitchFamily="34" charset="0"/>
            </a:endParaRPr>
          </a:p>
          <a:p>
            <a:pPr algn="just" eaLnBrk="0" fontAlgn="base" hangingPunct="0">
              <a:spcBef>
                <a:spcPct val="0"/>
              </a:spcBef>
              <a:spcAft>
                <a:spcPct val="0"/>
              </a:spcAft>
              <a:defRPr/>
            </a:pPr>
            <a:endParaRPr lang="en-GB" sz="1800" dirty="0">
              <a:cs typeface="Arial" panose="020B0604020202020204" pitchFamily="34" charset="0"/>
            </a:endParaRPr>
          </a:p>
        </p:txBody>
      </p:sp>
    </p:spTree>
    <p:extLst>
      <p:ext uri="{BB962C8B-B14F-4D97-AF65-F5344CB8AC3E}">
        <p14:creationId xmlns:p14="http://schemas.microsoft.com/office/powerpoint/2010/main" val="26827503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3">
                                            <p:txEl>
                                              <p:pRg st="0" end="0"/>
                                            </p:txEl>
                                          </p:spTgt>
                                        </p:tgtEl>
                                        <p:attrNameLst>
                                          <p:attrName>style.visibility</p:attrName>
                                        </p:attrNameLst>
                                      </p:cBhvr>
                                      <p:to>
                                        <p:strVal val="visible"/>
                                      </p:to>
                                    </p:set>
                                    <p:anim calcmode="lin" valueType="num">
                                      <p:cBhvr additive="base">
                                        <p:cTn id="7" dur="500" fill="hold"/>
                                        <p:tgtEl>
                                          <p:spTgt spid="317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5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53">
                                            <p:txEl>
                                              <p:pRg st="2" end="2"/>
                                            </p:txEl>
                                          </p:spTgt>
                                        </p:tgtEl>
                                        <p:attrNameLst>
                                          <p:attrName>style.visibility</p:attrName>
                                        </p:attrNameLst>
                                      </p:cBhvr>
                                      <p:to>
                                        <p:strVal val="visible"/>
                                      </p:to>
                                    </p:set>
                                    <p:anim calcmode="lin" valueType="num">
                                      <p:cBhvr additive="base">
                                        <p:cTn id="11" dur="500" fill="hold"/>
                                        <p:tgtEl>
                                          <p:spTgt spid="3175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5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53">
                                            <p:txEl>
                                              <p:pRg st="3" end="3"/>
                                            </p:txEl>
                                          </p:spTgt>
                                        </p:tgtEl>
                                        <p:attrNameLst>
                                          <p:attrName>style.visibility</p:attrName>
                                        </p:attrNameLst>
                                      </p:cBhvr>
                                      <p:to>
                                        <p:strVal val="visible"/>
                                      </p:to>
                                    </p:set>
                                    <p:anim calcmode="lin" valueType="num">
                                      <p:cBhvr additive="base">
                                        <p:cTn id="15" dur="500" fill="hold"/>
                                        <p:tgtEl>
                                          <p:spTgt spid="3175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5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753">
                                            <p:txEl>
                                              <p:pRg st="4" end="4"/>
                                            </p:txEl>
                                          </p:spTgt>
                                        </p:tgtEl>
                                        <p:attrNameLst>
                                          <p:attrName>style.visibility</p:attrName>
                                        </p:attrNameLst>
                                      </p:cBhvr>
                                      <p:to>
                                        <p:strVal val="visible"/>
                                      </p:to>
                                    </p:set>
                                    <p:anim calcmode="lin" valueType="num">
                                      <p:cBhvr additive="base">
                                        <p:cTn id="19" dur="500" fill="hold"/>
                                        <p:tgtEl>
                                          <p:spTgt spid="3175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53">
                                            <p:txEl>
                                              <p:pRg st="8" end="8"/>
                                            </p:txEl>
                                          </p:spTgt>
                                        </p:tgtEl>
                                        <p:attrNameLst>
                                          <p:attrName>style.visibility</p:attrName>
                                        </p:attrNameLst>
                                      </p:cBhvr>
                                      <p:to>
                                        <p:strVal val="visible"/>
                                      </p:to>
                                    </p:set>
                                    <p:anim calcmode="lin" valueType="num">
                                      <p:cBhvr additive="base">
                                        <p:cTn id="25" dur="500" fill="hold"/>
                                        <p:tgtEl>
                                          <p:spTgt spid="3175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5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753">
                                            <p:txEl>
                                              <p:pRg st="10" end="10"/>
                                            </p:txEl>
                                          </p:spTgt>
                                        </p:tgtEl>
                                        <p:attrNameLst>
                                          <p:attrName>style.visibility</p:attrName>
                                        </p:attrNameLst>
                                      </p:cBhvr>
                                      <p:to>
                                        <p:strVal val="visible"/>
                                      </p:to>
                                    </p:set>
                                    <p:anim calcmode="lin" valueType="num">
                                      <p:cBhvr additive="base">
                                        <p:cTn id="31" dur="500" fill="hold"/>
                                        <p:tgtEl>
                                          <p:spTgt spid="3175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75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Implementing Fuzzy Control Systems using Fuzzy Inference</a:t>
            </a:r>
          </a:p>
        </p:txBody>
      </p:sp>
      <p:sp>
        <p:nvSpPr>
          <p:cNvPr id="3" name="Content Placeholder 2"/>
          <p:cNvSpPr>
            <a:spLocks noGrp="1"/>
          </p:cNvSpPr>
          <p:nvPr>
            <p:ph idx="1"/>
          </p:nvPr>
        </p:nvSpPr>
        <p:spPr/>
        <p:txBody>
          <a:bodyPr/>
          <a:lstStyle/>
          <a:p>
            <a:r>
              <a:rPr lang="en-US" dirty="0" err="1"/>
              <a:t>Scikit</a:t>
            </a:r>
            <a:r>
              <a:rPr lang="en-US" dirty="0"/>
              <a:t>-fuzzy</a:t>
            </a:r>
          </a:p>
          <a:p>
            <a:r>
              <a:rPr lang="en-US" dirty="0"/>
              <a:t>Tipping problem</a:t>
            </a:r>
          </a:p>
          <a:p>
            <a:endParaRPr lang="en-US" dirty="0"/>
          </a:p>
          <a:p>
            <a:endParaRPr lang="en-US" dirty="0"/>
          </a:p>
        </p:txBody>
      </p:sp>
      <p:pic>
        <p:nvPicPr>
          <p:cNvPr id="4" name="Picture 3"/>
          <p:cNvPicPr>
            <a:picLocks noChangeAspect="1"/>
          </p:cNvPicPr>
          <p:nvPr/>
        </p:nvPicPr>
        <p:blipFill>
          <a:blip r:embed="rId2"/>
          <a:stretch>
            <a:fillRect/>
          </a:stretch>
        </p:blipFill>
        <p:spPr>
          <a:xfrm>
            <a:off x="2585148" y="3425882"/>
            <a:ext cx="4793113" cy="2382376"/>
          </a:xfrm>
          <a:prstGeom prst="rect">
            <a:avLst/>
          </a:prstGeom>
        </p:spPr>
      </p:pic>
    </p:spTree>
    <p:extLst>
      <p:ext uri="{BB962C8B-B14F-4D97-AF65-F5344CB8AC3E}">
        <p14:creationId xmlns:p14="http://schemas.microsoft.com/office/powerpoint/2010/main" val="42150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dirty="0" err="1"/>
              <a:t>Scikit</a:t>
            </a:r>
            <a:r>
              <a:rPr lang="en-US" dirty="0"/>
              <a:t>-fuzzy</a:t>
            </a:r>
          </a:p>
        </p:txBody>
      </p:sp>
      <p:pic>
        <p:nvPicPr>
          <p:cNvPr id="4" name="Content Placeholder 3"/>
          <p:cNvPicPr>
            <a:picLocks noGrp="1" noChangeAspect="1"/>
          </p:cNvPicPr>
          <p:nvPr>
            <p:ph idx="1"/>
          </p:nvPr>
        </p:nvPicPr>
        <p:blipFill>
          <a:blip r:embed="rId2"/>
          <a:stretch>
            <a:fillRect/>
          </a:stretch>
        </p:blipFill>
        <p:spPr>
          <a:xfrm>
            <a:off x="2396728" y="2708077"/>
            <a:ext cx="4350544" cy="2300288"/>
          </a:xfrm>
          <a:prstGeom prst="rect">
            <a:avLst/>
          </a:prstGeom>
        </p:spPr>
      </p:pic>
    </p:spTree>
    <p:extLst>
      <p:ext uri="{BB962C8B-B14F-4D97-AF65-F5344CB8AC3E}">
        <p14:creationId xmlns:p14="http://schemas.microsoft.com/office/powerpoint/2010/main" val="3182357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7" name="Oval 6"/>
          <p:cNvSpPr/>
          <p:nvPr/>
        </p:nvSpPr>
        <p:spPr>
          <a:xfrm>
            <a:off x="6096000" y="5867400"/>
            <a:ext cx="6858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3505200" y="4572000"/>
            <a:ext cx="457200" cy="3048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4610100" y="4800600"/>
            <a:ext cx="5715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991100" y="6195925"/>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5391418" y="5486400"/>
            <a:ext cx="571500" cy="381000"/>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4800600" y="5181600"/>
            <a:ext cx="9144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4020355" y="39710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962400" y="3535681"/>
            <a:ext cx="1981200" cy="121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6000" y="3108960"/>
            <a:ext cx="2221992"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257800" y="3108960"/>
            <a:ext cx="68580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05400" y="2221992"/>
            <a:ext cx="2209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276600" y="2667000"/>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2667000"/>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Tree>
    <p:extLst>
      <p:ext uri="{BB962C8B-B14F-4D97-AF65-F5344CB8AC3E}">
        <p14:creationId xmlns:p14="http://schemas.microsoft.com/office/powerpoint/2010/main" val="1130352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7" name="Oval 6"/>
          <p:cNvSpPr/>
          <p:nvPr/>
        </p:nvSpPr>
        <p:spPr>
          <a:xfrm>
            <a:off x="6096000" y="5867400"/>
            <a:ext cx="685800" cy="381000"/>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3505200" y="4572000"/>
            <a:ext cx="457200" cy="3048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4610100" y="4800600"/>
            <a:ext cx="5715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991100" y="6195925"/>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4800600" y="5181600"/>
            <a:ext cx="9144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6096000" y="5867400"/>
            <a:ext cx="6858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4020355" y="39710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962400" y="3535681"/>
            <a:ext cx="1981200" cy="121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286000" y="3108960"/>
            <a:ext cx="2221992"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257800" y="3108960"/>
            <a:ext cx="68580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105400" y="2221992"/>
            <a:ext cx="2209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276600" y="2667000"/>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905000" y="2667000"/>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Tree>
    <p:extLst>
      <p:ext uri="{BB962C8B-B14F-4D97-AF65-F5344CB8AC3E}">
        <p14:creationId xmlns:p14="http://schemas.microsoft.com/office/powerpoint/2010/main" val="161676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76200"/>
            <a:ext cx="7924800" cy="838200"/>
          </a:xfrm>
        </p:spPr>
        <p:txBody>
          <a:bodyPr/>
          <a:lstStyle/>
          <a:p>
            <a:r>
              <a:rPr lang="en-US" sz="2400" dirty="0"/>
              <a:t>Improve the search above by handling repeated states</a:t>
            </a:r>
          </a:p>
        </p:txBody>
      </p:sp>
      <p:sp>
        <p:nvSpPr>
          <p:cNvPr id="20483" name="Rectangle 3"/>
          <p:cNvSpPr>
            <a:spLocks noGrp="1" noChangeArrowheads="1"/>
          </p:cNvSpPr>
          <p:nvPr>
            <p:ph idx="1"/>
          </p:nvPr>
        </p:nvSpPr>
        <p:spPr>
          <a:xfrm>
            <a:off x="457200" y="1066800"/>
            <a:ext cx="8458200" cy="5410200"/>
          </a:xfrm>
        </p:spPr>
        <p:txBody>
          <a:bodyPr>
            <a:normAutofit/>
          </a:bodyPr>
          <a:lstStyle/>
          <a:p>
            <a:pPr marL="457200" lvl="1" indent="0">
              <a:buNone/>
            </a:pPr>
            <a:r>
              <a:rPr lang="en-US" sz="2400" dirty="0"/>
              <a:t>In the example above, when we </a:t>
            </a:r>
            <a:r>
              <a:rPr lang="en-US" sz="2400" b="1" dirty="0">
                <a:solidFill>
                  <a:srgbClr val="CC0099"/>
                </a:solidFill>
              </a:rPr>
              <a:t>expand the node,</a:t>
            </a:r>
            <a:r>
              <a:rPr lang="en-US" sz="2400" dirty="0"/>
              <a:t> we add all its successor states to the frontier</a:t>
            </a:r>
          </a:p>
          <a:p>
            <a:pPr marL="457200" lvl="1" indent="0">
              <a:buNone/>
            </a:pPr>
            <a:endParaRPr lang="en-US" sz="2400" dirty="0"/>
          </a:p>
          <a:p>
            <a:r>
              <a:rPr lang="en-US" sz="2400" dirty="0">
                <a:solidFill>
                  <a:srgbClr val="FF0000"/>
                </a:solidFill>
              </a:rPr>
              <a:t>     In order to eliminate repeated states:</a:t>
            </a:r>
          </a:p>
          <a:p>
            <a:pPr lvl="1"/>
            <a:r>
              <a:rPr lang="en-US" sz="2400" dirty="0"/>
              <a:t>Every time you expand a node, add that node to a </a:t>
            </a:r>
            <a:br>
              <a:rPr lang="en-US" sz="2400" dirty="0"/>
            </a:br>
            <a:r>
              <a:rPr lang="en-US" sz="2400" b="1" dirty="0">
                <a:solidFill>
                  <a:srgbClr val="CC0099"/>
                </a:solidFill>
              </a:rPr>
              <a:t>explored set</a:t>
            </a:r>
            <a:r>
              <a:rPr lang="en-US" sz="2400" dirty="0"/>
              <a:t>; </a:t>
            </a:r>
            <a:r>
              <a:rPr lang="en-US" sz="2400" u="sng" dirty="0">
                <a:solidFill>
                  <a:srgbClr val="FF0000"/>
                </a:solidFill>
              </a:rPr>
              <a:t>do not add </a:t>
            </a:r>
            <a:r>
              <a:rPr lang="en-US" altLang="zh-CN" sz="2400" u="sng" dirty="0">
                <a:solidFill>
                  <a:srgbClr val="FF0000"/>
                </a:solidFill>
              </a:rPr>
              <a:t>any </a:t>
            </a:r>
            <a:r>
              <a:rPr lang="en-US" sz="2400" u="sng" dirty="0">
                <a:solidFill>
                  <a:srgbClr val="FF0000"/>
                </a:solidFill>
              </a:rPr>
              <a:t>explored states to the frontier again</a:t>
            </a:r>
          </a:p>
          <a:p>
            <a:pPr lvl="1"/>
            <a:r>
              <a:rPr lang="en-US" sz="2400" dirty="0"/>
              <a:t>Every time you add a node to the frontier, </a:t>
            </a:r>
            <a:r>
              <a:rPr lang="en-US" sz="2400" u="sng" dirty="0">
                <a:solidFill>
                  <a:srgbClr val="FF0000"/>
                </a:solidFill>
              </a:rPr>
              <a:t>check if it already exists in the frontier</a:t>
            </a:r>
            <a:r>
              <a:rPr lang="en-US" sz="2400" u="sng" dirty="0"/>
              <a:t> with a higher path cost</a:t>
            </a:r>
            <a:r>
              <a:rPr lang="en-US" sz="2400" dirty="0"/>
              <a:t>, and if yes, replace that node with the new one</a:t>
            </a:r>
          </a:p>
        </p:txBody>
      </p:sp>
    </p:spTree>
    <p:extLst>
      <p:ext uri="{BB962C8B-B14F-4D97-AF65-F5344CB8AC3E}">
        <p14:creationId xmlns:p14="http://schemas.microsoft.com/office/powerpoint/2010/main" val="365154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Search without repeated states</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4648200" y="1783080"/>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chemeClr val="tx1"/>
              </a:solidFill>
            </a:endParaRPr>
          </a:p>
        </p:txBody>
      </p:sp>
      <p:sp>
        <p:nvSpPr>
          <p:cNvPr id="8" name="Rectangle 7"/>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Tree>
    <p:extLst>
      <p:ext uri="{BB962C8B-B14F-4D97-AF65-F5344CB8AC3E}">
        <p14:creationId xmlns:p14="http://schemas.microsoft.com/office/powerpoint/2010/main" val="2388622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Search without repeated states</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7" name="Oval 6"/>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4610100" y="4800600"/>
            <a:ext cx="5715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4610100" y="4800600"/>
            <a:ext cx="571500" cy="292938"/>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Multiply 2"/>
          <p:cNvSpPr/>
          <p:nvPr/>
        </p:nvSpPr>
        <p:spPr>
          <a:xfrm>
            <a:off x="3581400" y="45720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
        <p:nvSpPr>
          <p:cNvPr id="13" name="Rectangle 12"/>
          <p:cNvSpPr/>
          <p:nvPr/>
        </p:nvSpPr>
        <p:spPr>
          <a:xfrm>
            <a:off x="5105400" y="2212848"/>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118</a:t>
            </a:r>
          </a:p>
        </p:txBody>
      </p:sp>
      <p:sp>
        <p:nvSpPr>
          <p:cNvPr id="14" name="Rectangle 13"/>
          <p:cNvSpPr/>
          <p:nvPr/>
        </p:nvSpPr>
        <p:spPr>
          <a:xfrm>
            <a:off x="6629400" y="2209800"/>
            <a:ext cx="685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75</a:t>
            </a:r>
          </a:p>
        </p:txBody>
      </p:sp>
      <p:sp>
        <p:nvSpPr>
          <p:cNvPr id="15" name="Rectangle 14"/>
          <p:cNvSpPr/>
          <p:nvPr/>
        </p:nvSpPr>
        <p:spPr>
          <a:xfrm>
            <a:off x="2971800" y="2209800"/>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140</a:t>
            </a:r>
          </a:p>
        </p:txBody>
      </p:sp>
      <p:sp>
        <p:nvSpPr>
          <p:cNvPr id="16" name="Rectangle 15"/>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23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Search without repeated states</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7" name="Oval 6"/>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4610100" y="4800600"/>
            <a:ext cx="571500" cy="292938"/>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5295900" y="4800600"/>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4800600" y="5181600"/>
            <a:ext cx="9144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4020355" y="39710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800600" y="5181600"/>
            <a:ext cx="914400" cy="292938"/>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Multiply 13"/>
          <p:cNvSpPr/>
          <p:nvPr/>
        </p:nvSpPr>
        <p:spPr>
          <a:xfrm>
            <a:off x="3581400" y="45720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p:cNvSpPr/>
          <p:nvPr/>
        </p:nvSpPr>
        <p:spPr>
          <a:xfrm>
            <a:off x="4620832" y="4782072"/>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
        <p:nvSpPr>
          <p:cNvPr id="18" name="Rectangle 17"/>
          <p:cNvSpPr/>
          <p:nvPr/>
        </p:nvSpPr>
        <p:spPr>
          <a:xfrm>
            <a:off x="5105400" y="2212848"/>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118</a:t>
            </a:r>
          </a:p>
        </p:txBody>
      </p:sp>
      <p:sp>
        <p:nvSpPr>
          <p:cNvPr id="19" name="Rectangle 18"/>
          <p:cNvSpPr/>
          <p:nvPr/>
        </p:nvSpPr>
        <p:spPr>
          <a:xfrm>
            <a:off x="6629400" y="2209800"/>
            <a:ext cx="685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75</a:t>
            </a:r>
          </a:p>
        </p:txBody>
      </p:sp>
      <p:sp>
        <p:nvSpPr>
          <p:cNvPr id="22" name="Rectangle 21"/>
          <p:cNvSpPr/>
          <p:nvPr/>
        </p:nvSpPr>
        <p:spPr>
          <a:xfrm>
            <a:off x="3352800"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291</a:t>
            </a:r>
          </a:p>
        </p:txBody>
      </p:sp>
      <p:sp>
        <p:nvSpPr>
          <p:cNvPr id="23" name="Rectangle 22"/>
          <p:cNvSpPr/>
          <p:nvPr/>
        </p:nvSpPr>
        <p:spPr>
          <a:xfrm>
            <a:off x="1959864"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280</a:t>
            </a:r>
          </a:p>
        </p:txBody>
      </p:sp>
      <p:sp>
        <p:nvSpPr>
          <p:cNvPr id="25" name="Rectangle 24"/>
          <p:cNvSpPr/>
          <p:nvPr/>
        </p:nvSpPr>
        <p:spPr>
          <a:xfrm>
            <a:off x="2667000"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239</a:t>
            </a:r>
          </a:p>
        </p:txBody>
      </p:sp>
      <p:sp>
        <p:nvSpPr>
          <p:cNvPr id="16" name="Multiply 15"/>
          <p:cNvSpPr/>
          <p:nvPr/>
        </p:nvSpPr>
        <p:spPr>
          <a:xfrm>
            <a:off x="2057400" y="23622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038600"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220</a:t>
            </a:r>
          </a:p>
        </p:txBody>
      </p:sp>
      <p:sp>
        <p:nvSpPr>
          <p:cNvPr id="24" name="Rectangle 23"/>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08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Search without repeated states</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8" name="Oval 7"/>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5295900" y="4800600"/>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4800600" y="5181600"/>
            <a:ext cx="914400" cy="292938"/>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991100" y="6195925"/>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5391418" y="5486400"/>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5295900" y="4800600"/>
            <a:ext cx="571500" cy="381000"/>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Multiply 15"/>
          <p:cNvSpPr/>
          <p:nvPr/>
        </p:nvSpPr>
        <p:spPr>
          <a:xfrm>
            <a:off x="4620832" y="4782072"/>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p:nvPr/>
        </p:nvSpPr>
        <p:spPr>
          <a:xfrm>
            <a:off x="3581400" y="45720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p:nvPr/>
        </p:nvSpPr>
        <p:spPr>
          <a:xfrm>
            <a:off x="4724400" y="51054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
        <p:nvSpPr>
          <p:cNvPr id="22" name="Oval 21"/>
          <p:cNvSpPr/>
          <p:nvPr/>
        </p:nvSpPr>
        <p:spPr>
          <a:xfrm>
            <a:off x="4020355" y="39710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p:nvSpPr>
        <p:spPr>
          <a:xfrm>
            <a:off x="5105400" y="2212848"/>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118</a:t>
            </a:r>
          </a:p>
        </p:txBody>
      </p:sp>
      <p:sp>
        <p:nvSpPr>
          <p:cNvPr id="24" name="Rectangle 23"/>
          <p:cNvSpPr/>
          <p:nvPr/>
        </p:nvSpPr>
        <p:spPr>
          <a:xfrm>
            <a:off x="6629400" y="2209800"/>
            <a:ext cx="685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75</a:t>
            </a:r>
          </a:p>
        </p:txBody>
      </p:sp>
      <p:sp>
        <p:nvSpPr>
          <p:cNvPr id="25" name="Rectangle 24"/>
          <p:cNvSpPr/>
          <p:nvPr/>
        </p:nvSpPr>
        <p:spPr>
          <a:xfrm>
            <a:off x="5257800" y="3108960"/>
            <a:ext cx="68580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300</a:t>
            </a:r>
          </a:p>
        </p:txBody>
      </p:sp>
      <p:sp>
        <p:nvSpPr>
          <p:cNvPr id="26" name="Rectangle 25"/>
          <p:cNvSpPr/>
          <p:nvPr/>
        </p:nvSpPr>
        <p:spPr>
          <a:xfrm>
            <a:off x="3886200" y="3108960"/>
            <a:ext cx="630936"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366</a:t>
            </a:r>
          </a:p>
        </p:txBody>
      </p:sp>
      <p:sp>
        <p:nvSpPr>
          <p:cNvPr id="29" name="Rectangle 28"/>
          <p:cNvSpPr/>
          <p:nvPr/>
        </p:nvSpPr>
        <p:spPr>
          <a:xfrm>
            <a:off x="3352800"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291</a:t>
            </a:r>
          </a:p>
        </p:txBody>
      </p:sp>
      <p:sp>
        <p:nvSpPr>
          <p:cNvPr id="30" name="Rectangle 29"/>
          <p:cNvSpPr/>
          <p:nvPr/>
        </p:nvSpPr>
        <p:spPr>
          <a:xfrm>
            <a:off x="1959864"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280</a:t>
            </a:r>
          </a:p>
        </p:txBody>
      </p:sp>
      <p:sp>
        <p:nvSpPr>
          <p:cNvPr id="31" name="Rectangle 30"/>
          <p:cNvSpPr/>
          <p:nvPr/>
        </p:nvSpPr>
        <p:spPr>
          <a:xfrm>
            <a:off x="4572000" y="3108960"/>
            <a:ext cx="630936"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317</a:t>
            </a:r>
          </a:p>
        </p:txBody>
      </p:sp>
      <p:sp>
        <p:nvSpPr>
          <p:cNvPr id="32" name="Rectangle 31"/>
          <p:cNvSpPr/>
          <p:nvPr/>
        </p:nvSpPr>
        <p:spPr>
          <a:xfrm>
            <a:off x="2667000"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239</a:t>
            </a:r>
          </a:p>
        </p:txBody>
      </p:sp>
      <p:sp>
        <p:nvSpPr>
          <p:cNvPr id="19" name="Multiply 18"/>
          <p:cNvSpPr/>
          <p:nvPr/>
        </p:nvSpPr>
        <p:spPr>
          <a:xfrm>
            <a:off x="2057400" y="23622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p:nvPr/>
        </p:nvSpPr>
        <p:spPr>
          <a:xfrm>
            <a:off x="5353050" y="28194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94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Search without repeated states</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7" name="Oval 6"/>
          <p:cNvSpPr/>
          <p:nvPr/>
        </p:nvSpPr>
        <p:spPr>
          <a:xfrm>
            <a:off x="6096000" y="5867400"/>
            <a:ext cx="6858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295900" y="4800600"/>
            <a:ext cx="571500" cy="381000"/>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4991100" y="6195925"/>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5391418" y="5486400"/>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5394960" y="5486400"/>
            <a:ext cx="571500" cy="381000"/>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Multiply 16"/>
          <p:cNvSpPr/>
          <p:nvPr/>
        </p:nvSpPr>
        <p:spPr>
          <a:xfrm>
            <a:off x="3581400" y="45720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p:nvPr/>
        </p:nvSpPr>
        <p:spPr>
          <a:xfrm>
            <a:off x="4620832" y="4782072"/>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p:nvPr/>
        </p:nvSpPr>
        <p:spPr>
          <a:xfrm>
            <a:off x="4724400" y="51054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p:nvPr/>
        </p:nvSpPr>
        <p:spPr>
          <a:xfrm>
            <a:off x="5334000" y="48006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y 20"/>
          <p:cNvSpPr/>
          <p:nvPr/>
        </p:nvSpPr>
        <p:spPr>
          <a:xfrm>
            <a:off x="2057400" y="23622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
        <p:nvSpPr>
          <p:cNvPr id="23" name="Oval 22"/>
          <p:cNvSpPr/>
          <p:nvPr/>
        </p:nvSpPr>
        <p:spPr>
          <a:xfrm>
            <a:off x="4020355" y="39710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5105400" y="2212848"/>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118</a:t>
            </a:r>
          </a:p>
        </p:txBody>
      </p:sp>
      <p:sp>
        <p:nvSpPr>
          <p:cNvPr id="26" name="Rectangle 25"/>
          <p:cNvSpPr/>
          <p:nvPr/>
        </p:nvSpPr>
        <p:spPr>
          <a:xfrm>
            <a:off x="6629400" y="2209800"/>
            <a:ext cx="685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75</a:t>
            </a:r>
          </a:p>
        </p:txBody>
      </p:sp>
      <p:sp>
        <p:nvSpPr>
          <p:cNvPr id="27" name="Rectangle 26"/>
          <p:cNvSpPr/>
          <p:nvPr/>
        </p:nvSpPr>
        <p:spPr>
          <a:xfrm>
            <a:off x="5257800" y="3108960"/>
            <a:ext cx="68580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300</a:t>
            </a:r>
          </a:p>
        </p:txBody>
      </p:sp>
      <p:sp>
        <p:nvSpPr>
          <p:cNvPr id="28" name="Rectangle 27"/>
          <p:cNvSpPr/>
          <p:nvPr/>
        </p:nvSpPr>
        <p:spPr>
          <a:xfrm>
            <a:off x="3886200" y="3108960"/>
            <a:ext cx="630936"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366</a:t>
            </a:r>
          </a:p>
        </p:txBody>
      </p:sp>
      <p:sp>
        <p:nvSpPr>
          <p:cNvPr id="30" name="Rectangle 29"/>
          <p:cNvSpPr/>
          <p:nvPr/>
        </p:nvSpPr>
        <p:spPr>
          <a:xfrm>
            <a:off x="3026664" y="3108960"/>
            <a:ext cx="630936"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450</a:t>
            </a:r>
          </a:p>
        </p:txBody>
      </p:sp>
      <p:sp>
        <p:nvSpPr>
          <p:cNvPr id="31" name="Rectangle 30"/>
          <p:cNvSpPr/>
          <p:nvPr/>
        </p:nvSpPr>
        <p:spPr>
          <a:xfrm>
            <a:off x="2286000" y="3108960"/>
            <a:ext cx="68580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338</a:t>
            </a:r>
          </a:p>
        </p:txBody>
      </p:sp>
      <p:sp>
        <p:nvSpPr>
          <p:cNvPr id="35" name="Rectangle 34"/>
          <p:cNvSpPr/>
          <p:nvPr/>
        </p:nvSpPr>
        <p:spPr>
          <a:xfrm>
            <a:off x="3352800"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291</a:t>
            </a:r>
          </a:p>
        </p:txBody>
      </p:sp>
      <p:sp>
        <p:nvSpPr>
          <p:cNvPr id="36" name="Rectangle 35"/>
          <p:cNvSpPr/>
          <p:nvPr/>
        </p:nvSpPr>
        <p:spPr>
          <a:xfrm>
            <a:off x="1959864"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280</a:t>
            </a:r>
          </a:p>
        </p:txBody>
      </p:sp>
      <p:sp>
        <p:nvSpPr>
          <p:cNvPr id="37" name="Rectangle 36"/>
          <p:cNvSpPr/>
          <p:nvPr/>
        </p:nvSpPr>
        <p:spPr>
          <a:xfrm>
            <a:off x="4572000" y="3108960"/>
            <a:ext cx="630936"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317</a:t>
            </a:r>
          </a:p>
        </p:txBody>
      </p:sp>
      <p:sp>
        <p:nvSpPr>
          <p:cNvPr id="22" name="Multiply 21"/>
          <p:cNvSpPr/>
          <p:nvPr/>
        </p:nvSpPr>
        <p:spPr>
          <a:xfrm>
            <a:off x="5353050" y="28194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24"/>
          <p:cNvSpPr/>
          <p:nvPr/>
        </p:nvSpPr>
        <p:spPr>
          <a:xfrm>
            <a:off x="2438400" y="2812893"/>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3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6"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Maze problems</a:t>
            </a:r>
          </a:p>
        </p:txBody>
      </p:sp>
      <p:sp>
        <p:nvSpPr>
          <p:cNvPr id="3" name="Content Placeholder 2"/>
          <p:cNvSpPr>
            <a:spLocks noGrp="1"/>
          </p:cNvSpPr>
          <p:nvPr>
            <p:ph idx="1"/>
          </p:nvPr>
        </p:nvSpPr>
        <p:spPr>
          <a:xfrm>
            <a:off x="533400" y="1371600"/>
            <a:ext cx="8229600" cy="5105400"/>
          </a:xfrm>
        </p:spPr>
        <p:txBody>
          <a:bodyPr>
            <a:normAutofit/>
          </a:bodyPr>
          <a:lstStyle/>
          <a:p>
            <a:r>
              <a:rPr lang="en-US" sz="2400" b="1" dirty="0">
                <a:solidFill>
                  <a:srgbClr val="CC0099"/>
                </a:solidFill>
              </a:rPr>
              <a:t>Initial state</a:t>
            </a:r>
          </a:p>
          <a:p>
            <a:r>
              <a:rPr lang="en-US" sz="2400" b="1" dirty="0">
                <a:solidFill>
                  <a:srgbClr val="CC0099"/>
                </a:solidFill>
              </a:rPr>
              <a:t>Actions</a:t>
            </a:r>
          </a:p>
          <a:p>
            <a:r>
              <a:rPr lang="en-US" sz="2400" b="1" dirty="0">
                <a:solidFill>
                  <a:srgbClr val="CC0099"/>
                </a:solidFill>
              </a:rPr>
              <a:t>Goal state</a:t>
            </a:r>
          </a:p>
          <a:p>
            <a:r>
              <a:rPr lang="en-US" sz="2400" b="1" dirty="0">
                <a:solidFill>
                  <a:srgbClr val="CC0099"/>
                </a:solidFill>
              </a:rPr>
              <a:t>Objective function</a:t>
            </a:r>
          </a:p>
          <a:p>
            <a:pPr lvl="1"/>
            <a:r>
              <a:rPr lang="en-US" dirty="0"/>
              <a:t>Shortest path (a</a:t>
            </a:r>
            <a:r>
              <a:rPr lang="en-US" sz="2000" dirty="0"/>
              <a:t> sum of </a:t>
            </a:r>
            <a:r>
              <a:rPr lang="en-US" sz="2000" i="1" dirty="0"/>
              <a:t>step costs)</a:t>
            </a:r>
            <a:r>
              <a:rPr lang="en-US" dirty="0"/>
              <a:t> </a:t>
            </a:r>
          </a:p>
          <a:p>
            <a:pPr marL="457200" lvl="1" indent="0">
              <a:buNone/>
            </a:pPr>
            <a:r>
              <a:rPr lang="en-US" dirty="0"/>
              <a:t>    from the initial state to a goal state</a:t>
            </a:r>
            <a:br>
              <a:rPr lang="en-US" sz="2000" dirty="0"/>
            </a:br>
            <a:endParaRPr lang="en-US" sz="2000" dirty="0"/>
          </a:p>
          <a:p>
            <a:pPr marL="457200" lvl="1" indent="0">
              <a:buNone/>
            </a:pPr>
            <a:endParaRPr lang="en-US" sz="2000" dirty="0"/>
          </a:p>
          <a:p>
            <a:pPr marL="457200" lvl="1" indent="0">
              <a:buNone/>
            </a:pPr>
            <a:endParaRPr lang="en-US" dirty="0"/>
          </a:p>
          <a:p>
            <a:pPr marL="457200" lvl="1" indent="0">
              <a:buNone/>
            </a:pPr>
            <a:endParaRPr lang="en-US" sz="2000" dirty="0"/>
          </a:p>
          <a:p>
            <a:pPr marL="457200" lvl="1" indent="0">
              <a:buNone/>
            </a:pPr>
            <a:endParaRPr lang="en-US" sz="2000" dirty="0"/>
          </a:p>
        </p:txBody>
      </p:sp>
      <p:sp>
        <p:nvSpPr>
          <p:cNvPr id="5" name="Down Arrow 4"/>
          <p:cNvSpPr/>
          <p:nvPr/>
        </p:nvSpPr>
        <p:spPr>
          <a:xfrm>
            <a:off x="5960636" y="175259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20767" y="1066799"/>
            <a:ext cx="790601" cy="646331"/>
          </a:xfrm>
          <a:prstGeom prst="rect">
            <a:avLst/>
          </a:prstGeom>
          <a:noFill/>
        </p:spPr>
        <p:txBody>
          <a:bodyPr wrap="none" rtlCol="0">
            <a:spAutoFit/>
          </a:bodyPr>
          <a:lstStyle/>
          <a:p>
            <a:r>
              <a:rPr lang="en-US" dirty="0">
                <a:solidFill>
                  <a:srgbClr val="0070C0"/>
                </a:solidFill>
              </a:rPr>
              <a:t>Initial</a:t>
            </a:r>
          </a:p>
          <a:p>
            <a:pPr algn="ctr"/>
            <a:r>
              <a:rPr lang="en-US" dirty="0">
                <a:solidFill>
                  <a:srgbClr val="0070C0"/>
                </a:solidFill>
              </a:rPr>
              <a:t>state</a:t>
            </a:r>
          </a:p>
        </p:txBody>
      </p:sp>
      <p:sp>
        <p:nvSpPr>
          <p:cNvPr id="7" name="Down Arrow 6"/>
          <p:cNvSpPr/>
          <p:nvPr/>
        </p:nvSpPr>
        <p:spPr>
          <a:xfrm rot="5400000">
            <a:off x="8648700" y="445769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534400" y="3962399"/>
            <a:ext cx="710451" cy="646331"/>
          </a:xfrm>
          <a:prstGeom prst="rect">
            <a:avLst/>
          </a:prstGeom>
          <a:noFill/>
        </p:spPr>
        <p:txBody>
          <a:bodyPr wrap="none" rtlCol="0">
            <a:spAutoFit/>
          </a:bodyPr>
          <a:lstStyle/>
          <a:p>
            <a:pPr algn="ctr"/>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p:cNvPicPr>
            <a:picLocks noChangeAspect="1" noChangeArrowheads="1"/>
          </p:cNvPicPr>
          <p:nvPr/>
        </p:nvPicPr>
        <p:blipFill>
          <a:blip r:embed="rId3" cstate="print"/>
          <a:srcRect/>
          <a:stretch>
            <a:fillRect/>
          </a:stretch>
        </p:blipFill>
        <p:spPr bwMode="auto">
          <a:xfrm>
            <a:off x="5867400" y="2133600"/>
            <a:ext cx="2667000" cy="2706574"/>
          </a:xfrm>
          <a:prstGeom prst="rect">
            <a:avLst/>
          </a:prstGeom>
          <a:noFill/>
          <a:ln w="9525">
            <a:noFill/>
            <a:miter lim="800000"/>
            <a:headEnd/>
            <a:tailEnd/>
          </a:ln>
        </p:spPr>
      </p:pic>
    </p:spTree>
    <p:extLst>
      <p:ext uri="{BB962C8B-B14F-4D97-AF65-F5344CB8AC3E}">
        <p14:creationId xmlns:p14="http://schemas.microsoft.com/office/powerpoint/2010/main" val="409074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7"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Search without repeated states</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7" name="Oval 6"/>
          <p:cNvSpPr/>
          <p:nvPr/>
        </p:nvSpPr>
        <p:spPr>
          <a:xfrm>
            <a:off x="6096000" y="5867400"/>
            <a:ext cx="6858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991100" y="6195925"/>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5391418" y="5486400"/>
            <a:ext cx="571500" cy="381000"/>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Multiply 15"/>
          <p:cNvSpPr/>
          <p:nvPr/>
        </p:nvSpPr>
        <p:spPr>
          <a:xfrm>
            <a:off x="3581400" y="45720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p:nvPr/>
        </p:nvSpPr>
        <p:spPr>
          <a:xfrm>
            <a:off x="4620832" y="4782072"/>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p:nvPr/>
        </p:nvSpPr>
        <p:spPr>
          <a:xfrm>
            <a:off x="4724400" y="51054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p:nvPr/>
        </p:nvSpPr>
        <p:spPr>
          <a:xfrm>
            <a:off x="5334000" y="48006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
        <p:nvSpPr>
          <p:cNvPr id="28" name="Oval 27"/>
          <p:cNvSpPr/>
          <p:nvPr/>
        </p:nvSpPr>
        <p:spPr>
          <a:xfrm>
            <a:off x="4020355" y="39710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5105400" y="2212848"/>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118</a:t>
            </a:r>
          </a:p>
        </p:txBody>
      </p:sp>
      <p:sp>
        <p:nvSpPr>
          <p:cNvPr id="30" name="Rectangle 29"/>
          <p:cNvSpPr/>
          <p:nvPr/>
        </p:nvSpPr>
        <p:spPr>
          <a:xfrm>
            <a:off x="6629400" y="2209800"/>
            <a:ext cx="685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75</a:t>
            </a:r>
          </a:p>
        </p:txBody>
      </p:sp>
      <p:sp>
        <p:nvSpPr>
          <p:cNvPr id="31" name="Rectangle 30"/>
          <p:cNvSpPr/>
          <p:nvPr/>
        </p:nvSpPr>
        <p:spPr>
          <a:xfrm>
            <a:off x="5257800" y="3108960"/>
            <a:ext cx="68580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300</a:t>
            </a:r>
          </a:p>
        </p:txBody>
      </p:sp>
      <p:sp>
        <p:nvSpPr>
          <p:cNvPr id="32" name="Rectangle 31"/>
          <p:cNvSpPr/>
          <p:nvPr/>
        </p:nvSpPr>
        <p:spPr>
          <a:xfrm>
            <a:off x="3886200" y="3108960"/>
            <a:ext cx="630936"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366</a:t>
            </a:r>
          </a:p>
        </p:txBody>
      </p:sp>
      <p:sp>
        <p:nvSpPr>
          <p:cNvPr id="33" name="Rectangle 32"/>
          <p:cNvSpPr/>
          <p:nvPr/>
        </p:nvSpPr>
        <p:spPr>
          <a:xfrm>
            <a:off x="3026664" y="3108960"/>
            <a:ext cx="630936"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450</a:t>
            </a:r>
          </a:p>
        </p:txBody>
      </p:sp>
      <p:sp>
        <p:nvSpPr>
          <p:cNvPr id="34" name="Rectangle 33"/>
          <p:cNvSpPr/>
          <p:nvPr/>
        </p:nvSpPr>
        <p:spPr>
          <a:xfrm>
            <a:off x="2286000" y="3108960"/>
            <a:ext cx="68580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338</a:t>
            </a:r>
          </a:p>
        </p:txBody>
      </p:sp>
      <p:sp>
        <p:nvSpPr>
          <p:cNvPr id="35" name="Rectangle 34"/>
          <p:cNvSpPr/>
          <p:nvPr/>
        </p:nvSpPr>
        <p:spPr>
          <a:xfrm>
            <a:off x="3886200" y="3538728"/>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418</a:t>
            </a:r>
          </a:p>
        </p:txBody>
      </p:sp>
      <p:sp>
        <p:nvSpPr>
          <p:cNvPr id="36" name="Rectangle 35"/>
          <p:cNvSpPr/>
          <p:nvPr/>
        </p:nvSpPr>
        <p:spPr>
          <a:xfrm>
            <a:off x="4572000" y="3538728"/>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455</a:t>
            </a:r>
          </a:p>
        </p:txBody>
      </p:sp>
      <p:sp>
        <p:nvSpPr>
          <p:cNvPr id="37" name="Rectangle 36"/>
          <p:cNvSpPr/>
          <p:nvPr/>
        </p:nvSpPr>
        <p:spPr>
          <a:xfrm>
            <a:off x="5257800" y="3538728"/>
            <a:ext cx="685800"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414</a:t>
            </a:r>
          </a:p>
        </p:txBody>
      </p:sp>
      <p:sp>
        <p:nvSpPr>
          <p:cNvPr id="38" name="Rectangle 37"/>
          <p:cNvSpPr/>
          <p:nvPr/>
        </p:nvSpPr>
        <p:spPr>
          <a:xfrm>
            <a:off x="3352800"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291</a:t>
            </a:r>
          </a:p>
        </p:txBody>
      </p:sp>
      <p:sp>
        <p:nvSpPr>
          <p:cNvPr id="39" name="Rectangle 38"/>
          <p:cNvSpPr/>
          <p:nvPr/>
        </p:nvSpPr>
        <p:spPr>
          <a:xfrm>
            <a:off x="1959864"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280</a:t>
            </a:r>
          </a:p>
        </p:txBody>
      </p:sp>
      <p:sp>
        <p:nvSpPr>
          <p:cNvPr id="21" name="Multiply 20"/>
          <p:cNvSpPr/>
          <p:nvPr/>
        </p:nvSpPr>
        <p:spPr>
          <a:xfrm>
            <a:off x="2057400" y="23622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y 21"/>
          <p:cNvSpPr/>
          <p:nvPr/>
        </p:nvSpPr>
        <p:spPr>
          <a:xfrm>
            <a:off x="5353050" y="28194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y 22"/>
          <p:cNvSpPr/>
          <p:nvPr/>
        </p:nvSpPr>
        <p:spPr>
          <a:xfrm>
            <a:off x="2438400" y="2812893"/>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y 23"/>
          <p:cNvSpPr/>
          <p:nvPr/>
        </p:nvSpPr>
        <p:spPr>
          <a:xfrm>
            <a:off x="5356001" y="3237116"/>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24"/>
          <p:cNvSpPr/>
          <p:nvPr/>
        </p:nvSpPr>
        <p:spPr>
          <a:xfrm>
            <a:off x="3124200" y="2812892"/>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y 25"/>
          <p:cNvSpPr/>
          <p:nvPr/>
        </p:nvSpPr>
        <p:spPr>
          <a:xfrm>
            <a:off x="4713668" y="3237116"/>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99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Search without repeated states</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7" name="Oval 6"/>
          <p:cNvSpPr/>
          <p:nvPr/>
        </p:nvSpPr>
        <p:spPr>
          <a:xfrm>
            <a:off x="6096000" y="5867400"/>
            <a:ext cx="685800" cy="381000"/>
          </a:xfrm>
          <a:prstGeom prst="ellipse">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3657600" y="5181600"/>
            <a:ext cx="762000" cy="29293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3867955" y="42758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991100" y="6195925"/>
            <a:ext cx="5715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Multiply 13"/>
          <p:cNvSpPr/>
          <p:nvPr/>
        </p:nvSpPr>
        <p:spPr>
          <a:xfrm>
            <a:off x="3581400" y="45720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p:cNvSpPr/>
          <p:nvPr/>
        </p:nvSpPr>
        <p:spPr>
          <a:xfrm>
            <a:off x="4620832" y="4782072"/>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p:nvPr/>
        </p:nvSpPr>
        <p:spPr>
          <a:xfrm>
            <a:off x="4724400" y="51054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p:nvPr/>
        </p:nvSpPr>
        <p:spPr>
          <a:xfrm>
            <a:off x="5334000" y="48006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p:nvPr/>
        </p:nvSpPr>
        <p:spPr>
          <a:xfrm>
            <a:off x="5486400" y="54729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6000" y="5867400"/>
            <a:ext cx="685800" cy="381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TextBox 24"/>
          <p:cNvSpPr txBox="1"/>
          <p:nvPr/>
        </p:nvSpPr>
        <p:spPr>
          <a:xfrm>
            <a:off x="593398" y="5029200"/>
            <a:ext cx="1372491" cy="553998"/>
          </a:xfrm>
          <a:prstGeom prst="rect">
            <a:avLst/>
          </a:prstGeom>
          <a:noFill/>
        </p:spPr>
        <p:txBody>
          <a:bodyPr wrap="none" rtlCol="0">
            <a:spAutoFit/>
          </a:bodyPr>
          <a:lstStyle/>
          <a:p>
            <a:r>
              <a:rPr lang="en-US" dirty="0">
                <a:solidFill>
                  <a:srgbClr val="FF0000"/>
                </a:solidFill>
              </a:rPr>
              <a:t>Start: Arad</a:t>
            </a:r>
          </a:p>
          <a:p>
            <a:r>
              <a:rPr lang="en-US" dirty="0">
                <a:solidFill>
                  <a:srgbClr val="FF0000"/>
                </a:solidFill>
              </a:rPr>
              <a:t>Goal: Bucharest</a:t>
            </a:r>
          </a:p>
        </p:txBody>
      </p:sp>
      <p:sp>
        <p:nvSpPr>
          <p:cNvPr id="27" name="Oval 26"/>
          <p:cNvSpPr/>
          <p:nvPr/>
        </p:nvSpPr>
        <p:spPr>
          <a:xfrm>
            <a:off x="4020355" y="3971042"/>
            <a:ext cx="627845" cy="29615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5105400" y="2212848"/>
            <a:ext cx="7620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118</a:t>
            </a:r>
          </a:p>
        </p:txBody>
      </p:sp>
      <p:sp>
        <p:nvSpPr>
          <p:cNvPr id="34" name="Rectangle 33"/>
          <p:cNvSpPr/>
          <p:nvPr/>
        </p:nvSpPr>
        <p:spPr>
          <a:xfrm>
            <a:off x="6629400" y="2209800"/>
            <a:ext cx="685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75</a:t>
            </a:r>
          </a:p>
        </p:txBody>
      </p:sp>
      <p:sp>
        <p:nvSpPr>
          <p:cNvPr id="35" name="Rectangle 34"/>
          <p:cNvSpPr/>
          <p:nvPr/>
        </p:nvSpPr>
        <p:spPr>
          <a:xfrm>
            <a:off x="5257800" y="3108960"/>
            <a:ext cx="68580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300</a:t>
            </a:r>
          </a:p>
        </p:txBody>
      </p:sp>
      <p:sp>
        <p:nvSpPr>
          <p:cNvPr id="36" name="Rectangle 35"/>
          <p:cNvSpPr/>
          <p:nvPr/>
        </p:nvSpPr>
        <p:spPr>
          <a:xfrm>
            <a:off x="3886200" y="3108960"/>
            <a:ext cx="630936"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366</a:t>
            </a:r>
          </a:p>
        </p:txBody>
      </p:sp>
      <p:sp>
        <p:nvSpPr>
          <p:cNvPr id="37" name="Rectangle 36"/>
          <p:cNvSpPr/>
          <p:nvPr/>
        </p:nvSpPr>
        <p:spPr>
          <a:xfrm>
            <a:off x="3026664" y="3108960"/>
            <a:ext cx="630936"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450</a:t>
            </a:r>
          </a:p>
        </p:txBody>
      </p:sp>
      <p:sp>
        <p:nvSpPr>
          <p:cNvPr id="38" name="Rectangle 37"/>
          <p:cNvSpPr/>
          <p:nvPr/>
        </p:nvSpPr>
        <p:spPr>
          <a:xfrm>
            <a:off x="2286000" y="3108960"/>
            <a:ext cx="68580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338</a:t>
            </a:r>
          </a:p>
        </p:txBody>
      </p:sp>
      <p:sp>
        <p:nvSpPr>
          <p:cNvPr id="21" name="Multiply 20"/>
          <p:cNvSpPr/>
          <p:nvPr/>
        </p:nvSpPr>
        <p:spPr>
          <a:xfrm>
            <a:off x="5353050" y="28194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y 21"/>
          <p:cNvSpPr/>
          <p:nvPr/>
        </p:nvSpPr>
        <p:spPr>
          <a:xfrm>
            <a:off x="2438400" y="2812893"/>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y 23"/>
          <p:cNvSpPr/>
          <p:nvPr/>
        </p:nvSpPr>
        <p:spPr>
          <a:xfrm>
            <a:off x="3124200" y="2812892"/>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886200" y="3538728"/>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418</a:t>
            </a:r>
          </a:p>
        </p:txBody>
      </p:sp>
      <p:sp>
        <p:nvSpPr>
          <p:cNvPr id="40" name="Rectangle 39"/>
          <p:cNvSpPr/>
          <p:nvPr/>
        </p:nvSpPr>
        <p:spPr>
          <a:xfrm>
            <a:off x="4572000" y="3538728"/>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455</a:t>
            </a:r>
          </a:p>
        </p:txBody>
      </p:sp>
      <p:sp>
        <p:nvSpPr>
          <p:cNvPr id="41" name="Rectangle 40"/>
          <p:cNvSpPr/>
          <p:nvPr/>
        </p:nvSpPr>
        <p:spPr>
          <a:xfrm>
            <a:off x="5257800" y="3538728"/>
            <a:ext cx="685800"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414</a:t>
            </a:r>
          </a:p>
        </p:txBody>
      </p:sp>
      <p:sp>
        <p:nvSpPr>
          <p:cNvPr id="23" name="Multiply 22"/>
          <p:cNvSpPr/>
          <p:nvPr/>
        </p:nvSpPr>
        <p:spPr>
          <a:xfrm>
            <a:off x="5356001" y="3237116"/>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y 25"/>
          <p:cNvSpPr/>
          <p:nvPr/>
        </p:nvSpPr>
        <p:spPr>
          <a:xfrm>
            <a:off x="4713668" y="3237116"/>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352800"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291</a:t>
            </a:r>
          </a:p>
        </p:txBody>
      </p:sp>
      <p:sp>
        <p:nvSpPr>
          <p:cNvPr id="43" name="Rectangle 42"/>
          <p:cNvSpPr/>
          <p:nvPr/>
        </p:nvSpPr>
        <p:spPr>
          <a:xfrm>
            <a:off x="1959864" y="2667000"/>
            <a:ext cx="630936" cy="118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280</a:t>
            </a:r>
          </a:p>
        </p:txBody>
      </p:sp>
      <p:sp>
        <p:nvSpPr>
          <p:cNvPr id="20" name="Multiply 19"/>
          <p:cNvSpPr/>
          <p:nvPr/>
        </p:nvSpPr>
        <p:spPr>
          <a:xfrm>
            <a:off x="2057400" y="2362200"/>
            <a:ext cx="457200" cy="37506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848600" y="3886200"/>
            <a:ext cx="1219200" cy="297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878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Analysis of search strategies</a:t>
            </a:r>
          </a:p>
        </p:txBody>
      </p:sp>
      <p:sp>
        <p:nvSpPr>
          <p:cNvPr id="24579" name="Rectangle 3"/>
          <p:cNvSpPr>
            <a:spLocks noGrp="1" noChangeArrowheads="1"/>
          </p:cNvSpPr>
          <p:nvPr>
            <p:ph idx="1"/>
          </p:nvPr>
        </p:nvSpPr>
        <p:spPr>
          <a:xfrm>
            <a:off x="304800" y="914400"/>
            <a:ext cx="8610600" cy="5257800"/>
          </a:xfrm>
        </p:spPr>
        <p:txBody>
          <a:bodyPr>
            <a:normAutofit/>
          </a:bodyPr>
          <a:lstStyle/>
          <a:p>
            <a:r>
              <a:rPr lang="en-US" sz="2400" dirty="0"/>
              <a:t>All the search algorithms we will learn follow the idea above.</a:t>
            </a:r>
          </a:p>
          <a:p>
            <a:endParaRPr lang="en-US" sz="2400" dirty="0"/>
          </a:p>
          <a:p>
            <a:r>
              <a:rPr lang="en-US" sz="2400" dirty="0"/>
              <a:t>In the following two lectures, we will examine search performance using the following criteria:</a:t>
            </a:r>
          </a:p>
          <a:p>
            <a:pPr lvl="1"/>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r>
              <a:rPr lang="en-US" sz="2000" b="1" dirty="0">
                <a:solidFill>
                  <a:srgbClr val="FF0000"/>
                </a:solidFill>
              </a:rPr>
              <a:t>Time complexity:</a:t>
            </a:r>
            <a:r>
              <a:rPr lang="en-US" sz="2000" b="1" dirty="0"/>
              <a:t> </a:t>
            </a:r>
            <a:r>
              <a:rPr lang="en-US" dirty="0"/>
              <a:t>maximum number </a:t>
            </a:r>
            <a:r>
              <a:rPr lang="en-US" sz="2000" dirty="0"/>
              <a:t>of nodes expanded</a:t>
            </a:r>
          </a:p>
          <a:p>
            <a:pPr lvl="1"/>
            <a:r>
              <a:rPr lang="en-US" sz="2000" b="1" dirty="0">
                <a:solidFill>
                  <a:srgbClr val="FF0000"/>
                </a:solidFill>
              </a:rPr>
              <a:t>Space complexity: </a:t>
            </a:r>
            <a:r>
              <a:rPr lang="en-US" sz="2000" dirty="0"/>
              <a:t>maximum number of nodes kept in memory</a:t>
            </a:r>
          </a:p>
          <a:p>
            <a:pPr lvl="1"/>
            <a:endParaRPr lang="en-US" sz="2000" dirty="0"/>
          </a:p>
          <a:p>
            <a:r>
              <a:rPr lang="en-US" sz="2400" dirty="0"/>
              <a:t>Time and space cost are measured in terms of </a:t>
            </a:r>
          </a:p>
          <a:p>
            <a:pPr lvl="1"/>
            <a:r>
              <a:rPr lang="en-US" sz="2000" b="1" i="1" dirty="0">
                <a:solidFill>
                  <a:srgbClr val="CC0099"/>
                </a:solidFill>
              </a:rPr>
              <a:t>b</a:t>
            </a:r>
            <a:r>
              <a:rPr lang="en-US" sz="2000" i="1" dirty="0"/>
              <a:t>:</a:t>
            </a:r>
            <a:r>
              <a:rPr lang="en-US" sz="2000" dirty="0"/>
              <a:t> maximum branching factor of the search tree</a:t>
            </a:r>
          </a:p>
          <a:p>
            <a:pPr lvl="1"/>
            <a:r>
              <a:rPr lang="en-US" sz="2000" b="1" i="1" dirty="0">
                <a:solidFill>
                  <a:srgbClr val="CC0099"/>
                </a:solidFill>
              </a:rPr>
              <a:t>d</a:t>
            </a:r>
            <a:r>
              <a:rPr lang="en-US" sz="2000" i="1" dirty="0"/>
              <a:t>: </a:t>
            </a:r>
            <a:r>
              <a:rPr lang="en-US" sz="2000" dirty="0"/>
              <a:t>depth of the optimal solution</a:t>
            </a:r>
          </a:p>
          <a:p>
            <a:pPr lvl="1"/>
            <a:r>
              <a:rPr lang="en-US" sz="2000" b="1" i="1" dirty="0">
                <a:solidFill>
                  <a:srgbClr val="CC0099"/>
                </a:solidFill>
              </a:rPr>
              <a:t>m</a:t>
            </a:r>
            <a:r>
              <a:rPr lang="en-US" sz="2000" dirty="0"/>
              <a:t>: the depth of the </a:t>
            </a:r>
            <a:r>
              <a:rPr lang="en-US" dirty="0"/>
              <a:t>entire search tree</a:t>
            </a:r>
          </a:p>
        </p:txBody>
      </p:sp>
    </p:spTree>
    <p:extLst>
      <p:ext uri="{BB962C8B-B14F-4D97-AF65-F5344CB8AC3E}">
        <p14:creationId xmlns:p14="http://schemas.microsoft.com/office/powerpoint/2010/main" val="2373763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7 </a:t>
            </a:r>
            <a:br>
              <a:rPr lang="en-US" dirty="0"/>
            </a:br>
            <a:r>
              <a:rPr lang="en-US" dirty="0"/>
              <a:t>Informed Search</a:t>
            </a:r>
            <a:br>
              <a:rPr lang="en-US" dirty="0"/>
            </a:br>
            <a:br>
              <a:rPr lang="en-US" b="1" dirty="0"/>
            </a:br>
            <a:endParaRPr lang="en-US" dirty="0"/>
          </a:p>
        </p:txBody>
      </p:sp>
      <p:sp>
        <p:nvSpPr>
          <p:cNvPr id="3" name="Subtitle 2"/>
          <p:cNvSpPr>
            <a:spLocks noGrp="1"/>
          </p:cNvSpPr>
          <p:nvPr>
            <p:ph type="subTitle" idx="1"/>
          </p:nvPr>
        </p:nvSpPr>
        <p:spPr>
          <a:xfrm>
            <a:off x="1222745" y="3600450"/>
            <a:ext cx="6400800" cy="1752600"/>
          </a:xfrm>
        </p:spPr>
        <p:txBody>
          <a:bodyPr/>
          <a:lstStyle/>
          <a:p>
            <a:r>
              <a:rPr lang="en-US" b="1" dirty="0">
                <a:ea typeface="inherit"/>
                <a:cs typeface="inherit"/>
              </a:rPr>
              <a:t>CS 180 – Intelligent Systems</a:t>
            </a:r>
            <a:endParaRPr lang="en-US" dirty="0"/>
          </a:p>
          <a:p>
            <a:endParaRPr lang="en-US" dirty="0"/>
          </a:p>
        </p:txBody>
      </p:sp>
      <p:sp>
        <p:nvSpPr>
          <p:cNvPr id="4" name="Rectangle 3"/>
          <p:cNvSpPr/>
          <p:nvPr/>
        </p:nvSpPr>
        <p:spPr>
          <a:xfrm>
            <a:off x="1981200" y="5361801"/>
            <a:ext cx="4572000" cy="1107996"/>
          </a:xfrm>
          <a:prstGeom prst="rect">
            <a:avLst/>
          </a:prstGeom>
        </p:spPr>
        <p:txBody>
          <a:bodyPr>
            <a:spAutoFit/>
          </a:bodyPr>
          <a:lstStyle/>
          <a:p>
            <a:pPr algn="ctr"/>
            <a:r>
              <a:rPr lang="en-US" b="1" dirty="0">
                <a:solidFill>
                  <a:schemeClr val="tx1"/>
                </a:solidFill>
              </a:rPr>
              <a:t>Dr. Victor Chen</a:t>
            </a:r>
          </a:p>
          <a:p>
            <a:pPr algn="ctr"/>
            <a:endParaRPr lang="en-US" dirty="0">
              <a:solidFill>
                <a:schemeClr val="tx1"/>
              </a:solidFill>
            </a:endParaRPr>
          </a:p>
          <a:p>
            <a:pPr algn="ctr"/>
            <a:r>
              <a:rPr lang="en-US" b="1" dirty="0">
                <a:solidFill>
                  <a:schemeClr val="tx1"/>
                </a:solidFill>
              </a:rPr>
              <a:t>Fall 2022</a:t>
            </a:r>
          </a:p>
          <a:p>
            <a:pPr algn="ctr"/>
            <a:endParaRPr lang="en-US" b="1" dirty="0">
              <a:solidFill>
                <a:schemeClr val="tx1"/>
              </a:solidFill>
            </a:endParaRPr>
          </a:p>
        </p:txBody>
      </p:sp>
    </p:spTree>
    <p:extLst>
      <p:ext uri="{BB962C8B-B14F-4D97-AF65-F5344CB8AC3E}">
        <p14:creationId xmlns:p14="http://schemas.microsoft.com/office/powerpoint/2010/main" val="1337925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1735282"/>
            <a:ext cx="7772400" cy="3616036"/>
          </a:xfrm>
          <a:prstGeom prst="rect">
            <a:avLst/>
          </a:prstGeom>
        </p:spPr>
      </p:pic>
      <p:sp>
        <p:nvSpPr>
          <p:cNvPr id="3" name="Title 2"/>
          <p:cNvSpPr>
            <a:spLocks noGrp="1"/>
          </p:cNvSpPr>
          <p:nvPr>
            <p:ph type="title"/>
          </p:nvPr>
        </p:nvSpPr>
        <p:spPr/>
        <p:txBody>
          <a:bodyPr/>
          <a:lstStyle/>
          <a:p>
            <a:r>
              <a:rPr lang="en-US" dirty="0"/>
              <a:t>Informed Search</a:t>
            </a:r>
          </a:p>
        </p:txBody>
      </p:sp>
    </p:spTree>
    <p:extLst>
      <p:ext uri="{BB962C8B-B14F-4D97-AF65-F5344CB8AC3E}">
        <p14:creationId xmlns:p14="http://schemas.microsoft.com/office/powerpoint/2010/main" val="600851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Informed (heuristic) Search</a:t>
            </a:r>
          </a:p>
        </p:txBody>
      </p:sp>
      <p:sp>
        <p:nvSpPr>
          <p:cNvPr id="3" name="Content Placeholder 2"/>
          <p:cNvSpPr>
            <a:spLocks noGrp="1"/>
          </p:cNvSpPr>
          <p:nvPr>
            <p:ph idx="1"/>
          </p:nvPr>
        </p:nvSpPr>
        <p:spPr>
          <a:xfrm>
            <a:off x="457200" y="1600200"/>
            <a:ext cx="8229600" cy="4525963"/>
          </a:xfrm>
        </p:spPr>
        <p:txBody>
          <a:bodyPr/>
          <a:lstStyle/>
          <a:p>
            <a:r>
              <a:rPr lang="en-US" dirty="0"/>
              <a:t>Idea: Use a </a:t>
            </a:r>
            <a:r>
              <a:rPr lang="en-US" b="1" i="1" dirty="0">
                <a:solidFill>
                  <a:srgbClr val="FF0000"/>
                </a:solidFill>
              </a:rPr>
              <a:t>heuristic function </a:t>
            </a:r>
            <a:r>
              <a:rPr lang="en-US" i="1" dirty="0">
                <a:solidFill>
                  <a:srgbClr val="CC0099"/>
                </a:solidFill>
              </a:rPr>
              <a:t>h</a:t>
            </a:r>
            <a:r>
              <a:rPr lang="en-US" dirty="0">
                <a:solidFill>
                  <a:srgbClr val="CC0099"/>
                </a:solidFill>
              </a:rPr>
              <a:t>(</a:t>
            </a:r>
            <a:r>
              <a:rPr lang="en-US" i="1" dirty="0">
                <a:solidFill>
                  <a:srgbClr val="CC0099"/>
                </a:solidFill>
              </a:rPr>
              <a:t>n</a:t>
            </a:r>
            <a:r>
              <a:rPr lang="en-US" dirty="0">
                <a:solidFill>
                  <a:srgbClr val="CC0099"/>
                </a:solidFill>
              </a:rPr>
              <a:t>)</a:t>
            </a:r>
            <a:r>
              <a:rPr lang="en-US" dirty="0"/>
              <a:t> to </a:t>
            </a:r>
            <a:r>
              <a:rPr lang="en-US" u="sng" dirty="0"/>
              <a:t>rank nodes in the </a:t>
            </a:r>
            <a:r>
              <a:rPr lang="en-US" i="1" u="sng" dirty="0">
                <a:solidFill>
                  <a:srgbClr val="C00000"/>
                </a:solidFill>
              </a:rPr>
              <a:t>frontier</a:t>
            </a:r>
            <a:r>
              <a:rPr lang="en-US" i="1" u="sng" dirty="0"/>
              <a:t> </a:t>
            </a:r>
            <a:r>
              <a:rPr lang="en-US" u="sng" dirty="0"/>
              <a:t>and expand the node with the lowest </a:t>
            </a:r>
            <a:r>
              <a:rPr lang="en-US" i="1" u="sng" dirty="0">
                <a:solidFill>
                  <a:srgbClr val="CC0099"/>
                </a:solidFill>
              </a:rPr>
              <a:t>h</a:t>
            </a:r>
            <a:r>
              <a:rPr lang="en-US" u="sng" dirty="0">
                <a:solidFill>
                  <a:srgbClr val="CC0099"/>
                </a:solidFill>
              </a:rPr>
              <a:t>(</a:t>
            </a:r>
            <a:r>
              <a:rPr lang="en-US" i="1" u="sng" dirty="0">
                <a:solidFill>
                  <a:srgbClr val="CC0099"/>
                </a:solidFill>
              </a:rPr>
              <a:t>n</a:t>
            </a:r>
            <a:r>
              <a:rPr lang="en-US" u="sng" dirty="0">
                <a:solidFill>
                  <a:srgbClr val="CC0099"/>
                </a:solidFill>
              </a:rPr>
              <a:t>) </a:t>
            </a:r>
            <a:r>
              <a:rPr lang="en-US" u="sng" dirty="0"/>
              <a:t>value</a:t>
            </a:r>
          </a:p>
          <a:p>
            <a:pPr marL="457200" lvl="1" indent="0">
              <a:buNone/>
            </a:pPr>
            <a:endParaRPr lang="en-US" dirty="0"/>
          </a:p>
          <a:p>
            <a:pPr marL="457200" indent="-457200">
              <a:buFont typeface="Arial" panose="020B0604020202020204" pitchFamily="34" charset="0"/>
              <a:buChar char="•"/>
            </a:pPr>
            <a:r>
              <a:rPr lang="en-US" sz="2400" dirty="0"/>
              <a:t>Greedy search (Best-first search) </a:t>
            </a:r>
          </a:p>
          <a:p>
            <a:pPr marL="457200" indent="-457200">
              <a:buFont typeface="Arial" panose="020B0604020202020204" pitchFamily="34" charset="0"/>
              <a:buChar char="•"/>
            </a:pPr>
            <a:r>
              <a:rPr lang="en-US" sz="2400" dirty="0"/>
              <a:t>A* search</a:t>
            </a:r>
          </a:p>
        </p:txBody>
      </p:sp>
    </p:spTree>
    <p:extLst>
      <p:ext uri="{BB962C8B-B14F-4D97-AF65-F5344CB8AC3E}">
        <p14:creationId xmlns:p14="http://schemas.microsoft.com/office/powerpoint/2010/main" val="3472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2" name="Picture 1"/>
          <p:cNvPicPr>
            <a:picLocks noChangeAspect="1"/>
          </p:cNvPicPr>
          <p:nvPr/>
        </p:nvPicPr>
        <p:blipFill>
          <a:blip r:embed="rId3"/>
          <a:stretch>
            <a:fillRect/>
          </a:stretch>
        </p:blipFill>
        <p:spPr>
          <a:xfrm>
            <a:off x="381000" y="1781420"/>
            <a:ext cx="6658016" cy="3976198"/>
          </a:xfrm>
          <a:prstGeom prst="rect">
            <a:avLst/>
          </a:prstGeom>
        </p:spPr>
      </p:pic>
      <p:pic>
        <p:nvPicPr>
          <p:cNvPr id="8196" name="Picture 4" descr="romania2"/>
          <p:cNvPicPr>
            <a:picLocks noChangeAspect="1" noChangeArrowheads="1"/>
          </p:cNvPicPr>
          <p:nvPr/>
        </p:nvPicPr>
        <p:blipFill>
          <a:blip r:embed="rId4" cstate="print"/>
          <a:srcRect/>
          <a:stretch>
            <a:fillRect/>
          </a:stretch>
        </p:blipFill>
        <p:spPr bwMode="auto">
          <a:xfrm>
            <a:off x="381000" y="1748150"/>
            <a:ext cx="8229600" cy="4033838"/>
          </a:xfrm>
          <a:prstGeom prst="rect">
            <a:avLst/>
          </a:prstGeom>
          <a:noFill/>
        </p:spPr>
      </p:pic>
      <p:sp>
        <p:nvSpPr>
          <p:cNvPr id="3" name="TextBox 2"/>
          <p:cNvSpPr txBox="1"/>
          <p:nvPr/>
        </p:nvSpPr>
        <p:spPr>
          <a:xfrm>
            <a:off x="6629400" y="1676400"/>
            <a:ext cx="2286000" cy="457200"/>
          </a:xfrm>
          <a:prstGeom prst="rect">
            <a:avLst/>
          </a:prstGeom>
          <a:noFill/>
          <a:ln w="38100">
            <a:solidFill>
              <a:srgbClr val="FF0000"/>
            </a:solidFill>
          </a:ln>
        </p:spPr>
        <p:txBody>
          <a:bodyPr wrap="square" rtlCol="0">
            <a:spAutoFit/>
          </a:bodyPr>
          <a:lstStyle/>
          <a:p>
            <a:endParaRPr lang="en-US" dirty="0"/>
          </a:p>
        </p:txBody>
      </p:sp>
      <p:sp>
        <p:nvSpPr>
          <p:cNvPr id="4" name="Rectangle 3"/>
          <p:cNvSpPr/>
          <p:nvPr/>
        </p:nvSpPr>
        <p:spPr>
          <a:xfrm>
            <a:off x="6781800" y="1185262"/>
            <a:ext cx="1856598" cy="276999"/>
          </a:xfrm>
          <a:prstGeom prst="rect">
            <a:avLst/>
          </a:prstGeom>
        </p:spPr>
        <p:txBody>
          <a:bodyPr wrap="none">
            <a:spAutoFit/>
          </a:bodyPr>
          <a:lstStyle/>
          <a:p>
            <a:r>
              <a:rPr lang="en-US" i="1" dirty="0">
                <a:solidFill>
                  <a:srgbClr val="FF0000"/>
                </a:solidFill>
              </a:rPr>
              <a:t>heuristic function </a:t>
            </a:r>
            <a:r>
              <a:rPr lang="en-US" i="1" dirty="0">
                <a:solidFill>
                  <a:srgbClr val="CC0099"/>
                </a:solidFill>
              </a:rPr>
              <a:t>h</a:t>
            </a:r>
            <a:r>
              <a:rPr lang="en-US" dirty="0">
                <a:solidFill>
                  <a:srgbClr val="CC0099"/>
                </a:solidFill>
              </a:rPr>
              <a:t>(</a:t>
            </a:r>
            <a:r>
              <a:rPr lang="en-US" i="1" dirty="0">
                <a:solidFill>
                  <a:srgbClr val="CC0099"/>
                </a:solidFill>
              </a:rPr>
              <a:t>n</a:t>
            </a:r>
            <a:r>
              <a:rPr lang="en-US" dirty="0">
                <a:solidFill>
                  <a:srgbClr val="CC0099"/>
                </a:solidFill>
              </a:rPr>
              <a:t>)</a:t>
            </a:r>
            <a:r>
              <a:rPr lang="en-US" dirty="0"/>
              <a:t> </a:t>
            </a:r>
          </a:p>
        </p:txBody>
      </p:sp>
    </p:spTree>
    <p:extLst>
      <p:ext uri="{BB962C8B-B14F-4D97-AF65-F5344CB8AC3E}">
        <p14:creationId xmlns:p14="http://schemas.microsoft.com/office/powerpoint/2010/main" val="145425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655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682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36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76200"/>
            <a:ext cx="8229600" cy="914400"/>
          </a:xfrm>
        </p:spPr>
        <p:txBody>
          <a:bodyPr/>
          <a:lstStyle/>
          <a:p>
            <a:r>
              <a:rPr lang="en-US" dirty="0"/>
              <a:t>Example: Romania Traveling </a:t>
            </a:r>
          </a:p>
        </p:txBody>
      </p:sp>
      <p:sp>
        <p:nvSpPr>
          <p:cNvPr id="6147" name="Rectangle 3"/>
          <p:cNvSpPr>
            <a:spLocks noGrp="1" noChangeArrowheads="1"/>
          </p:cNvSpPr>
          <p:nvPr>
            <p:ph idx="1"/>
          </p:nvPr>
        </p:nvSpPr>
        <p:spPr>
          <a:xfrm>
            <a:off x="609600" y="2666999"/>
            <a:ext cx="4495800" cy="3276601"/>
          </a:xfrm>
        </p:spPr>
        <p:txBody>
          <a:bodyPr>
            <a:normAutofit fontScale="85000" lnSpcReduction="20000"/>
          </a:bodyPr>
          <a:lstStyle/>
          <a:p>
            <a:endParaRPr lang="en-US" sz="2400" b="1" dirty="0">
              <a:solidFill>
                <a:srgbClr val="CC0099"/>
              </a:solidFill>
            </a:endParaRPr>
          </a:p>
          <a:p>
            <a:endParaRPr lang="en-US" sz="2400" b="1" dirty="0">
              <a:solidFill>
                <a:srgbClr val="CC0099"/>
              </a:solidFill>
            </a:endParaRPr>
          </a:p>
          <a:p>
            <a:r>
              <a:rPr lang="en-US" sz="2400" b="1" dirty="0">
                <a:solidFill>
                  <a:srgbClr val="CC0099"/>
                </a:solidFill>
              </a:rPr>
              <a:t>Initial state</a:t>
            </a:r>
          </a:p>
          <a:p>
            <a:pPr lvl="1"/>
            <a:r>
              <a:rPr lang="en-US" sz="2000" dirty="0"/>
              <a:t>Arad</a:t>
            </a:r>
          </a:p>
          <a:p>
            <a:r>
              <a:rPr lang="en-US" sz="2400" b="1" dirty="0">
                <a:solidFill>
                  <a:srgbClr val="CC0099"/>
                </a:solidFill>
              </a:rPr>
              <a:t>Actions</a:t>
            </a:r>
          </a:p>
          <a:p>
            <a:pPr lvl="1"/>
            <a:r>
              <a:rPr lang="en-US" sz="2000" dirty="0"/>
              <a:t>Go from one city to another</a:t>
            </a:r>
          </a:p>
          <a:p>
            <a:r>
              <a:rPr lang="en-US" sz="2400" b="1" dirty="0">
                <a:solidFill>
                  <a:srgbClr val="CC0099"/>
                </a:solidFill>
              </a:rPr>
              <a:t>Goal state</a:t>
            </a:r>
          </a:p>
          <a:p>
            <a:pPr lvl="1"/>
            <a:r>
              <a:rPr lang="en-US" sz="2000" dirty="0"/>
              <a:t>Bucharest</a:t>
            </a:r>
          </a:p>
          <a:p>
            <a:r>
              <a:rPr lang="en-US" sz="2400" b="1" dirty="0">
                <a:solidFill>
                  <a:srgbClr val="CC0099"/>
                </a:solidFill>
              </a:rPr>
              <a:t>Objective function</a:t>
            </a:r>
          </a:p>
          <a:p>
            <a:pPr lvl="1"/>
            <a:r>
              <a:rPr lang="en-US" sz="2000" dirty="0"/>
              <a:t>Minimax the sum of edge costs (total distance traveled)</a:t>
            </a:r>
          </a:p>
        </p:txBody>
      </p:sp>
      <p:pic>
        <p:nvPicPr>
          <p:cNvPr id="7" name="Picture 4" descr="romania-distances"/>
          <p:cNvPicPr>
            <a:picLocks noChangeAspect="1" noChangeArrowheads="1"/>
          </p:cNvPicPr>
          <p:nvPr/>
        </p:nvPicPr>
        <p:blipFill>
          <a:blip r:embed="rId3" cstate="print"/>
          <a:srcRect/>
          <a:stretch>
            <a:fillRect/>
          </a:stretch>
        </p:blipFill>
        <p:spPr>
          <a:xfrm>
            <a:off x="5138205" y="4649394"/>
            <a:ext cx="3548595" cy="2132517"/>
          </a:xfrm>
          <a:prstGeom prst="rect">
            <a:avLst/>
          </a:prstGeom>
          <a:noFill/>
          <a:ln/>
        </p:spPr>
      </p:pic>
      <p:sp>
        <p:nvSpPr>
          <p:cNvPr id="8" name="Rectangle 3"/>
          <p:cNvSpPr txBox="1">
            <a:spLocks noChangeArrowheads="1"/>
          </p:cNvSpPr>
          <p:nvPr/>
        </p:nvSpPr>
        <p:spPr>
          <a:xfrm>
            <a:off x="609600" y="990600"/>
            <a:ext cx="8610600" cy="46783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rPr>
              <a:t>On vacation in Romania; currently in Arad</a:t>
            </a:r>
          </a:p>
          <a:p>
            <a:pPr marL="342900" indent="-342900" algn="l" fontAlgn="auto">
              <a:lnSpc>
                <a:spcPct val="90000"/>
              </a:lnSpc>
              <a:spcBef>
                <a:spcPct val="20000"/>
              </a:spcBef>
              <a:spcAft>
                <a:spcPts val="0"/>
              </a:spcAft>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mn-lt"/>
              </a:rPr>
              <a:t>Flight leaves tomorrow from Bucharest</a:t>
            </a:r>
          </a:p>
          <a:p>
            <a:pPr marL="342900" indent="-342900" algn="l" fontAlgn="auto">
              <a:lnSpc>
                <a:spcPct val="90000"/>
              </a:lnSpc>
              <a:spcBef>
                <a:spcPct val="20000"/>
              </a:spcBef>
              <a:spcAft>
                <a:spcPts val="0"/>
              </a:spcAft>
              <a:buFont typeface="Arial" pitchFamily="34" charset="0"/>
              <a:buChar char="•"/>
              <a:defRPr/>
            </a:pPr>
            <a:r>
              <a:rPr lang="en-US" sz="2000" b="0" dirty="0">
                <a:solidFill>
                  <a:schemeClr val="tx1"/>
                </a:solidFill>
              </a:rPr>
              <a:t>The </a:t>
            </a:r>
            <a:r>
              <a:rPr lang="en-US" sz="2000" dirty="0">
                <a:solidFill>
                  <a:srgbClr val="CC0099"/>
                </a:solidFill>
              </a:rPr>
              <a:t>optimal solution </a:t>
            </a:r>
            <a:r>
              <a:rPr lang="en-US" sz="2000" b="0" dirty="0">
                <a:solidFill>
                  <a:schemeClr val="tx1"/>
                </a:solidFill>
              </a:rPr>
              <a:t>is </a:t>
            </a:r>
            <a:r>
              <a:rPr lang="en-US" sz="2000" b="0" u="sng" dirty="0">
                <a:solidFill>
                  <a:schemeClr val="tx1"/>
                </a:solidFill>
              </a:rPr>
              <a:t>the shortest path from Arad to Bucharest</a:t>
            </a:r>
            <a:endParaRPr lang="en-US" sz="2000" b="0" dirty="0">
              <a:solidFill>
                <a:schemeClr val="tx1"/>
              </a:solidFill>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6148" name="Picture 4"/>
          <p:cNvPicPr>
            <a:picLocks noChangeAspect="1" noChangeArrowheads="1"/>
          </p:cNvPicPr>
          <p:nvPr/>
        </p:nvPicPr>
        <p:blipFill>
          <a:blip r:embed="rId4" cstate="print"/>
          <a:srcRect/>
          <a:stretch>
            <a:fillRect/>
          </a:stretch>
        </p:blipFill>
        <p:spPr bwMode="auto">
          <a:xfrm>
            <a:off x="5334000" y="2133599"/>
            <a:ext cx="2940204" cy="230714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45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search</a:t>
            </a:r>
          </a:p>
        </p:txBody>
      </p:sp>
      <p:sp>
        <p:nvSpPr>
          <p:cNvPr id="14339" name="Rectangle 3"/>
          <p:cNvSpPr>
            <a:spLocks noGrp="1" noChangeArrowheads="1"/>
          </p:cNvSpPr>
          <p:nvPr>
            <p:ph type="body" idx="1"/>
          </p:nvPr>
        </p:nvSpPr>
        <p:spPr/>
        <p:txBody>
          <a:bodyPr/>
          <a:lstStyle/>
          <a:p>
            <a:r>
              <a:rPr lang="en-US" sz="2400" b="1" dirty="0">
                <a:solidFill>
                  <a:srgbClr val="FF0000"/>
                </a:solidFill>
              </a:rPr>
              <a:t>Complete?</a:t>
            </a:r>
          </a:p>
          <a:p>
            <a:pPr lvl="1">
              <a:buNone/>
            </a:pPr>
            <a:r>
              <a:rPr lang="en-US" sz="2400" dirty="0"/>
              <a:t>No – can get stuck in loops. </a:t>
            </a:r>
          </a:p>
        </p:txBody>
      </p:sp>
      <p:pic>
        <p:nvPicPr>
          <p:cNvPr id="4" name="Picture 4" descr="romania-distances"/>
          <p:cNvPicPr>
            <a:picLocks noChangeAspect="1" noChangeArrowheads="1"/>
          </p:cNvPicPr>
          <p:nvPr/>
        </p:nvPicPr>
        <p:blipFill>
          <a:blip r:embed="rId3" cstate="print"/>
          <a:srcRect/>
          <a:stretch>
            <a:fillRect/>
          </a:stretch>
        </p:blipFill>
        <p:spPr>
          <a:xfrm>
            <a:off x="1752600" y="3048000"/>
            <a:ext cx="5705994" cy="3429000"/>
          </a:xfrm>
          <a:prstGeom prst="rect">
            <a:avLst/>
          </a:prstGeom>
          <a:noFill/>
          <a:ln/>
        </p:spPr>
      </p:pic>
      <p:sp>
        <p:nvSpPr>
          <p:cNvPr id="5" name="Oval 4"/>
          <p:cNvSpPr/>
          <p:nvPr/>
        </p:nvSpPr>
        <p:spPr>
          <a:xfrm>
            <a:off x="4114800" y="4114800"/>
            <a:ext cx="762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3657600"/>
            <a:ext cx="609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605493" y="3429000"/>
            <a:ext cx="684803" cy="369332"/>
          </a:xfrm>
          <a:prstGeom prst="rect">
            <a:avLst/>
          </a:prstGeom>
          <a:noFill/>
        </p:spPr>
        <p:txBody>
          <a:bodyPr wrap="none" rtlCol="0">
            <a:spAutoFit/>
          </a:bodyPr>
          <a:lstStyle/>
          <a:p>
            <a:r>
              <a:rPr lang="en-US" b="1" dirty="0">
                <a:solidFill>
                  <a:srgbClr val="FF0000"/>
                </a:solidFill>
              </a:rPr>
              <a:t>start</a:t>
            </a:r>
          </a:p>
        </p:txBody>
      </p:sp>
      <p:sp>
        <p:nvSpPr>
          <p:cNvPr id="8" name="TextBox 7"/>
          <p:cNvSpPr txBox="1"/>
          <p:nvPr/>
        </p:nvSpPr>
        <p:spPr>
          <a:xfrm>
            <a:off x="4343400" y="3733800"/>
            <a:ext cx="659155" cy="369332"/>
          </a:xfrm>
          <a:prstGeom prst="rect">
            <a:avLst/>
          </a:prstGeom>
          <a:noFill/>
        </p:spPr>
        <p:txBody>
          <a:bodyPr wrap="none" rtlCol="0">
            <a:spAutoFit/>
          </a:bodyPr>
          <a:lstStyle/>
          <a:p>
            <a:r>
              <a:rPr lang="en-US" b="1" dirty="0">
                <a:solidFill>
                  <a:srgbClr val="FF0000"/>
                </a:solidFill>
              </a:rPr>
              <a:t>goal</a:t>
            </a:r>
          </a:p>
        </p:txBody>
      </p:sp>
    </p:spTree>
    <p:extLst>
      <p:ext uri="{BB962C8B-B14F-4D97-AF65-F5344CB8AC3E}">
        <p14:creationId xmlns:p14="http://schemas.microsoft.com/office/powerpoint/2010/main" val="413245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5" grpId="0" animBg="1"/>
      <p:bldP spid="6" grpId="0" animBg="1"/>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eedy-progress04c"/>
          <p:cNvPicPr>
            <a:picLocks noChangeAspect="1" noChangeArrowheads="1"/>
          </p:cNvPicPr>
          <p:nvPr/>
        </p:nvPicPr>
        <p:blipFill>
          <a:blip r:embed="rId3" cstate="print"/>
          <a:srcRect/>
          <a:stretch>
            <a:fillRect/>
          </a:stretch>
        </p:blipFill>
        <p:spPr bwMode="auto">
          <a:xfrm>
            <a:off x="3676650" y="2047875"/>
            <a:ext cx="5467350" cy="1990725"/>
          </a:xfrm>
          <a:prstGeom prst="rect">
            <a:avLst/>
          </a:prstGeom>
          <a:noFill/>
        </p:spPr>
      </p:pic>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type="body" idx="1"/>
          </p:nvPr>
        </p:nvSpPr>
        <p:spPr/>
        <p:txBody>
          <a:bodyPr/>
          <a:lstStyle/>
          <a:p>
            <a:r>
              <a:rPr lang="en-US" sz="2400" b="1" dirty="0">
                <a:solidFill>
                  <a:srgbClr val="FF0000"/>
                </a:solidFill>
              </a:rPr>
              <a:t>Complete?</a:t>
            </a:r>
          </a:p>
          <a:p>
            <a:pPr lvl="1">
              <a:buNone/>
            </a:pPr>
            <a:r>
              <a:rPr lang="en-US" sz="2400" dirty="0"/>
              <a:t>No – can get stuck in loops</a:t>
            </a:r>
          </a:p>
          <a:p>
            <a:r>
              <a:rPr lang="en-US" sz="2400" b="1" dirty="0">
                <a:solidFill>
                  <a:srgbClr val="FF0000"/>
                </a:solidFill>
              </a:rPr>
              <a:t>Optimal? </a:t>
            </a:r>
          </a:p>
          <a:p>
            <a:pPr lvl="1">
              <a:buNone/>
            </a:pPr>
            <a:r>
              <a:rPr lang="en-US" sz="2400" dirty="0"/>
              <a:t>No</a:t>
            </a:r>
          </a:p>
        </p:txBody>
      </p:sp>
      <p:pic>
        <p:nvPicPr>
          <p:cNvPr id="5" name="Picture 4" descr="romania2"/>
          <p:cNvPicPr>
            <a:picLocks noChangeAspect="1" noChangeArrowheads="1"/>
          </p:cNvPicPr>
          <p:nvPr/>
        </p:nvPicPr>
        <p:blipFill>
          <a:blip r:embed="rId4" cstate="print"/>
          <a:srcRect/>
          <a:stretch>
            <a:fillRect/>
          </a:stretch>
        </p:blipFill>
        <p:spPr bwMode="auto">
          <a:xfrm>
            <a:off x="3581400" y="4167275"/>
            <a:ext cx="5334000" cy="2614525"/>
          </a:xfrm>
          <a:prstGeom prst="rect">
            <a:avLst/>
          </a:prstGeom>
          <a:noFill/>
        </p:spPr>
      </p:pic>
      <p:sp>
        <p:nvSpPr>
          <p:cNvPr id="6" name="Oval 5"/>
          <p:cNvSpPr/>
          <p:nvPr/>
        </p:nvSpPr>
        <p:spPr>
          <a:xfrm>
            <a:off x="3505200" y="4776875"/>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096000" y="6072275"/>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27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p:txBody>
          <a:bodyPr/>
          <a:lstStyle/>
          <a:p>
            <a:r>
              <a:rPr lang="en-US" sz="2400" b="1" dirty="0">
                <a:solidFill>
                  <a:srgbClr val="FF0000"/>
                </a:solidFill>
              </a:rPr>
              <a:t>Complete?</a:t>
            </a:r>
          </a:p>
          <a:p>
            <a:pPr lvl="1">
              <a:buNone/>
            </a:pPr>
            <a:r>
              <a:rPr lang="en-US" sz="2400" dirty="0"/>
              <a:t>No – can get stuck in loops</a:t>
            </a:r>
            <a:endParaRPr lang="en-US" sz="2400" b="1" dirty="0">
              <a:solidFill>
                <a:srgbClr val="FF0000"/>
              </a:solidFill>
            </a:endParaRPr>
          </a:p>
          <a:p>
            <a:r>
              <a:rPr lang="en-US" sz="2400" b="1" dirty="0">
                <a:solidFill>
                  <a:srgbClr val="FF0000"/>
                </a:solidFill>
              </a:rPr>
              <a:t>Optimal? </a:t>
            </a:r>
          </a:p>
          <a:p>
            <a:pPr lvl="1">
              <a:buNone/>
            </a:pPr>
            <a:r>
              <a:rPr lang="en-US" sz="2400" dirty="0"/>
              <a:t>No</a:t>
            </a:r>
          </a:p>
          <a:p>
            <a:r>
              <a:rPr lang="en-US" sz="2400" b="1" dirty="0">
                <a:solidFill>
                  <a:srgbClr val="FF0000"/>
                </a:solidFill>
              </a:rPr>
              <a:t>Time cost? </a:t>
            </a:r>
          </a:p>
          <a:p>
            <a:pPr lvl="1">
              <a:buNone/>
            </a:pPr>
            <a:r>
              <a:rPr lang="en-US" sz="2400" dirty="0"/>
              <a:t>Worst case: </a:t>
            </a:r>
            <a:r>
              <a:rPr lang="en-US" sz="2400" i="1" dirty="0">
                <a:solidFill>
                  <a:srgbClr val="CC0099"/>
                </a:solidFill>
              </a:rPr>
              <a:t>O</a:t>
            </a:r>
            <a:r>
              <a:rPr lang="en-US" sz="2400" dirty="0">
                <a:solidFill>
                  <a:srgbClr val="CC0099"/>
                </a:solidFill>
              </a:rPr>
              <a:t>(</a:t>
            </a:r>
            <a:r>
              <a:rPr lang="en-US" sz="2400" i="1" dirty="0" err="1">
                <a:solidFill>
                  <a:srgbClr val="CC0099"/>
                </a:solidFill>
              </a:rPr>
              <a:t>b</a:t>
            </a:r>
            <a:r>
              <a:rPr lang="en-US" sz="2400" i="1" baseline="30000" dirty="0" err="1">
                <a:solidFill>
                  <a:srgbClr val="CC0099"/>
                </a:solidFill>
              </a:rPr>
              <a:t>m</a:t>
            </a:r>
            <a:r>
              <a:rPr lang="en-US" sz="2400" dirty="0">
                <a:solidFill>
                  <a:srgbClr val="CC0099"/>
                </a:solidFill>
              </a:rPr>
              <a:t>) where b is the branching factor and m is the maximum path length</a:t>
            </a:r>
          </a:p>
          <a:p>
            <a:r>
              <a:rPr lang="en-US" sz="2400" b="1" dirty="0">
                <a:solidFill>
                  <a:srgbClr val="FF0000"/>
                </a:solidFill>
              </a:rPr>
              <a:t>Space cost?</a:t>
            </a:r>
          </a:p>
          <a:p>
            <a:pPr lvl="1">
              <a:buNone/>
            </a:pPr>
            <a:r>
              <a:rPr lang="en-US" sz="2400" dirty="0"/>
              <a:t>Worst case: </a:t>
            </a:r>
            <a:r>
              <a:rPr lang="en-US" sz="2400" i="1" dirty="0">
                <a:solidFill>
                  <a:srgbClr val="CC0099"/>
                </a:solidFill>
              </a:rPr>
              <a:t>O</a:t>
            </a:r>
            <a:r>
              <a:rPr lang="en-US" sz="2400" dirty="0">
                <a:solidFill>
                  <a:srgbClr val="CC0099"/>
                </a:solidFill>
              </a:rPr>
              <a:t>(</a:t>
            </a:r>
            <a:r>
              <a:rPr lang="en-US" sz="2400" i="1" dirty="0" err="1">
                <a:solidFill>
                  <a:srgbClr val="CC0099"/>
                </a:solidFill>
              </a:rPr>
              <a:t>b</a:t>
            </a:r>
            <a:r>
              <a:rPr lang="en-US" sz="2400" i="1" baseline="30000" dirty="0" err="1">
                <a:solidFill>
                  <a:srgbClr val="CC0099"/>
                </a:solidFill>
              </a:rPr>
              <a:t>m</a:t>
            </a:r>
            <a:r>
              <a:rPr lang="en-US" sz="2400" dirty="0">
                <a:solidFill>
                  <a:srgbClr val="CC0099"/>
                </a:solidFill>
              </a:rPr>
              <a:t>)</a:t>
            </a:r>
          </a:p>
        </p:txBody>
      </p:sp>
    </p:spTree>
    <p:extLst>
      <p:ext uri="{BB962C8B-B14F-4D97-AF65-F5344CB8AC3E}">
        <p14:creationId xmlns:p14="http://schemas.microsoft.com/office/powerpoint/2010/main" val="120569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greedy search?</a:t>
            </a:r>
          </a:p>
        </p:txBody>
      </p:sp>
      <p:sp>
        <p:nvSpPr>
          <p:cNvPr id="3" name="Content Placeholder 2"/>
          <p:cNvSpPr>
            <a:spLocks noGrp="1"/>
          </p:cNvSpPr>
          <p:nvPr>
            <p:ph idx="1"/>
          </p:nvPr>
        </p:nvSpPr>
        <p:spPr>
          <a:xfrm>
            <a:off x="838200" y="1752600"/>
            <a:ext cx="8001000" cy="1096963"/>
          </a:xfrm>
        </p:spPr>
        <p:txBody>
          <a:bodyPr/>
          <a:lstStyle/>
          <a:p>
            <a:r>
              <a:rPr lang="en-US" dirty="0"/>
              <a:t>In the Romania traveling problem, greedy search only considers the </a:t>
            </a:r>
            <a:r>
              <a:rPr lang="en-US" b="1" dirty="0"/>
              <a:t>remaining distance</a:t>
            </a:r>
          </a:p>
          <a:p>
            <a:endParaRPr lang="en-US" dirty="0"/>
          </a:p>
          <a:p>
            <a:endParaRPr lang="en-US" dirty="0"/>
          </a:p>
          <a:p>
            <a:r>
              <a:rPr lang="en-US" dirty="0"/>
              <a:t>Idea:  Keep track of the </a:t>
            </a:r>
            <a:r>
              <a:rPr lang="en-US" dirty="0">
                <a:solidFill>
                  <a:srgbClr val="FF0000"/>
                </a:solidFill>
              </a:rPr>
              <a:t>distance already traveled </a:t>
            </a:r>
            <a:r>
              <a:rPr lang="en-US" dirty="0"/>
              <a:t>in addition to the </a:t>
            </a:r>
            <a:r>
              <a:rPr lang="en-US" dirty="0">
                <a:solidFill>
                  <a:srgbClr val="FF0000"/>
                </a:solidFill>
              </a:rPr>
              <a:t>distance remaining</a:t>
            </a:r>
            <a:r>
              <a:rPr lang="en-US" dirty="0"/>
              <a:t>.</a:t>
            </a:r>
          </a:p>
        </p:txBody>
      </p:sp>
    </p:spTree>
    <p:extLst>
      <p:ext uri="{BB962C8B-B14F-4D97-AF65-F5344CB8AC3E}">
        <p14:creationId xmlns:p14="http://schemas.microsoft.com/office/powerpoint/2010/main" val="29229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381000" y="1600200"/>
            <a:ext cx="8686800" cy="4525963"/>
          </a:xfrm>
        </p:spPr>
        <p:txBody>
          <a:bodyPr/>
          <a:lstStyle/>
          <a:p>
            <a:r>
              <a:rPr lang="en-US" sz="2800" dirty="0"/>
              <a:t>Idea: Use </a:t>
            </a:r>
            <a:r>
              <a:rPr lang="en-US" b="1" dirty="0">
                <a:solidFill>
                  <a:srgbClr val="FF0000"/>
                </a:solidFill>
              </a:rPr>
              <a:t>evaluation function </a:t>
            </a:r>
            <a:r>
              <a:rPr lang="en-US" i="1" dirty="0">
                <a:solidFill>
                  <a:srgbClr val="CC0099"/>
                </a:solidFill>
              </a:rPr>
              <a:t>f</a:t>
            </a:r>
            <a:r>
              <a:rPr lang="en-US" dirty="0">
                <a:solidFill>
                  <a:srgbClr val="CC0099"/>
                </a:solidFill>
              </a:rPr>
              <a:t>(</a:t>
            </a:r>
            <a:r>
              <a:rPr lang="en-US" i="1" dirty="0">
                <a:solidFill>
                  <a:srgbClr val="CC0099"/>
                </a:solidFill>
              </a:rPr>
              <a:t>n</a:t>
            </a:r>
            <a:r>
              <a:rPr lang="en-US" dirty="0">
                <a:solidFill>
                  <a:srgbClr val="CC0099"/>
                </a:solidFill>
              </a:rPr>
              <a:t>)</a:t>
            </a:r>
            <a:r>
              <a:rPr lang="en-US" dirty="0"/>
              <a:t> to estimate the path cost from </a:t>
            </a:r>
            <a:r>
              <a:rPr lang="en-US" i="1" dirty="0">
                <a:solidFill>
                  <a:srgbClr val="CC0099"/>
                </a:solidFill>
              </a:rPr>
              <a:t>start node </a:t>
            </a:r>
            <a:r>
              <a:rPr lang="en-US" dirty="0"/>
              <a:t>to </a:t>
            </a:r>
            <a:r>
              <a:rPr lang="en-US" dirty="0">
                <a:solidFill>
                  <a:srgbClr val="CC0099"/>
                </a:solidFill>
              </a:rPr>
              <a:t>goal</a:t>
            </a:r>
            <a:r>
              <a:rPr lang="en-US" dirty="0"/>
              <a:t> and </a:t>
            </a:r>
            <a:r>
              <a:rPr lang="en-US" u="sng" dirty="0"/>
              <a:t>expand the node with the lowest </a:t>
            </a:r>
            <a:r>
              <a:rPr lang="en-US" i="1" dirty="0">
                <a:solidFill>
                  <a:srgbClr val="CC0099"/>
                </a:solidFill>
              </a:rPr>
              <a:t>f</a:t>
            </a:r>
            <a:r>
              <a:rPr lang="en-US" dirty="0">
                <a:solidFill>
                  <a:srgbClr val="CC0099"/>
                </a:solidFill>
              </a:rPr>
              <a:t>(</a:t>
            </a:r>
            <a:r>
              <a:rPr lang="en-US" i="1" dirty="0">
                <a:solidFill>
                  <a:srgbClr val="CC0099"/>
                </a:solidFill>
              </a:rPr>
              <a:t>n</a:t>
            </a:r>
            <a:r>
              <a:rPr lang="en-US" dirty="0">
                <a:solidFill>
                  <a:srgbClr val="CC0099"/>
                </a:solidFill>
              </a:rPr>
              <a:t>)</a:t>
            </a:r>
            <a:r>
              <a:rPr lang="en-US" dirty="0"/>
              <a:t> </a:t>
            </a:r>
            <a:r>
              <a:rPr lang="en-US" u="sng" dirty="0"/>
              <a:t>value</a:t>
            </a:r>
          </a:p>
          <a:p>
            <a:endParaRPr lang="en-US" sz="2800" dirty="0"/>
          </a:p>
          <a:p>
            <a:r>
              <a:rPr lang="en-US" sz="2800" i="1" dirty="0">
                <a:solidFill>
                  <a:srgbClr val="CC0099"/>
                </a:solidFill>
              </a:rPr>
              <a:t>f</a:t>
            </a:r>
            <a:r>
              <a:rPr lang="en-US" sz="2800" dirty="0">
                <a:solidFill>
                  <a:srgbClr val="CC0099"/>
                </a:solidFill>
              </a:rPr>
              <a:t>(</a:t>
            </a:r>
            <a:r>
              <a:rPr lang="en-US" sz="2800" i="1" dirty="0">
                <a:solidFill>
                  <a:srgbClr val="CC0099"/>
                </a:solidFill>
              </a:rPr>
              <a:t>n</a:t>
            </a:r>
            <a:r>
              <a:rPr lang="en-US" sz="2800" dirty="0">
                <a:solidFill>
                  <a:srgbClr val="CC0099"/>
                </a:solidFill>
              </a:rPr>
              <a:t>)</a:t>
            </a:r>
            <a:r>
              <a:rPr lang="en-US" sz="2800" dirty="0"/>
              <a:t> is to estimate path cost </a:t>
            </a:r>
            <a:r>
              <a:rPr lang="en-US" dirty="0"/>
              <a:t>from start node to </a:t>
            </a:r>
            <a:r>
              <a:rPr lang="en-US" sz="2800" dirty="0">
                <a:solidFill>
                  <a:srgbClr val="CC0099"/>
                </a:solidFill>
              </a:rPr>
              <a:t>goal</a:t>
            </a:r>
            <a:r>
              <a:rPr lang="en-US" sz="2800" dirty="0"/>
              <a:t>:</a:t>
            </a:r>
          </a:p>
          <a:p>
            <a:pPr algn="ctr">
              <a:buNone/>
            </a:pPr>
            <a:r>
              <a:rPr lang="en-US" sz="2800" i="1" dirty="0">
                <a:solidFill>
                  <a:srgbClr val="CC0099"/>
                </a:solidFill>
              </a:rPr>
              <a:t>f</a:t>
            </a:r>
            <a:r>
              <a:rPr lang="en-US" sz="2800" dirty="0">
                <a:solidFill>
                  <a:srgbClr val="CC0099"/>
                </a:solidFill>
              </a:rPr>
              <a:t>(</a:t>
            </a:r>
            <a:r>
              <a:rPr lang="en-US" sz="2800" i="1" dirty="0">
                <a:solidFill>
                  <a:srgbClr val="CC0099"/>
                </a:solidFill>
              </a:rPr>
              <a:t>n</a:t>
            </a:r>
            <a:r>
              <a:rPr lang="en-US" sz="2800" dirty="0">
                <a:solidFill>
                  <a:srgbClr val="CC0099"/>
                </a:solidFill>
              </a:rPr>
              <a:t>)</a:t>
            </a:r>
            <a:r>
              <a:rPr lang="en-US" sz="2800" i="1" dirty="0">
                <a:solidFill>
                  <a:srgbClr val="CC0099"/>
                </a:solidFill>
              </a:rPr>
              <a:t> = g</a:t>
            </a:r>
            <a:r>
              <a:rPr lang="en-US" sz="2800" dirty="0">
                <a:solidFill>
                  <a:srgbClr val="CC0099"/>
                </a:solidFill>
              </a:rPr>
              <a:t>(</a:t>
            </a:r>
            <a:r>
              <a:rPr lang="en-US" sz="2800" i="1" dirty="0">
                <a:solidFill>
                  <a:srgbClr val="CC0099"/>
                </a:solidFill>
              </a:rPr>
              <a:t>n</a:t>
            </a:r>
            <a:r>
              <a:rPr lang="en-US" sz="2800" dirty="0">
                <a:solidFill>
                  <a:srgbClr val="CC0099"/>
                </a:solidFill>
              </a:rPr>
              <a:t>)</a:t>
            </a:r>
            <a:r>
              <a:rPr lang="en-US" sz="2800" i="1" dirty="0">
                <a:solidFill>
                  <a:srgbClr val="CC0099"/>
                </a:solidFill>
              </a:rPr>
              <a:t> + h</a:t>
            </a:r>
            <a:r>
              <a:rPr lang="en-US" sz="2800" dirty="0">
                <a:solidFill>
                  <a:srgbClr val="CC0099"/>
                </a:solidFill>
              </a:rPr>
              <a:t>(</a:t>
            </a:r>
            <a:r>
              <a:rPr lang="en-US" sz="2800" i="1" dirty="0">
                <a:solidFill>
                  <a:srgbClr val="CC0099"/>
                </a:solidFill>
              </a:rPr>
              <a:t>n</a:t>
            </a:r>
            <a:r>
              <a:rPr lang="en-US" sz="2800" dirty="0">
                <a:solidFill>
                  <a:srgbClr val="CC0099"/>
                </a:solidFill>
              </a:rPr>
              <a:t>)</a:t>
            </a:r>
            <a:br>
              <a:rPr lang="en-US" sz="2800" dirty="0"/>
            </a:br>
            <a:endParaRPr lang="en-US" sz="2800" dirty="0"/>
          </a:p>
          <a:p>
            <a:pPr lvl="1">
              <a:buNone/>
            </a:pPr>
            <a:r>
              <a:rPr lang="en-US" i="1" dirty="0">
                <a:solidFill>
                  <a:srgbClr val="CC0099"/>
                </a:solidFill>
              </a:rPr>
              <a:t>g</a:t>
            </a:r>
            <a:r>
              <a:rPr lang="en-US" dirty="0">
                <a:solidFill>
                  <a:srgbClr val="CC0099"/>
                </a:solidFill>
              </a:rPr>
              <a:t>(</a:t>
            </a:r>
            <a:r>
              <a:rPr lang="en-US" i="1" dirty="0">
                <a:solidFill>
                  <a:srgbClr val="CC0099"/>
                </a:solidFill>
              </a:rPr>
              <a:t>n</a:t>
            </a:r>
            <a:r>
              <a:rPr lang="en-US" dirty="0">
                <a:solidFill>
                  <a:srgbClr val="CC0099"/>
                </a:solidFill>
              </a:rPr>
              <a:t>)</a:t>
            </a:r>
            <a:r>
              <a:rPr lang="en-US" dirty="0"/>
              <a:t>: cost from </a:t>
            </a:r>
            <a:r>
              <a:rPr lang="en-US" dirty="0">
                <a:solidFill>
                  <a:srgbClr val="CC0099"/>
                </a:solidFill>
              </a:rPr>
              <a:t>start node </a:t>
            </a:r>
            <a:r>
              <a:rPr lang="en-US" dirty="0"/>
              <a:t>to node </a:t>
            </a:r>
            <a:r>
              <a:rPr lang="en-US" i="1" dirty="0">
                <a:solidFill>
                  <a:srgbClr val="CC0099"/>
                </a:solidFill>
              </a:rPr>
              <a:t>n</a:t>
            </a:r>
          </a:p>
          <a:p>
            <a:pPr lvl="1">
              <a:buNone/>
            </a:pPr>
            <a:r>
              <a:rPr lang="en-US" i="1" dirty="0">
                <a:solidFill>
                  <a:srgbClr val="CC0099"/>
                </a:solidFill>
              </a:rPr>
              <a:t>h</a:t>
            </a:r>
            <a:r>
              <a:rPr lang="en-US" dirty="0">
                <a:solidFill>
                  <a:srgbClr val="CC0099"/>
                </a:solidFill>
              </a:rPr>
              <a:t>(</a:t>
            </a:r>
            <a:r>
              <a:rPr lang="en-US" i="1" dirty="0">
                <a:solidFill>
                  <a:srgbClr val="CC0099"/>
                </a:solidFill>
              </a:rPr>
              <a:t>n</a:t>
            </a:r>
            <a:r>
              <a:rPr lang="en-US" dirty="0">
                <a:solidFill>
                  <a:srgbClr val="CC0099"/>
                </a:solidFill>
              </a:rPr>
              <a:t>)</a:t>
            </a:r>
            <a:r>
              <a:rPr lang="en-US" dirty="0"/>
              <a:t>: estimated cost from node </a:t>
            </a:r>
            <a:r>
              <a:rPr lang="en-US" i="1" dirty="0">
                <a:solidFill>
                  <a:srgbClr val="CC0099"/>
                </a:solidFill>
              </a:rPr>
              <a:t>n</a:t>
            </a:r>
            <a:r>
              <a:rPr lang="en-US" dirty="0"/>
              <a:t> to </a:t>
            </a:r>
            <a:r>
              <a:rPr lang="en-US" dirty="0">
                <a:solidFill>
                  <a:srgbClr val="CC0099"/>
                </a:solidFill>
              </a:rPr>
              <a:t>goal </a:t>
            </a:r>
            <a:r>
              <a:rPr lang="en-US" dirty="0"/>
              <a:t>(heuristic function)</a:t>
            </a:r>
          </a:p>
        </p:txBody>
      </p:sp>
    </p:spTree>
    <p:extLst>
      <p:ext uri="{BB962C8B-B14F-4D97-AF65-F5344CB8AC3E}">
        <p14:creationId xmlns:p14="http://schemas.microsoft.com/office/powerpoint/2010/main" val="37630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z="2400" dirty="0"/>
              <a:t>A</a:t>
            </a:r>
            <a:r>
              <a:rPr lang="en-US" sz="2400" baseline="30000" dirty="0"/>
              <a:t>*</a:t>
            </a:r>
            <a:r>
              <a:rPr lang="en-US" sz="2400" dirty="0"/>
              <a:t> search example (</a:t>
            </a:r>
            <a:r>
              <a:rPr lang="en-US" sz="2400" dirty="0">
                <a:solidFill>
                  <a:srgbClr val="FF0000"/>
                </a:solidFill>
              </a:rPr>
              <a:t>distance already traveled + distance remaining</a:t>
            </a:r>
            <a:r>
              <a:rPr lang="en-US" sz="2400" dirty="0"/>
              <a:t>)</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8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438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156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042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2027237"/>
            <a:ext cx="8610600" cy="4525963"/>
          </a:xfrm>
        </p:spPr>
        <p:txBody>
          <a:bodyPr>
            <a:normAutofit fontScale="92500" lnSpcReduction="10000"/>
          </a:bodyPr>
          <a:lstStyle/>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b="1" dirty="0">
                <a:solidFill>
                  <a:srgbClr val="CC0099"/>
                </a:solidFill>
              </a:rPr>
              <a:t>States</a:t>
            </a:r>
            <a:r>
              <a:rPr lang="en-US" sz="2800" b="1" dirty="0"/>
              <a:t> </a:t>
            </a:r>
          </a:p>
          <a:p>
            <a:pPr lvl="1">
              <a:lnSpc>
                <a:spcPct val="80000"/>
              </a:lnSpc>
            </a:pPr>
            <a:r>
              <a:rPr lang="en-US" sz="2400" dirty="0"/>
              <a:t>Real-valued robot joint parameters (angles, displacements)</a:t>
            </a:r>
          </a:p>
          <a:p>
            <a:pPr>
              <a:lnSpc>
                <a:spcPct val="80000"/>
              </a:lnSpc>
            </a:pPr>
            <a:r>
              <a:rPr lang="en-US" sz="2800" b="1" dirty="0">
                <a:solidFill>
                  <a:srgbClr val="CC0099"/>
                </a:solidFill>
              </a:rPr>
              <a:t>Actions</a:t>
            </a:r>
          </a:p>
          <a:p>
            <a:pPr lvl="1">
              <a:lnSpc>
                <a:spcPct val="80000"/>
              </a:lnSpc>
            </a:pPr>
            <a:r>
              <a:rPr lang="en-US" sz="2400" dirty="0"/>
              <a:t>Continuous motions of </a:t>
            </a:r>
            <a:r>
              <a:rPr lang="en-US" sz="2400" dirty="0">
                <a:solidFill>
                  <a:srgbClr val="FF0000"/>
                </a:solidFill>
              </a:rPr>
              <a:t>robot joints</a:t>
            </a:r>
          </a:p>
          <a:p>
            <a:pPr>
              <a:lnSpc>
                <a:spcPct val="80000"/>
              </a:lnSpc>
            </a:pPr>
            <a:r>
              <a:rPr lang="en-US" sz="2800" b="1" dirty="0">
                <a:solidFill>
                  <a:srgbClr val="CC0099"/>
                </a:solidFill>
              </a:rPr>
              <a:t>Goal state</a:t>
            </a:r>
          </a:p>
          <a:p>
            <a:pPr lvl="1">
              <a:lnSpc>
                <a:spcPct val="80000"/>
              </a:lnSpc>
            </a:pPr>
            <a:r>
              <a:rPr lang="en-US" sz="2400" dirty="0"/>
              <a:t>Configuration in which object is grasped</a:t>
            </a:r>
          </a:p>
          <a:p>
            <a:pPr>
              <a:lnSpc>
                <a:spcPct val="80000"/>
              </a:lnSpc>
            </a:pPr>
            <a:r>
              <a:rPr lang="en-US" sz="2800" b="1" dirty="0">
                <a:solidFill>
                  <a:srgbClr val="CC0099"/>
                </a:solidFill>
              </a:rPr>
              <a:t>Path cost</a:t>
            </a:r>
          </a:p>
          <a:p>
            <a:pPr lvl="1">
              <a:lnSpc>
                <a:spcPct val="80000"/>
              </a:lnSpc>
            </a:pPr>
            <a:r>
              <a:rPr lang="en-US" sz="24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295400"/>
            <a:ext cx="5800725" cy="2324100"/>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6117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363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Dijkstra’s</a:t>
            </a:r>
            <a:r>
              <a:rPr lang="en-US" dirty="0"/>
              <a:t> vs Greedy  vs A*</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err="1"/>
              <a:t>Dijkstra’s</a:t>
            </a:r>
            <a:r>
              <a:rPr lang="en-US" sz="2400" dirty="0"/>
              <a:t> algorithm order all the nodes on their </a:t>
            </a:r>
            <a:r>
              <a:rPr lang="en-US" sz="2400" b="1" dirty="0">
                <a:solidFill>
                  <a:srgbClr val="FF0000"/>
                </a:solidFill>
              </a:rPr>
              <a:t>g(n) </a:t>
            </a:r>
            <a:r>
              <a:rPr lang="en-US" sz="2400" dirty="0"/>
              <a:t>values (</a:t>
            </a:r>
            <a:r>
              <a:rPr lang="en-US" sz="2400" dirty="0">
                <a:solidFill>
                  <a:srgbClr val="FF0000"/>
                </a:solidFill>
              </a:rPr>
              <a:t>distance already traveled</a:t>
            </a:r>
            <a:r>
              <a:rPr lang="en-US" sz="2400" dirty="0"/>
              <a:t>). </a:t>
            </a:r>
          </a:p>
          <a:p>
            <a:pPr marL="457200" indent="-457200">
              <a:buFont typeface="Arial" panose="020B0604020202020204" pitchFamily="34" charset="0"/>
              <a:buChar char="•"/>
            </a:pPr>
            <a:r>
              <a:rPr lang="en-US" sz="2400" dirty="0"/>
              <a:t>Greedy algorithm order all the nodes on their </a:t>
            </a:r>
            <a:r>
              <a:rPr lang="en-US" sz="2400" b="1" dirty="0">
                <a:solidFill>
                  <a:srgbClr val="FF0000"/>
                </a:solidFill>
              </a:rPr>
              <a:t>h(n) </a:t>
            </a:r>
            <a:r>
              <a:rPr lang="en-US" sz="2400" dirty="0"/>
              <a:t>values (</a:t>
            </a:r>
            <a:r>
              <a:rPr lang="en-US" sz="2400" dirty="0">
                <a:solidFill>
                  <a:srgbClr val="FF0000"/>
                </a:solidFill>
              </a:rPr>
              <a:t>distance remaining</a:t>
            </a:r>
            <a:r>
              <a:rPr lang="en-US" sz="2400" dirty="0"/>
              <a:t>). </a:t>
            </a:r>
          </a:p>
          <a:p>
            <a:pPr marL="457200" indent="-457200">
              <a:buFont typeface="Arial" panose="020B0604020202020204" pitchFamily="34" charset="0"/>
              <a:buChar char="•"/>
            </a:pPr>
            <a:r>
              <a:rPr lang="en-US" sz="2400" dirty="0"/>
              <a:t>A* balances </a:t>
            </a:r>
            <a:r>
              <a:rPr lang="en-US" sz="2400" dirty="0" err="1"/>
              <a:t>Dijkstra’s</a:t>
            </a:r>
            <a:r>
              <a:rPr lang="en-US" sz="2400" dirty="0"/>
              <a:t> algorithm with greedy search by ordering all the nodes using  </a:t>
            </a:r>
            <a:r>
              <a:rPr lang="en-US" sz="2400" b="1" dirty="0">
                <a:solidFill>
                  <a:srgbClr val="FF0000"/>
                </a:solidFill>
              </a:rPr>
              <a:t>f(n) = g(n) + h(n),  </a:t>
            </a:r>
            <a:r>
              <a:rPr lang="en-US" sz="2400" dirty="0"/>
              <a:t>which is the estimated path cost from </a:t>
            </a:r>
            <a:r>
              <a:rPr lang="en-US" sz="2400" b="1" dirty="0"/>
              <a:t>start node </a:t>
            </a:r>
            <a:r>
              <a:rPr lang="en-US" sz="2400" dirty="0"/>
              <a:t>through </a:t>
            </a:r>
            <a:r>
              <a:rPr lang="en-US" sz="2400" b="1" dirty="0">
                <a:solidFill>
                  <a:srgbClr val="FF0000"/>
                </a:solidFill>
              </a:rPr>
              <a:t>n </a:t>
            </a:r>
            <a:r>
              <a:rPr lang="en-US" sz="2400" b="1" i="1" dirty="0"/>
              <a:t>to goal</a:t>
            </a:r>
            <a:r>
              <a:rPr lang="en-US" sz="2400" dirty="0"/>
              <a:t>.</a:t>
            </a:r>
          </a:p>
        </p:txBody>
      </p:sp>
      <p:pic>
        <p:nvPicPr>
          <p:cNvPr id="4" name="Picture 3"/>
          <p:cNvPicPr>
            <a:picLocks noChangeAspect="1"/>
          </p:cNvPicPr>
          <p:nvPr/>
        </p:nvPicPr>
        <p:blipFill>
          <a:blip r:embed="rId2"/>
          <a:stretch>
            <a:fillRect/>
          </a:stretch>
        </p:blipFill>
        <p:spPr>
          <a:xfrm>
            <a:off x="3276600" y="4876800"/>
            <a:ext cx="2295525" cy="1483867"/>
          </a:xfrm>
          <a:prstGeom prst="rect">
            <a:avLst/>
          </a:prstGeom>
        </p:spPr>
      </p:pic>
    </p:spTree>
    <p:extLst>
      <p:ext uri="{BB962C8B-B14F-4D97-AF65-F5344CB8AC3E}">
        <p14:creationId xmlns:p14="http://schemas.microsoft.com/office/powerpoint/2010/main" val="2479301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077200" cy="838200"/>
          </a:xfrm>
        </p:spPr>
        <p:txBody>
          <a:bodyPr/>
          <a:lstStyle/>
          <a:p>
            <a:r>
              <a:rPr lang="en-US" sz="2400" dirty="0" err="1"/>
              <a:t>Dijkstra's</a:t>
            </a:r>
            <a:r>
              <a:rPr lang="en-US" sz="2400" dirty="0"/>
              <a:t> vs. A* search</a:t>
            </a:r>
          </a:p>
        </p:txBody>
      </p:sp>
      <p:pic>
        <p:nvPicPr>
          <p:cNvPr id="4" name="Picture 2" descr="File:Dijkstras progress anima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399"/>
            <a:ext cx="3581400" cy="3581401"/>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Content Placeholder 3" descr="Astar_progress_animation.gif"/>
          <p:cNvPicPr>
            <a:picLocks noChangeAspect="1"/>
          </p:cNvPicPr>
          <p:nvPr/>
        </p:nvPicPr>
        <p:blipFill>
          <a:blip r:embed="rId3" cstate="print"/>
          <a:stretch>
            <a:fillRect/>
          </a:stretch>
        </p:blipFill>
        <p:spPr>
          <a:xfrm>
            <a:off x="4876800" y="1981200"/>
            <a:ext cx="3733800" cy="3733800"/>
          </a:xfrm>
          <a:prstGeom prst="rect">
            <a:avLst/>
          </a:prstGeom>
        </p:spPr>
      </p:pic>
      <p:sp>
        <p:nvSpPr>
          <p:cNvPr id="6" name="TextBox 5"/>
          <p:cNvSpPr txBox="1"/>
          <p:nvPr/>
        </p:nvSpPr>
        <p:spPr>
          <a:xfrm>
            <a:off x="3778213" y="6336268"/>
            <a:ext cx="2012987"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Tree>
    <p:extLst>
      <p:ext uri="{BB962C8B-B14F-4D97-AF65-F5344CB8AC3E}">
        <p14:creationId xmlns:p14="http://schemas.microsoft.com/office/powerpoint/2010/main" val="1528068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600" dirty="0"/>
              <a:t>Is A</a:t>
            </a:r>
            <a:r>
              <a:rPr lang="en-US" sz="3600" baseline="30000" dirty="0"/>
              <a:t>*</a:t>
            </a:r>
            <a:r>
              <a:rPr lang="en-US" sz="3600" dirty="0"/>
              <a:t> </a:t>
            </a:r>
            <a:r>
              <a:rPr lang="en-US" dirty="0"/>
              <a:t>optimal?</a:t>
            </a:r>
          </a:p>
        </p:txBody>
      </p:sp>
      <p:sp>
        <p:nvSpPr>
          <p:cNvPr id="22531" name="Rectangle 3"/>
          <p:cNvSpPr>
            <a:spLocks noGrp="1" noChangeArrowheads="1"/>
          </p:cNvSpPr>
          <p:nvPr>
            <p:ph idx="1"/>
          </p:nvPr>
        </p:nvSpPr>
        <p:spPr>
          <a:xfrm>
            <a:off x="685800" y="914400"/>
            <a:ext cx="8077200" cy="5257800"/>
          </a:xfrm>
        </p:spPr>
        <p:txBody>
          <a:bodyPr/>
          <a:lstStyle/>
          <a:p>
            <a:pPr marL="457200" indent="-457200">
              <a:buFont typeface="Arial" panose="020B0604020202020204" pitchFamily="34" charset="0"/>
              <a:buChar char="•"/>
            </a:pPr>
            <a:r>
              <a:rPr lang="en-US" sz="2400" dirty="0"/>
              <a:t>Is A</a:t>
            </a:r>
            <a:r>
              <a:rPr lang="en-US" sz="2400" baseline="30000" dirty="0"/>
              <a:t>*</a:t>
            </a:r>
            <a:r>
              <a:rPr lang="en-US" sz="2400" dirty="0"/>
              <a:t> is guaranteed to provide the shortest path?</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b="1" dirty="0">
                <a:solidFill>
                  <a:srgbClr val="CC0099"/>
                </a:solidFill>
              </a:rPr>
              <a:t>Theorem:</a:t>
            </a:r>
            <a:r>
              <a:rPr lang="en-US" sz="2400" dirty="0"/>
              <a:t> If </a:t>
            </a:r>
            <a:r>
              <a:rPr lang="en-US" sz="2400" i="1" dirty="0">
                <a:solidFill>
                  <a:srgbClr val="CC0099"/>
                </a:solidFill>
              </a:rPr>
              <a:t>h</a:t>
            </a:r>
            <a:r>
              <a:rPr lang="en-US" sz="2400" dirty="0">
                <a:solidFill>
                  <a:srgbClr val="CC0099"/>
                </a:solidFill>
              </a:rPr>
              <a:t>(</a:t>
            </a:r>
            <a:r>
              <a:rPr lang="en-US" sz="2400" i="1" dirty="0">
                <a:solidFill>
                  <a:srgbClr val="CC0099"/>
                </a:solidFill>
              </a:rPr>
              <a:t>n</a:t>
            </a:r>
            <a:r>
              <a:rPr lang="en-US" sz="2400" dirty="0">
                <a:solidFill>
                  <a:srgbClr val="CC0099"/>
                </a:solidFill>
              </a:rPr>
              <a:t>)</a:t>
            </a:r>
            <a:r>
              <a:rPr lang="en-US" sz="2400" i="1" dirty="0"/>
              <a:t> </a:t>
            </a:r>
            <a:r>
              <a:rPr lang="en-US" sz="2400" dirty="0"/>
              <a:t>is </a:t>
            </a:r>
            <a:r>
              <a:rPr lang="en-US" sz="2400" dirty="0">
                <a:solidFill>
                  <a:srgbClr val="C00000"/>
                </a:solidFill>
              </a:rPr>
              <a:t>admissible</a:t>
            </a:r>
            <a:r>
              <a:rPr lang="en-US" sz="2400" dirty="0"/>
              <a:t>, then A</a:t>
            </a:r>
            <a:r>
              <a:rPr lang="en-US" sz="2400" baseline="30000" dirty="0"/>
              <a:t>*</a:t>
            </a:r>
            <a:r>
              <a:rPr lang="en-US" sz="2400" dirty="0"/>
              <a:t> is </a:t>
            </a:r>
            <a:r>
              <a:rPr lang="en-US" sz="2400" dirty="0">
                <a:solidFill>
                  <a:srgbClr val="C00000"/>
                </a:solidFill>
              </a:rPr>
              <a:t>optimal</a:t>
            </a:r>
            <a:endParaRPr lang="en-US" sz="2800" dirty="0"/>
          </a:p>
          <a:p>
            <a:pPr marL="457200" lvl="1" indent="0">
              <a:buNone/>
            </a:pPr>
            <a:endParaRPr lang="en-US" dirty="0"/>
          </a:p>
        </p:txBody>
      </p:sp>
    </p:spTree>
    <p:extLst>
      <p:ext uri="{BB962C8B-B14F-4D97-AF65-F5344CB8AC3E}">
        <p14:creationId xmlns:p14="http://schemas.microsoft.com/office/powerpoint/2010/main" val="102021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a:t>A</a:t>
            </a:r>
            <a:r>
              <a:rPr lang="en-US" sz="3600" dirty="0"/>
              <a:t>dmissible heuristic</a:t>
            </a:r>
            <a:endParaRPr lang="en-US" dirty="0"/>
          </a:p>
        </p:txBody>
      </p:sp>
      <p:sp>
        <p:nvSpPr>
          <p:cNvPr id="3" name="Content Placeholder 2"/>
          <p:cNvSpPr>
            <a:spLocks noGrp="1"/>
          </p:cNvSpPr>
          <p:nvPr>
            <p:ph idx="1"/>
          </p:nvPr>
        </p:nvSpPr>
        <p:spPr>
          <a:xfrm>
            <a:off x="457200" y="952500"/>
            <a:ext cx="8382000" cy="5257800"/>
          </a:xfrm>
        </p:spPr>
        <p:txBody>
          <a:bodyPr/>
          <a:lstStyle/>
          <a:p>
            <a:pPr marL="457200" indent="-457200">
              <a:buFont typeface="Arial" panose="020B0604020202020204" pitchFamily="34" charset="0"/>
              <a:buChar char="•"/>
            </a:pPr>
            <a:r>
              <a:rPr lang="en-US" sz="2400" dirty="0"/>
              <a:t>A heuristic </a:t>
            </a:r>
            <a:r>
              <a:rPr lang="en-US" sz="2400" i="1" dirty="0">
                <a:solidFill>
                  <a:srgbClr val="CC0099"/>
                </a:solidFill>
              </a:rPr>
              <a:t>h</a:t>
            </a:r>
            <a:r>
              <a:rPr lang="en-US" sz="2400" dirty="0">
                <a:solidFill>
                  <a:srgbClr val="CC0099"/>
                </a:solidFill>
              </a:rPr>
              <a:t>(</a:t>
            </a:r>
            <a:r>
              <a:rPr lang="en-US" sz="2400" i="1" dirty="0">
                <a:solidFill>
                  <a:srgbClr val="CC0099"/>
                </a:solidFill>
              </a:rPr>
              <a:t>n</a:t>
            </a:r>
            <a:r>
              <a:rPr lang="en-US" sz="2400" dirty="0">
                <a:solidFill>
                  <a:srgbClr val="CC0099"/>
                </a:solidFill>
              </a:rPr>
              <a:t>)</a:t>
            </a:r>
            <a:r>
              <a:rPr lang="en-US" sz="2400" dirty="0"/>
              <a:t> is </a:t>
            </a:r>
            <a:r>
              <a:rPr lang="en-US" sz="2400" dirty="0">
                <a:solidFill>
                  <a:srgbClr val="FF0000"/>
                </a:solidFill>
              </a:rPr>
              <a:t>admissible</a:t>
            </a:r>
            <a:r>
              <a:rPr lang="en-US" sz="2400" dirty="0"/>
              <a:t> if for every node </a:t>
            </a:r>
            <a:r>
              <a:rPr lang="en-US" sz="2400" i="1" dirty="0">
                <a:solidFill>
                  <a:srgbClr val="CC0099"/>
                </a:solidFill>
              </a:rPr>
              <a:t>n</a:t>
            </a:r>
            <a:r>
              <a:rPr lang="en-US" sz="2400" dirty="0"/>
              <a:t>, </a:t>
            </a:r>
            <a:r>
              <a:rPr lang="en-US" sz="2400" i="1" dirty="0">
                <a:solidFill>
                  <a:srgbClr val="CC0099"/>
                </a:solidFill>
              </a:rPr>
              <a:t>h</a:t>
            </a:r>
            <a:r>
              <a:rPr lang="en-US" sz="2400" dirty="0">
                <a:solidFill>
                  <a:srgbClr val="CC0099"/>
                </a:solidFill>
              </a:rPr>
              <a:t>(</a:t>
            </a:r>
            <a:r>
              <a:rPr lang="en-US" sz="2400" i="1" dirty="0">
                <a:solidFill>
                  <a:srgbClr val="CC0099"/>
                </a:solidFill>
              </a:rPr>
              <a:t>n</a:t>
            </a:r>
            <a:r>
              <a:rPr lang="en-US" sz="2400" dirty="0">
                <a:solidFill>
                  <a:srgbClr val="CC0099"/>
                </a:solidFill>
              </a:rPr>
              <a:t>)</a:t>
            </a:r>
            <a:r>
              <a:rPr lang="en-US" sz="2400" i="1" dirty="0">
                <a:solidFill>
                  <a:srgbClr val="CC0099"/>
                </a:solidFill>
              </a:rPr>
              <a:t> </a:t>
            </a:r>
            <a:r>
              <a:rPr lang="en-US" sz="2400" dirty="0">
                <a:solidFill>
                  <a:srgbClr val="CC0099"/>
                </a:solidFill>
                <a:cs typeface="Arial" pitchFamily="34" charset="0"/>
              </a:rPr>
              <a:t>≤</a:t>
            </a:r>
            <a:r>
              <a:rPr lang="en-US" sz="2400" dirty="0">
                <a:solidFill>
                  <a:srgbClr val="CC0099"/>
                </a:solidFill>
              </a:rPr>
              <a:t> </a:t>
            </a:r>
            <a:r>
              <a:rPr lang="en-US" sz="2400" i="1" dirty="0">
                <a:solidFill>
                  <a:srgbClr val="CC0099"/>
                </a:solidFill>
              </a:rPr>
              <a:t>h</a:t>
            </a:r>
            <a:r>
              <a:rPr lang="en-US" sz="2400" i="1" baseline="30000" dirty="0">
                <a:solidFill>
                  <a:srgbClr val="CC0099"/>
                </a:solidFill>
              </a:rPr>
              <a:t>*</a:t>
            </a:r>
            <a:r>
              <a:rPr lang="en-US" sz="2400" dirty="0">
                <a:solidFill>
                  <a:srgbClr val="CC0099"/>
                </a:solidFill>
              </a:rPr>
              <a:t>(</a:t>
            </a:r>
            <a:r>
              <a:rPr lang="en-US" sz="2400" i="1" dirty="0">
                <a:solidFill>
                  <a:srgbClr val="CC0099"/>
                </a:solidFill>
              </a:rPr>
              <a:t>n</a:t>
            </a:r>
            <a:r>
              <a:rPr lang="en-US" sz="2400" dirty="0">
                <a:solidFill>
                  <a:srgbClr val="CC0099"/>
                </a:solidFill>
              </a:rPr>
              <a:t>)</a:t>
            </a:r>
            <a:r>
              <a:rPr lang="en-US" sz="2400" i="1" dirty="0"/>
              <a:t>, </a:t>
            </a:r>
            <a:r>
              <a:rPr lang="en-US" sz="2400" dirty="0"/>
              <a:t>where </a:t>
            </a:r>
            <a:r>
              <a:rPr lang="en-US" sz="2400" i="1" dirty="0">
                <a:solidFill>
                  <a:srgbClr val="CC0099"/>
                </a:solidFill>
              </a:rPr>
              <a:t>h</a:t>
            </a:r>
            <a:r>
              <a:rPr lang="en-US" sz="2400" dirty="0">
                <a:solidFill>
                  <a:srgbClr val="CC0099"/>
                </a:solidFill>
              </a:rPr>
              <a:t>(</a:t>
            </a:r>
            <a:r>
              <a:rPr lang="en-US" sz="2400" i="1" dirty="0">
                <a:solidFill>
                  <a:srgbClr val="CC0099"/>
                </a:solidFill>
              </a:rPr>
              <a:t>n</a:t>
            </a:r>
            <a:r>
              <a:rPr lang="en-US" sz="2400" dirty="0">
                <a:solidFill>
                  <a:srgbClr val="CC0099"/>
                </a:solidFill>
              </a:rPr>
              <a:t>)</a:t>
            </a:r>
            <a:r>
              <a:rPr lang="en-US" sz="2400" dirty="0"/>
              <a:t> is the </a:t>
            </a:r>
            <a:r>
              <a:rPr lang="en-US" sz="2400" dirty="0">
                <a:solidFill>
                  <a:srgbClr val="C00000"/>
                </a:solidFill>
              </a:rPr>
              <a:t>estimated cost </a:t>
            </a:r>
            <a:r>
              <a:rPr lang="en-US" sz="2400" dirty="0"/>
              <a:t>from </a:t>
            </a:r>
            <a:r>
              <a:rPr lang="en-US" sz="2400" i="1" dirty="0">
                <a:solidFill>
                  <a:srgbClr val="CC0099"/>
                </a:solidFill>
              </a:rPr>
              <a:t>n</a:t>
            </a:r>
            <a:r>
              <a:rPr lang="en-US" sz="2400" dirty="0"/>
              <a:t> to </a:t>
            </a:r>
            <a:r>
              <a:rPr lang="en-US" sz="2400" dirty="0">
                <a:solidFill>
                  <a:srgbClr val="CC0099"/>
                </a:solidFill>
              </a:rPr>
              <a:t>goal while </a:t>
            </a:r>
            <a:r>
              <a:rPr lang="en-US" sz="2400" i="1" dirty="0">
                <a:solidFill>
                  <a:srgbClr val="CC0099"/>
                </a:solidFill>
              </a:rPr>
              <a:t>h</a:t>
            </a:r>
            <a:r>
              <a:rPr lang="en-US" sz="2400" i="1" baseline="30000" dirty="0">
                <a:solidFill>
                  <a:srgbClr val="CC0099"/>
                </a:solidFill>
              </a:rPr>
              <a:t>*</a:t>
            </a:r>
            <a:r>
              <a:rPr lang="en-US" sz="2400" dirty="0">
                <a:solidFill>
                  <a:srgbClr val="CC0099"/>
                </a:solidFill>
              </a:rPr>
              <a:t>(</a:t>
            </a:r>
            <a:r>
              <a:rPr lang="en-US" sz="2400" i="1" dirty="0">
                <a:solidFill>
                  <a:srgbClr val="CC0099"/>
                </a:solidFill>
              </a:rPr>
              <a:t>n</a:t>
            </a:r>
            <a:r>
              <a:rPr lang="en-US" sz="2400" dirty="0">
                <a:solidFill>
                  <a:srgbClr val="CC0099"/>
                </a:solidFill>
              </a:rPr>
              <a:t>) </a:t>
            </a:r>
            <a:r>
              <a:rPr lang="en-US" sz="2400" dirty="0"/>
              <a:t>is the </a:t>
            </a:r>
            <a:r>
              <a:rPr lang="en-US" sz="2400" dirty="0">
                <a:solidFill>
                  <a:srgbClr val="C00000"/>
                </a:solidFill>
              </a:rPr>
              <a:t>true cost </a:t>
            </a:r>
            <a:r>
              <a:rPr lang="en-US" sz="2400" dirty="0"/>
              <a:t>from </a:t>
            </a:r>
            <a:r>
              <a:rPr lang="en-US" sz="2400" i="1" dirty="0">
                <a:solidFill>
                  <a:srgbClr val="CC0099"/>
                </a:solidFill>
              </a:rPr>
              <a:t>n  </a:t>
            </a:r>
            <a:r>
              <a:rPr lang="en-US" sz="2400" dirty="0"/>
              <a:t>to </a:t>
            </a:r>
            <a:r>
              <a:rPr lang="en-US" sz="2400" dirty="0">
                <a:solidFill>
                  <a:srgbClr val="CC0099"/>
                </a:solidFill>
              </a:rPr>
              <a:t>goal</a:t>
            </a:r>
            <a:r>
              <a:rPr lang="en-US" sz="2400" dirty="0"/>
              <a:t>. </a:t>
            </a:r>
          </a:p>
          <a:p>
            <a:pPr marL="457200" indent="-457200">
              <a:buFont typeface="Arial" panose="020B0604020202020204" pitchFamily="34" charset="0"/>
              <a:buChar char="•"/>
            </a:pPr>
            <a:r>
              <a:rPr lang="en-US" sz="2400" dirty="0"/>
              <a:t>Is the distance heuristic we used before </a:t>
            </a:r>
            <a:r>
              <a:rPr lang="en-US" altLang="zh-CN" sz="2400" dirty="0"/>
              <a:t>in Romanian traveling problem </a:t>
            </a:r>
            <a:r>
              <a:rPr lang="en-US" sz="2400" dirty="0"/>
              <a:t>is admissible?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a:t>Yes. Because straight line distance never overestimates the actual road distance.</a:t>
            </a:r>
          </a:p>
          <a:p>
            <a:endParaRPr lang="en-US" dirty="0"/>
          </a:p>
        </p:txBody>
      </p:sp>
      <p:pic>
        <p:nvPicPr>
          <p:cNvPr id="7" name="Picture 4" descr="romania2"/>
          <p:cNvPicPr>
            <a:picLocks noChangeAspect="1" noChangeArrowheads="1"/>
          </p:cNvPicPr>
          <p:nvPr/>
        </p:nvPicPr>
        <p:blipFill>
          <a:blip r:embed="rId2" cstate="print"/>
          <a:srcRect/>
          <a:stretch>
            <a:fillRect/>
          </a:stretch>
        </p:blipFill>
        <p:spPr bwMode="auto">
          <a:xfrm>
            <a:off x="2006930" y="3124200"/>
            <a:ext cx="5130140" cy="2514600"/>
          </a:xfrm>
          <a:prstGeom prst="rect">
            <a:avLst/>
          </a:prstGeom>
          <a:noFill/>
        </p:spPr>
      </p:pic>
    </p:spTree>
    <p:extLst>
      <p:ext uri="{BB962C8B-B14F-4D97-AF65-F5344CB8AC3E}">
        <p14:creationId xmlns:p14="http://schemas.microsoft.com/office/powerpoint/2010/main" val="263410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 calcmode="lin" valueType="num">
                                      <p:cBhvr additive="base">
                                        <p:cTn id="1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How to tell which </a:t>
            </a:r>
            <a:r>
              <a:rPr lang="en-US" sz="3600" dirty="0"/>
              <a:t>heuristic</a:t>
            </a:r>
            <a:r>
              <a:rPr lang="en-US" dirty="0"/>
              <a:t> is better?</a:t>
            </a:r>
          </a:p>
        </p:txBody>
      </p:sp>
      <p:sp>
        <p:nvSpPr>
          <p:cNvPr id="30723" name="Rectangle 3"/>
          <p:cNvSpPr>
            <a:spLocks noGrp="1" noChangeArrowheads="1"/>
          </p:cNvSpPr>
          <p:nvPr>
            <p:ph idx="1"/>
          </p:nvPr>
        </p:nvSpPr>
        <p:spPr>
          <a:xfrm>
            <a:off x="838200" y="1371600"/>
            <a:ext cx="7848600" cy="4525963"/>
          </a:xfrm>
        </p:spPr>
        <p:txBody>
          <a:bodyPr/>
          <a:lstStyle/>
          <a:p>
            <a:r>
              <a:rPr lang="en-US" sz="2800" dirty="0"/>
              <a:t>If </a:t>
            </a:r>
            <a:r>
              <a:rPr lang="en-US" sz="2800" i="1" dirty="0">
                <a:solidFill>
                  <a:srgbClr val="CC0099"/>
                </a:solidFill>
              </a:rPr>
              <a:t>h</a:t>
            </a:r>
            <a:r>
              <a:rPr lang="en-US" sz="2800" baseline="-25000" dirty="0">
                <a:solidFill>
                  <a:srgbClr val="CC0099"/>
                </a:solidFill>
              </a:rPr>
              <a:t>1</a:t>
            </a:r>
            <a:r>
              <a:rPr lang="en-US" sz="2800" baseline="-25000" dirty="0"/>
              <a:t> </a:t>
            </a:r>
            <a:r>
              <a:rPr lang="en-US" sz="2800" dirty="0"/>
              <a:t>and </a:t>
            </a:r>
            <a:r>
              <a:rPr lang="en-US" sz="2800" i="1" dirty="0">
                <a:solidFill>
                  <a:srgbClr val="CC0099"/>
                </a:solidFill>
              </a:rPr>
              <a:t>h</a:t>
            </a:r>
            <a:r>
              <a:rPr lang="en-US" sz="2800" baseline="-25000" dirty="0">
                <a:solidFill>
                  <a:srgbClr val="CC0099"/>
                </a:solidFill>
              </a:rPr>
              <a:t>2</a:t>
            </a:r>
            <a:r>
              <a:rPr lang="en-US" sz="2800" baseline="-25000" dirty="0"/>
              <a:t> </a:t>
            </a:r>
            <a:r>
              <a:rPr lang="en-US" sz="2800" dirty="0"/>
              <a:t>are both admissible heuristics and</a:t>
            </a:r>
            <a:r>
              <a:rPr lang="en-US" sz="2800" baseline="-25000" dirty="0"/>
              <a:t> </a:t>
            </a:r>
            <a:br>
              <a:rPr lang="en-US" sz="2800" baseline="-25000" dirty="0"/>
            </a:br>
            <a:r>
              <a:rPr lang="en-US" sz="2800" i="1" dirty="0">
                <a:solidFill>
                  <a:srgbClr val="CC0099"/>
                </a:solidFill>
              </a:rPr>
              <a:t>h</a:t>
            </a:r>
            <a:r>
              <a:rPr lang="en-US" sz="2800" baseline="-25000" dirty="0">
                <a:solidFill>
                  <a:srgbClr val="CC0099"/>
                </a:solidFill>
              </a:rPr>
              <a:t>2</a:t>
            </a:r>
            <a:r>
              <a:rPr lang="en-US" sz="2800" dirty="0">
                <a:solidFill>
                  <a:srgbClr val="CC0099"/>
                </a:solidFill>
              </a:rPr>
              <a:t>(</a:t>
            </a:r>
            <a:r>
              <a:rPr lang="en-US" sz="2800" i="1" dirty="0">
                <a:solidFill>
                  <a:srgbClr val="CC0099"/>
                </a:solidFill>
              </a:rPr>
              <a:t>n</a:t>
            </a:r>
            <a:r>
              <a:rPr lang="en-US" sz="2800" dirty="0">
                <a:solidFill>
                  <a:srgbClr val="CC0099"/>
                </a:solidFill>
              </a:rPr>
              <a:t>)</a:t>
            </a:r>
            <a:r>
              <a:rPr lang="en-US" sz="2800" i="1" dirty="0">
                <a:solidFill>
                  <a:srgbClr val="CC0099"/>
                </a:solidFill>
              </a:rPr>
              <a:t> </a:t>
            </a:r>
            <a:r>
              <a:rPr lang="en-US" sz="2800" i="1" dirty="0">
                <a:solidFill>
                  <a:srgbClr val="CC0099"/>
                </a:solidFill>
                <a:cs typeface="Arial" pitchFamily="34" charset="0"/>
              </a:rPr>
              <a:t>≥</a:t>
            </a:r>
            <a:r>
              <a:rPr lang="en-US" sz="2800" i="1" dirty="0">
                <a:solidFill>
                  <a:srgbClr val="CC0099"/>
                </a:solidFill>
              </a:rPr>
              <a:t> h</a:t>
            </a:r>
            <a:r>
              <a:rPr lang="en-US" sz="2800" baseline="-25000" dirty="0">
                <a:solidFill>
                  <a:srgbClr val="CC0099"/>
                </a:solidFill>
              </a:rPr>
              <a:t>1</a:t>
            </a:r>
            <a:r>
              <a:rPr lang="en-US" sz="2800" dirty="0">
                <a:solidFill>
                  <a:srgbClr val="CC0099"/>
                </a:solidFill>
              </a:rPr>
              <a:t>(</a:t>
            </a:r>
            <a:r>
              <a:rPr lang="en-US" sz="2800" i="1" dirty="0">
                <a:solidFill>
                  <a:srgbClr val="CC0099"/>
                </a:solidFill>
              </a:rPr>
              <a:t>n</a:t>
            </a:r>
            <a:r>
              <a:rPr lang="en-US" sz="2800" dirty="0">
                <a:solidFill>
                  <a:srgbClr val="CC0099"/>
                </a:solidFill>
              </a:rPr>
              <a:t>)</a:t>
            </a:r>
            <a:r>
              <a:rPr lang="en-US" sz="2800" dirty="0"/>
              <a:t> for all </a:t>
            </a:r>
            <a:r>
              <a:rPr lang="en-US" sz="2800" i="1" dirty="0">
                <a:solidFill>
                  <a:srgbClr val="CC0099"/>
                </a:solidFill>
              </a:rPr>
              <a:t>n</a:t>
            </a:r>
            <a:r>
              <a:rPr lang="en-US" sz="2800" i="1" dirty="0"/>
              <a:t>,</a:t>
            </a:r>
            <a:r>
              <a:rPr lang="en-US" dirty="0"/>
              <a:t> </a:t>
            </a:r>
            <a:r>
              <a:rPr lang="en-US" sz="2800" dirty="0"/>
              <a:t>then </a:t>
            </a:r>
            <a:r>
              <a:rPr lang="en-US" sz="2800" i="1" dirty="0">
                <a:solidFill>
                  <a:srgbClr val="CC0099"/>
                </a:solidFill>
              </a:rPr>
              <a:t>h</a:t>
            </a:r>
            <a:r>
              <a:rPr lang="en-US" sz="2800" baseline="-25000" dirty="0">
                <a:solidFill>
                  <a:srgbClr val="CC0099"/>
                </a:solidFill>
              </a:rPr>
              <a:t>2</a:t>
            </a:r>
            <a:r>
              <a:rPr lang="en-US" sz="2800" i="1" dirty="0"/>
              <a:t> </a:t>
            </a:r>
            <a:r>
              <a:rPr lang="en-US" sz="2800" dirty="0">
                <a:solidFill>
                  <a:srgbClr val="FF0000"/>
                </a:solidFill>
              </a:rPr>
              <a:t>dominates</a:t>
            </a:r>
            <a:r>
              <a:rPr lang="en-US" sz="2800" dirty="0"/>
              <a:t> </a:t>
            </a:r>
            <a:r>
              <a:rPr lang="en-US" sz="2800" i="1" dirty="0">
                <a:solidFill>
                  <a:srgbClr val="CC0099"/>
                </a:solidFill>
              </a:rPr>
              <a:t>h</a:t>
            </a:r>
            <a:r>
              <a:rPr lang="en-US" sz="2800" baseline="-25000" dirty="0">
                <a:solidFill>
                  <a:srgbClr val="CC0099"/>
                </a:solidFill>
              </a:rPr>
              <a:t>1</a:t>
            </a:r>
            <a:r>
              <a:rPr lang="en-US" sz="2800" i="1" dirty="0"/>
              <a:t> </a:t>
            </a:r>
          </a:p>
          <a:p>
            <a:endParaRPr lang="en-US" sz="2800" i="1" dirty="0"/>
          </a:p>
          <a:p>
            <a:r>
              <a:rPr lang="en-US" dirty="0"/>
              <a:t>Using </a:t>
            </a:r>
            <a:r>
              <a:rPr lang="en-US" i="1" dirty="0">
                <a:solidFill>
                  <a:srgbClr val="CC0099"/>
                </a:solidFill>
              </a:rPr>
              <a:t>h</a:t>
            </a:r>
            <a:r>
              <a:rPr lang="en-US" baseline="-25000" dirty="0">
                <a:solidFill>
                  <a:srgbClr val="CC0099"/>
                </a:solidFill>
              </a:rPr>
              <a:t>2</a:t>
            </a:r>
            <a:r>
              <a:rPr lang="en-US" dirty="0">
                <a:solidFill>
                  <a:srgbClr val="CC0099"/>
                </a:solidFill>
              </a:rPr>
              <a:t>(</a:t>
            </a:r>
            <a:r>
              <a:rPr lang="en-US" i="1" dirty="0">
                <a:solidFill>
                  <a:srgbClr val="CC0099"/>
                </a:solidFill>
              </a:rPr>
              <a:t>n</a:t>
            </a:r>
            <a:r>
              <a:rPr lang="en-US" dirty="0">
                <a:solidFill>
                  <a:srgbClr val="CC0099"/>
                </a:solidFill>
              </a:rPr>
              <a:t>)</a:t>
            </a:r>
            <a:r>
              <a:rPr lang="en-US" dirty="0"/>
              <a:t> will lead to expanding fewer nodes than </a:t>
            </a:r>
            <a:r>
              <a:rPr lang="en-US" i="1" dirty="0">
                <a:solidFill>
                  <a:srgbClr val="CC0099"/>
                </a:solidFill>
              </a:rPr>
              <a:t>h</a:t>
            </a:r>
            <a:r>
              <a:rPr lang="en-US" baseline="-25000" dirty="0">
                <a:solidFill>
                  <a:srgbClr val="CC0099"/>
                </a:solidFill>
              </a:rPr>
              <a:t>1</a:t>
            </a:r>
            <a:r>
              <a:rPr lang="en-US" dirty="0">
                <a:solidFill>
                  <a:srgbClr val="CC0099"/>
                </a:solidFill>
              </a:rPr>
              <a:t>(</a:t>
            </a:r>
            <a:r>
              <a:rPr lang="en-US" i="1" dirty="0">
                <a:solidFill>
                  <a:srgbClr val="CC0099"/>
                </a:solidFill>
              </a:rPr>
              <a:t>n</a:t>
            </a:r>
            <a:r>
              <a:rPr lang="en-US" dirty="0">
                <a:solidFill>
                  <a:srgbClr val="CC0099"/>
                </a:solidFill>
              </a:rPr>
              <a:t>)</a:t>
            </a:r>
            <a:r>
              <a:rPr lang="en-US" dirty="0"/>
              <a:t> .</a:t>
            </a:r>
          </a:p>
          <a:p>
            <a:pPr marL="457200" lvl="1" indent="0">
              <a:buNone/>
            </a:pPr>
            <a:endParaRPr lang="en-US" sz="2400" dirty="0"/>
          </a:p>
          <a:p>
            <a:pPr lvl="1"/>
            <a:endParaRPr lang="en-US" sz="2400" dirty="0"/>
          </a:p>
          <a:p>
            <a:pPr lvl="1"/>
            <a:endParaRPr lang="en-US" sz="2400" dirty="0"/>
          </a:p>
        </p:txBody>
      </p:sp>
    </p:spTree>
    <p:extLst>
      <p:ext uri="{BB962C8B-B14F-4D97-AF65-F5344CB8AC3E}">
        <p14:creationId xmlns:p14="http://schemas.microsoft.com/office/powerpoint/2010/main" val="393839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p:sp>
        <p:nvSpPr>
          <p:cNvPr id="27651" name="Rectangle 3"/>
          <p:cNvSpPr>
            <a:spLocks noGrp="1" noChangeArrowheads="1"/>
          </p:cNvSpPr>
          <p:nvPr>
            <p:ph idx="1"/>
          </p:nvPr>
        </p:nvSpPr>
        <p:spPr>
          <a:xfrm>
            <a:off x="457200" y="1143000"/>
            <a:ext cx="8458200" cy="5181600"/>
          </a:xfrm>
        </p:spPr>
        <p:txBody>
          <a:bodyPr/>
          <a:lstStyle/>
          <a:p>
            <a:r>
              <a:rPr lang="en-US" sz="2400" b="1" dirty="0">
                <a:solidFill>
                  <a:srgbClr val="FF0000"/>
                </a:solidFill>
              </a:rPr>
              <a:t>Complete?</a:t>
            </a:r>
          </a:p>
          <a:p>
            <a:pPr lvl="1">
              <a:buNone/>
            </a:pPr>
            <a:r>
              <a:rPr lang="en-US" dirty="0"/>
              <a:t>Yes – Will always find a solution if one exists</a:t>
            </a:r>
            <a:endParaRPr lang="en-US" b="1" dirty="0">
              <a:solidFill>
                <a:srgbClr val="FF0000"/>
              </a:solidFill>
            </a:endParaRPr>
          </a:p>
          <a:p>
            <a:r>
              <a:rPr lang="en-US" sz="2400" b="1" dirty="0">
                <a:solidFill>
                  <a:srgbClr val="FF0000"/>
                </a:solidFill>
              </a:rPr>
              <a:t>Optimal?</a:t>
            </a:r>
          </a:p>
          <a:p>
            <a:pPr lvl="1"/>
            <a:r>
              <a:rPr lang="en-US" dirty="0"/>
              <a:t>Yes If </a:t>
            </a:r>
            <a:r>
              <a:rPr lang="en-US" i="1" dirty="0">
                <a:solidFill>
                  <a:srgbClr val="CC0099"/>
                </a:solidFill>
              </a:rPr>
              <a:t>h</a:t>
            </a:r>
            <a:r>
              <a:rPr lang="en-US" dirty="0">
                <a:solidFill>
                  <a:srgbClr val="CC0099"/>
                </a:solidFill>
              </a:rPr>
              <a:t>(</a:t>
            </a:r>
            <a:r>
              <a:rPr lang="en-US" i="1" dirty="0">
                <a:solidFill>
                  <a:srgbClr val="CC0099"/>
                </a:solidFill>
              </a:rPr>
              <a:t>n</a:t>
            </a:r>
            <a:r>
              <a:rPr lang="en-US" dirty="0">
                <a:solidFill>
                  <a:srgbClr val="CC0099"/>
                </a:solidFill>
              </a:rPr>
              <a:t>)</a:t>
            </a:r>
            <a:r>
              <a:rPr lang="en-US" i="1" dirty="0"/>
              <a:t> </a:t>
            </a:r>
            <a:r>
              <a:rPr lang="en-US" dirty="0"/>
              <a:t>is admissible</a:t>
            </a:r>
          </a:p>
          <a:p>
            <a:r>
              <a:rPr lang="en-US" sz="2400" b="1" dirty="0">
                <a:solidFill>
                  <a:srgbClr val="FF0000"/>
                </a:solidFill>
              </a:rPr>
              <a:t>Time/space cost?</a:t>
            </a:r>
          </a:p>
          <a:p>
            <a:pPr lvl="1"/>
            <a:r>
              <a:rPr lang="en-US" dirty="0"/>
              <a:t>A* search expands every node with </a:t>
            </a:r>
            <a:r>
              <a:rPr lang="en-US" i="1" dirty="0">
                <a:solidFill>
                  <a:srgbClr val="CC0099"/>
                </a:solidFill>
              </a:rPr>
              <a:t>h</a:t>
            </a:r>
            <a:r>
              <a:rPr lang="en-US" dirty="0">
                <a:solidFill>
                  <a:srgbClr val="CC0099"/>
                </a:solidFill>
              </a:rPr>
              <a:t>(</a:t>
            </a:r>
            <a:r>
              <a:rPr lang="en-US" i="1" dirty="0">
                <a:solidFill>
                  <a:srgbClr val="CC0099"/>
                </a:solidFill>
              </a:rPr>
              <a:t>n</a:t>
            </a:r>
            <a:r>
              <a:rPr lang="en-US" dirty="0">
                <a:solidFill>
                  <a:srgbClr val="CC0099"/>
                </a:solidFill>
              </a:rPr>
              <a:t>) </a:t>
            </a:r>
            <a:r>
              <a:rPr lang="en-US" i="1" dirty="0">
                <a:solidFill>
                  <a:srgbClr val="CC0099"/>
                </a:solidFill>
                <a:cs typeface="Arial" pitchFamily="34" charset="0"/>
              </a:rPr>
              <a:t>≤</a:t>
            </a:r>
            <a:r>
              <a:rPr lang="en-US" dirty="0">
                <a:solidFill>
                  <a:srgbClr val="CC0099"/>
                </a:solidFill>
              </a:rPr>
              <a:t> </a:t>
            </a:r>
            <a:r>
              <a:rPr lang="en-US" i="1" dirty="0">
                <a:solidFill>
                  <a:srgbClr val="CC0099"/>
                </a:solidFill>
              </a:rPr>
              <a:t>C</a:t>
            </a:r>
            <a:r>
              <a:rPr lang="en-US" dirty="0">
                <a:solidFill>
                  <a:srgbClr val="CC0099"/>
                </a:solidFill>
              </a:rPr>
              <a:t>*- </a:t>
            </a:r>
            <a:r>
              <a:rPr lang="en-US" i="1" dirty="0">
                <a:solidFill>
                  <a:srgbClr val="CC0099"/>
                </a:solidFill>
              </a:rPr>
              <a:t>g</a:t>
            </a:r>
            <a:r>
              <a:rPr lang="en-US" dirty="0">
                <a:solidFill>
                  <a:srgbClr val="CC0099"/>
                </a:solidFill>
              </a:rPr>
              <a:t>(</a:t>
            </a:r>
            <a:r>
              <a:rPr lang="en-US" i="1" dirty="0">
                <a:solidFill>
                  <a:srgbClr val="CC0099"/>
                </a:solidFill>
              </a:rPr>
              <a:t>n</a:t>
            </a:r>
            <a:r>
              <a:rPr lang="en-US" dirty="0">
                <a:solidFill>
                  <a:srgbClr val="CC0099"/>
                </a:solidFill>
              </a:rPr>
              <a:t>)</a:t>
            </a:r>
          </a:p>
          <a:p>
            <a:pPr lvl="2"/>
            <a:r>
              <a:rPr lang="en-US" sz="2000" i="1" dirty="0">
                <a:solidFill>
                  <a:srgbClr val="CC0099"/>
                </a:solidFill>
              </a:rPr>
              <a:t>C</a:t>
            </a:r>
            <a:r>
              <a:rPr lang="en-US" sz="2000" dirty="0">
                <a:solidFill>
                  <a:srgbClr val="CC0099"/>
                </a:solidFill>
              </a:rPr>
              <a:t>* is the path cost of the optimal solution</a:t>
            </a:r>
          </a:p>
          <a:p>
            <a:pPr lvl="2"/>
            <a:r>
              <a:rPr lang="en-US" sz="2000" i="1" dirty="0">
                <a:solidFill>
                  <a:srgbClr val="CC0099"/>
                </a:solidFill>
              </a:rPr>
              <a:t>g</a:t>
            </a:r>
            <a:r>
              <a:rPr lang="en-US" sz="2000" dirty="0">
                <a:solidFill>
                  <a:srgbClr val="CC0099"/>
                </a:solidFill>
              </a:rPr>
              <a:t>(</a:t>
            </a:r>
            <a:r>
              <a:rPr lang="en-US" sz="2000" i="1" dirty="0">
                <a:solidFill>
                  <a:srgbClr val="CC0099"/>
                </a:solidFill>
              </a:rPr>
              <a:t>n</a:t>
            </a:r>
            <a:r>
              <a:rPr lang="en-US" sz="2000" dirty="0">
                <a:solidFill>
                  <a:srgbClr val="CC0099"/>
                </a:solidFill>
              </a:rPr>
              <a:t>)</a:t>
            </a:r>
            <a:r>
              <a:rPr lang="en-US" sz="2000" dirty="0"/>
              <a:t>: cost from </a:t>
            </a:r>
            <a:r>
              <a:rPr lang="en-US" sz="2000" dirty="0">
                <a:solidFill>
                  <a:srgbClr val="CC0099"/>
                </a:solidFill>
              </a:rPr>
              <a:t>start node </a:t>
            </a:r>
            <a:r>
              <a:rPr lang="en-US" sz="2000" dirty="0"/>
              <a:t>to node </a:t>
            </a:r>
            <a:r>
              <a:rPr lang="en-US" sz="2000" i="1" dirty="0">
                <a:solidFill>
                  <a:srgbClr val="CC0099"/>
                </a:solidFill>
              </a:rPr>
              <a:t>n</a:t>
            </a:r>
            <a:endParaRPr lang="en-US" sz="2000" dirty="0">
              <a:solidFill>
                <a:srgbClr val="CC0099"/>
              </a:solidFill>
            </a:endParaRPr>
          </a:p>
          <a:p>
            <a:pPr lvl="2"/>
            <a:r>
              <a:rPr lang="en-US" sz="2000" i="1" dirty="0">
                <a:solidFill>
                  <a:srgbClr val="CC0099"/>
                </a:solidFill>
              </a:rPr>
              <a:t>A higher (dominating) h</a:t>
            </a:r>
            <a:r>
              <a:rPr lang="en-US" sz="2000" dirty="0">
                <a:solidFill>
                  <a:srgbClr val="CC0099"/>
                </a:solidFill>
              </a:rPr>
              <a:t>(</a:t>
            </a:r>
            <a:r>
              <a:rPr lang="en-US" sz="2000" i="1" dirty="0">
                <a:solidFill>
                  <a:srgbClr val="CC0099"/>
                </a:solidFill>
              </a:rPr>
              <a:t>n</a:t>
            </a:r>
            <a:r>
              <a:rPr lang="en-US" sz="2000" dirty="0">
                <a:solidFill>
                  <a:srgbClr val="CC0099"/>
                </a:solidFill>
              </a:rPr>
              <a:t>) </a:t>
            </a:r>
            <a:r>
              <a:rPr lang="en-US" sz="2000" dirty="0"/>
              <a:t>will have a higher pruning power</a:t>
            </a:r>
          </a:p>
          <a:p>
            <a:pPr lvl="2"/>
            <a:endParaRPr lang="en-US" dirty="0"/>
          </a:p>
          <a:p>
            <a:pPr marL="914400" lvl="2" indent="0">
              <a:buNone/>
            </a:pPr>
            <a:endParaRPr lang="en-US" dirty="0"/>
          </a:p>
          <a:p>
            <a:pPr marL="457200" lvl="1" indent="0">
              <a:buNone/>
            </a:pPr>
            <a:endParaRPr lang="en-US" sz="2400" dirty="0"/>
          </a:p>
          <a:p>
            <a:pPr marL="457200" lvl="1" indent="0">
              <a:buNone/>
            </a:pPr>
            <a:endParaRPr lang="en-US" sz="2400" dirty="0"/>
          </a:p>
          <a:p>
            <a:pPr lvl="1">
              <a:buNone/>
            </a:pPr>
            <a:endParaRPr lang="en-US" sz="2400" dirty="0"/>
          </a:p>
        </p:txBody>
      </p:sp>
    </p:spTree>
    <p:extLst>
      <p:ext uri="{BB962C8B-B14F-4D97-AF65-F5344CB8AC3E}">
        <p14:creationId xmlns:p14="http://schemas.microsoft.com/office/powerpoint/2010/main" val="160483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65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65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6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657999"/>
          </a:xfrm>
        </p:spPr>
        <p:txBody>
          <a:bodyPr>
            <a:normAutofit/>
          </a:bodyPr>
          <a:lstStyle/>
          <a:p>
            <a:r>
              <a:rPr lang="en-US" dirty="0">
                <a:latin typeface="+mn-lt"/>
              </a:rPr>
              <a:t>Search strategies</a:t>
            </a:r>
          </a:p>
        </p:txBody>
      </p:sp>
      <p:graphicFrame>
        <p:nvGraphicFramePr>
          <p:cNvPr id="7" name="Table 6"/>
          <p:cNvGraphicFramePr>
            <a:graphicFrameLocks noGrp="1"/>
          </p:cNvGraphicFramePr>
          <p:nvPr/>
        </p:nvGraphicFramePr>
        <p:xfrm>
          <a:off x="225380" y="1219200"/>
          <a:ext cx="8766220" cy="2330817"/>
        </p:xfrm>
        <a:graphic>
          <a:graphicData uri="http://schemas.openxmlformats.org/drawingml/2006/table">
            <a:tbl>
              <a:tblPr firstRow="1" bandRow="1">
                <a:tableStyleId>{5C22544A-7EE6-4342-B048-85BDC9FD1C3A}</a:tableStyleId>
              </a:tblPr>
              <a:tblGrid>
                <a:gridCol w="1753244">
                  <a:extLst>
                    <a:ext uri="{9D8B030D-6E8A-4147-A177-3AD203B41FA5}">
                      <a16:colId xmlns:a16="http://schemas.microsoft.com/office/drawing/2014/main" val="20000"/>
                    </a:ext>
                  </a:extLst>
                </a:gridCol>
                <a:gridCol w="1753244">
                  <a:extLst>
                    <a:ext uri="{9D8B030D-6E8A-4147-A177-3AD203B41FA5}">
                      <a16:colId xmlns:a16="http://schemas.microsoft.com/office/drawing/2014/main" val="20001"/>
                    </a:ext>
                  </a:extLst>
                </a:gridCol>
                <a:gridCol w="1753244">
                  <a:extLst>
                    <a:ext uri="{9D8B030D-6E8A-4147-A177-3AD203B41FA5}">
                      <a16:colId xmlns:a16="http://schemas.microsoft.com/office/drawing/2014/main" val="20002"/>
                    </a:ext>
                  </a:extLst>
                </a:gridCol>
                <a:gridCol w="1753244">
                  <a:extLst>
                    <a:ext uri="{9D8B030D-6E8A-4147-A177-3AD203B41FA5}">
                      <a16:colId xmlns:a16="http://schemas.microsoft.com/office/drawing/2014/main" val="20003"/>
                    </a:ext>
                  </a:extLst>
                </a:gridCol>
                <a:gridCol w="1753244">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solidFill>
                      <a:srgbClr val="0070C0"/>
                    </a:solidFill>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solidFill>
                      <a:srgbClr val="0070C0"/>
                    </a:solidFill>
                  </a:tcPr>
                </a:tc>
                <a:tc>
                  <a:txBody>
                    <a:bodyPr/>
                    <a:lstStyle/>
                    <a:p>
                      <a:pPr algn="ctr"/>
                      <a:r>
                        <a:rPr lang="en-US" sz="2000" dirty="0"/>
                        <a:t>Optimal?</a:t>
                      </a:r>
                    </a:p>
                  </a:txBody>
                  <a:tcPr anchor="ctr">
                    <a:solidFill>
                      <a:srgbClr val="0070C0"/>
                    </a:solidFill>
                  </a:tcPr>
                </a:tc>
                <a:tc>
                  <a:txBody>
                    <a:bodyPr/>
                    <a:lstStyle/>
                    <a:p>
                      <a:pPr algn="ctr"/>
                      <a:r>
                        <a:rPr lang="en-US" sz="2000" dirty="0"/>
                        <a:t>Time complexity</a:t>
                      </a:r>
                    </a:p>
                  </a:txBody>
                  <a:tcPr anchor="ctr">
                    <a:solidFill>
                      <a:srgbClr val="0070C0"/>
                    </a:solidFill>
                  </a:tcPr>
                </a:tc>
                <a:tc>
                  <a:txBody>
                    <a:bodyPr/>
                    <a:lstStyle/>
                    <a:p>
                      <a:pPr algn="ctr"/>
                      <a:r>
                        <a:rPr lang="en-US" sz="2000" dirty="0"/>
                        <a:t>Space complexity</a:t>
                      </a:r>
                    </a:p>
                  </a:txBody>
                  <a:tcPr anchor="ctr">
                    <a:solidFill>
                      <a:srgbClr val="0070C0"/>
                    </a:solidFill>
                  </a:tcPr>
                </a:tc>
                <a:extLst>
                  <a:ext uri="{0D108BD9-81ED-4DB2-BD59-A6C34878D82A}">
                    <a16:rowId xmlns:a16="http://schemas.microsoft.com/office/drawing/2014/main" val="10000"/>
                  </a:ext>
                </a:extLst>
              </a:tr>
              <a:tr h="813981">
                <a:tc>
                  <a:txBody>
                    <a:bodyPr/>
                    <a:lstStyle/>
                    <a:p>
                      <a:pPr algn="ctr"/>
                      <a:r>
                        <a:rPr lang="en-US" sz="2000" b="1" dirty="0"/>
                        <a:t>Greedy</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5"/>
                  </a:ext>
                </a:extLst>
              </a:tr>
              <a:tr h="813981">
                <a:tc>
                  <a:txBody>
                    <a:bodyPr/>
                    <a:lstStyle/>
                    <a:p>
                      <a:pPr algn="ctr"/>
                      <a:r>
                        <a:rPr lang="en-US" sz="2000" b="1" dirty="0"/>
                        <a:t>A*</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dirty="0">
                        <a:solidFill>
                          <a:schemeClr val="tx1"/>
                        </a:solidFill>
                      </a:endParaRPr>
                    </a:p>
                  </a:txBody>
                  <a:tcPr anchor="ctr"/>
                </a:tc>
                <a:tc>
                  <a:txBody>
                    <a:bodyPr/>
                    <a:lstStyle/>
                    <a:p>
                      <a:endParaRPr lang="en-US" dirty="0">
                        <a:solidFill>
                          <a:schemeClr val="tx1"/>
                        </a:solidFill>
                      </a:endParaRPr>
                    </a:p>
                  </a:txBody>
                  <a:tcPr anchor="ctr"/>
                </a:tc>
                <a:tc>
                  <a:txBody>
                    <a:bodyPr/>
                    <a:lstStyle/>
                    <a:p>
                      <a:endParaRPr lang="en-US" dirty="0">
                        <a:solidFill>
                          <a:schemeClr val="tx1"/>
                        </a:solidFill>
                      </a:endParaRPr>
                    </a:p>
                  </a:txBody>
                  <a:tcPr anchor="ctr"/>
                </a:tc>
                <a:extLst>
                  <a:ext uri="{0D108BD9-81ED-4DB2-BD59-A6C34878D82A}">
                    <a16:rowId xmlns:a16="http://schemas.microsoft.com/office/drawing/2014/main" val="10006"/>
                  </a:ext>
                </a:extLst>
              </a:tr>
            </a:tbl>
          </a:graphicData>
        </a:graphic>
      </p:graphicFrame>
      <p:sp>
        <p:nvSpPr>
          <p:cNvPr id="25" name="TextBox 24"/>
          <p:cNvSpPr txBox="1"/>
          <p:nvPr/>
        </p:nvSpPr>
        <p:spPr>
          <a:xfrm>
            <a:off x="2627669" y="2188874"/>
            <a:ext cx="389850" cy="276999"/>
          </a:xfrm>
          <a:prstGeom prst="rect">
            <a:avLst/>
          </a:prstGeom>
          <a:noFill/>
        </p:spPr>
        <p:txBody>
          <a:bodyPr wrap="none" rtlCol="0">
            <a:spAutoFit/>
          </a:bodyPr>
          <a:lstStyle/>
          <a:p>
            <a:r>
              <a:rPr lang="en-US" dirty="0">
                <a:solidFill>
                  <a:schemeClr val="tx1"/>
                </a:solidFill>
                <a:latin typeface="+mn-lt"/>
              </a:rPr>
              <a:t>No</a:t>
            </a:r>
          </a:p>
        </p:txBody>
      </p:sp>
      <p:sp>
        <p:nvSpPr>
          <p:cNvPr id="26" name="TextBox 25"/>
          <p:cNvSpPr txBox="1"/>
          <p:nvPr/>
        </p:nvSpPr>
        <p:spPr>
          <a:xfrm>
            <a:off x="4437690" y="2188874"/>
            <a:ext cx="389850" cy="276999"/>
          </a:xfrm>
          <a:prstGeom prst="rect">
            <a:avLst/>
          </a:prstGeom>
          <a:noFill/>
        </p:spPr>
        <p:txBody>
          <a:bodyPr wrap="none" rtlCol="0">
            <a:spAutoFit/>
          </a:bodyPr>
          <a:lstStyle/>
          <a:p>
            <a:r>
              <a:rPr lang="en-US" dirty="0">
                <a:solidFill>
                  <a:schemeClr val="tx1"/>
                </a:solidFill>
                <a:latin typeface="+mn-lt"/>
              </a:rPr>
              <a:t>No</a:t>
            </a:r>
          </a:p>
        </p:txBody>
      </p:sp>
      <p:sp>
        <p:nvSpPr>
          <p:cNvPr id="27" name="Rectangle 26"/>
          <p:cNvSpPr/>
          <p:nvPr/>
        </p:nvSpPr>
        <p:spPr>
          <a:xfrm>
            <a:off x="6102159" y="2041444"/>
            <a:ext cx="2444900" cy="830997"/>
          </a:xfrm>
          <a:prstGeom prst="rect">
            <a:avLst/>
          </a:prstGeom>
        </p:spPr>
        <p:txBody>
          <a:bodyPr wrap="none">
            <a:spAutoFit/>
          </a:bodyPr>
          <a:lstStyle/>
          <a:p>
            <a:pPr fontAlgn="auto">
              <a:spcBef>
                <a:spcPts val="0"/>
              </a:spcBef>
              <a:spcAft>
                <a:spcPts val="0"/>
              </a:spcAft>
              <a:defRPr/>
            </a:pPr>
            <a:r>
              <a:rPr lang="en-US" dirty="0">
                <a:solidFill>
                  <a:schemeClr val="tx1"/>
                </a:solidFill>
                <a:latin typeface="+mn-lt"/>
              </a:rPr>
              <a:t>Worst case: O(</a:t>
            </a:r>
            <a:r>
              <a:rPr lang="en-US" dirty="0" err="1">
                <a:solidFill>
                  <a:schemeClr val="tx1"/>
                </a:solidFill>
                <a:latin typeface="+mn-lt"/>
              </a:rPr>
              <a:t>b</a:t>
            </a:r>
            <a:r>
              <a:rPr lang="en-US" baseline="30000" dirty="0" err="1">
                <a:solidFill>
                  <a:schemeClr val="tx1"/>
                </a:solidFill>
                <a:latin typeface="+mn-lt"/>
              </a:rPr>
              <a:t>m</a:t>
            </a:r>
            <a:r>
              <a:rPr lang="en-US" dirty="0">
                <a:solidFill>
                  <a:schemeClr val="tx1"/>
                </a:solidFill>
                <a:latin typeface="+mn-lt"/>
              </a:rPr>
              <a:t>) </a:t>
            </a:r>
          </a:p>
          <a:p>
            <a:pPr fontAlgn="auto">
              <a:spcBef>
                <a:spcPts val="0"/>
              </a:spcBef>
              <a:spcAft>
                <a:spcPts val="0"/>
              </a:spcAft>
              <a:defRPr/>
            </a:pPr>
            <a:r>
              <a:rPr lang="en-US" dirty="0">
                <a:solidFill>
                  <a:schemeClr val="tx1"/>
                </a:solidFill>
              </a:rPr>
              <a:t>where b is branching factor </a:t>
            </a:r>
          </a:p>
          <a:p>
            <a:pPr fontAlgn="auto">
              <a:spcBef>
                <a:spcPts val="0"/>
              </a:spcBef>
              <a:spcAft>
                <a:spcPts val="0"/>
              </a:spcAft>
              <a:defRPr/>
            </a:pPr>
            <a:r>
              <a:rPr lang="en-US" dirty="0">
                <a:solidFill>
                  <a:schemeClr val="tx1"/>
                </a:solidFill>
              </a:rPr>
              <a:t>and m is maximum path length</a:t>
            </a:r>
          </a:p>
          <a:p>
            <a:pPr algn="ctr" eaLnBrk="1" fontAlgn="auto" hangingPunct="1">
              <a:spcBef>
                <a:spcPts val="0"/>
              </a:spcBef>
              <a:spcAft>
                <a:spcPts val="0"/>
              </a:spcAft>
              <a:defRPr/>
            </a:pPr>
            <a:endParaRPr lang="en-US" dirty="0">
              <a:solidFill>
                <a:schemeClr val="tx1"/>
              </a:solidFill>
              <a:latin typeface="+mn-lt"/>
            </a:endParaRPr>
          </a:p>
        </p:txBody>
      </p:sp>
      <p:sp>
        <p:nvSpPr>
          <p:cNvPr id="28" name="TextBox 27"/>
          <p:cNvSpPr txBox="1"/>
          <p:nvPr/>
        </p:nvSpPr>
        <p:spPr>
          <a:xfrm>
            <a:off x="2609202" y="3027074"/>
            <a:ext cx="448713" cy="276999"/>
          </a:xfrm>
          <a:prstGeom prst="rect">
            <a:avLst/>
          </a:prstGeom>
          <a:noFill/>
        </p:spPr>
        <p:txBody>
          <a:bodyPr wrap="none" rtlCol="0">
            <a:spAutoFit/>
          </a:bodyPr>
          <a:lstStyle/>
          <a:p>
            <a:r>
              <a:rPr lang="en-US" dirty="0">
                <a:solidFill>
                  <a:schemeClr val="tx1"/>
                </a:solidFill>
                <a:latin typeface="+mn-lt"/>
              </a:rPr>
              <a:t>Yes</a:t>
            </a:r>
          </a:p>
        </p:txBody>
      </p:sp>
      <p:sp>
        <p:nvSpPr>
          <p:cNvPr id="29" name="TextBox 28"/>
          <p:cNvSpPr txBox="1"/>
          <p:nvPr/>
        </p:nvSpPr>
        <p:spPr>
          <a:xfrm>
            <a:off x="4012756" y="2798474"/>
            <a:ext cx="1229824" cy="738664"/>
          </a:xfrm>
          <a:prstGeom prst="rect">
            <a:avLst/>
          </a:prstGeom>
          <a:noFill/>
        </p:spPr>
        <p:txBody>
          <a:bodyPr wrap="none" rtlCol="0">
            <a:spAutoFit/>
          </a:bodyPr>
          <a:lstStyle/>
          <a:p>
            <a:pPr algn="ctr"/>
            <a:r>
              <a:rPr lang="en-US" dirty="0">
                <a:solidFill>
                  <a:schemeClr val="tx1"/>
                </a:solidFill>
                <a:latin typeface="+mn-lt"/>
              </a:rPr>
              <a:t>Yes</a:t>
            </a:r>
            <a:br>
              <a:rPr lang="en-US" dirty="0">
                <a:solidFill>
                  <a:schemeClr val="tx1"/>
                </a:solidFill>
                <a:latin typeface="+mn-lt"/>
              </a:rPr>
            </a:br>
            <a:r>
              <a:rPr lang="en-US" dirty="0">
                <a:solidFill>
                  <a:schemeClr val="tx1"/>
                </a:solidFill>
                <a:latin typeface="+mn-lt"/>
              </a:rPr>
              <a:t>(if heuristic is </a:t>
            </a:r>
          </a:p>
          <a:p>
            <a:pPr algn="ctr"/>
            <a:r>
              <a:rPr lang="en-US" dirty="0">
                <a:solidFill>
                  <a:schemeClr val="tx1"/>
                </a:solidFill>
                <a:latin typeface="+mn-lt"/>
              </a:rPr>
              <a:t>admissible)</a:t>
            </a:r>
          </a:p>
        </p:txBody>
      </p:sp>
      <p:sp>
        <p:nvSpPr>
          <p:cNvPr id="35" name="Rectangle 34"/>
          <p:cNvSpPr/>
          <p:nvPr/>
        </p:nvSpPr>
        <p:spPr>
          <a:xfrm>
            <a:off x="5283765" y="2903686"/>
            <a:ext cx="3746191" cy="1384995"/>
          </a:xfrm>
          <a:prstGeom prst="rect">
            <a:avLst/>
          </a:prstGeom>
        </p:spPr>
        <p:txBody>
          <a:bodyPr wrap="square">
            <a:spAutoFit/>
          </a:bodyPr>
          <a:lstStyle/>
          <a:p>
            <a:pPr lvl="1"/>
            <a:r>
              <a:rPr lang="en-US" dirty="0">
                <a:solidFill>
                  <a:schemeClr val="tx1"/>
                </a:solidFill>
                <a:latin typeface="+mn-lt"/>
              </a:rPr>
              <a:t>Number of nodes with </a:t>
            </a:r>
            <a:r>
              <a:rPr lang="en-US" i="1" dirty="0">
                <a:solidFill>
                  <a:srgbClr val="CC0099"/>
                </a:solidFill>
              </a:rPr>
              <a:t>h</a:t>
            </a:r>
            <a:r>
              <a:rPr lang="en-US" dirty="0">
                <a:solidFill>
                  <a:srgbClr val="CC0099"/>
                </a:solidFill>
              </a:rPr>
              <a:t>(</a:t>
            </a:r>
            <a:r>
              <a:rPr lang="en-US" i="1" dirty="0">
                <a:solidFill>
                  <a:srgbClr val="CC0099"/>
                </a:solidFill>
              </a:rPr>
              <a:t>n</a:t>
            </a:r>
            <a:r>
              <a:rPr lang="en-US" dirty="0">
                <a:solidFill>
                  <a:srgbClr val="CC0099"/>
                </a:solidFill>
              </a:rPr>
              <a:t>) </a:t>
            </a:r>
            <a:r>
              <a:rPr lang="en-US" i="1" dirty="0">
                <a:solidFill>
                  <a:srgbClr val="CC0099"/>
                </a:solidFill>
                <a:cs typeface="Arial" pitchFamily="34" charset="0"/>
              </a:rPr>
              <a:t>≤</a:t>
            </a:r>
            <a:r>
              <a:rPr lang="en-US" dirty="0">
                <a:solidFill>
                  <a:srgbClr val="CC0099"/>
                </a:solidFill>
              </a:rPr>
              <a:t> </a:t>
            </a:r>
            <a:r>
              <a:rPr lang="en-US" i="1" dirty="0">
                <a:solidFill>
                  <a:srgbClr val="CC0099"/>
                </a:solidFill>
              </a:rPr>
              <a:t>C</a:t>
            </a:r>
            <a:r>
              <a:rPr lang="en-US" dirty="0">
                <a:solidFill>
                  <a:srgbClr val="CC0099"/>
                </a:solidFill>
              </a:rPr>
              <a:t>*- </a:t>
            </a:r>
            <a:r>
              <a:rPr lang="en-US" i="1" dirty="0">
                <a:solidFill>
                  <a:srgbClr val="CC0099"/>
                </a:solidFill>
              </a:rPr>
              <a:t>g</a:t>
            </a:r>
            <a:r>
              <a:rPr lang="en-US" dirty="0">
                <a:solidFill>
                  <a:srgbClr val="CC0099"/>
                </a:solidFill>
              </a:rPr>
              <a:t>(</a:t>
            </a:r>
            <a:r>
              <a:rPr lang="en-US" i="1" dirty="0">
                <a:solidFill>
                  <a:srgbClr val="CC0099"/>
                </a:solidFill>
              </a:rPr>
              <a:t>n</a:t>
            </a:r>
            <a:r>
              <a:rPr lang="en-US" dirty="0">
                <a:solidFill>
                  <a:srgbClr val="CC0099"/>
                </a:solidFill>
              </a:rPr>
              <a:t>)</a:t>
            </a:r>
          </a:p>
          <a:p>
            <a:pPr lvl="1"/>
            <a:r>
              <a:rPr lang="en-US" i="1" dirty="0">
                <a:solidFill>
                  <a:schemeClr val="tx1"/>
                </a:solidFill>
              </a:rPr>
              <a:t>h</a:t>
            </a:r>
            <a:r>
              <a:rPr lang="en-US" dirty="0">
                <a:solidFill>
                  <a:schemeClr val="tx1"/>
                </a:solidFill>
              </a:rPr>
              <a:t>(</a:t>
            </a:r>
            <a:r>
              <a:rPr lang="en-US" i="1" dirty="0">
                <a:solidFill>
                  <a:schemeClr val="tx1"/>
                </a:solidFill>
              </a:rPr>
              <a:t>n</a:t>
            </a:r>
            <a:r>
              <a:rPr lang="en-US" dirty="0">
                <a:solidFill>
                  <a:schemeClr val="tx1"/>
                </a:solidFill>
              </a:rPr>
              <a:t>): estimated cost from </a:t>
            </a:r>
            <a:r>
              <a:rPr lang="en-US" i="1" dirty="0">
                <a:solidFill>
                  <a:schemeClr val="tx1"/>
                </a:solidFill>
              </a:rPr>
              <a:t>n</a:t>
            </a:r>
            <a:r>
              <a:rPr lang="en-US" dirty="0">
                <a:solidFill>
                  <a:schemeClr val="tx1"/>
                </a:solidFill>
              </a:rPr>
              <a:t> to goal</a:t>
            </a:r>
          </a:p>
          <a:p>
            <a:pPr lvl="1">
              <a:buNone/>
            </a:pPr>
            <a:r>
              <a:rPr lang="en-US" i="1" dirty="0">
                <a:solidFill>
                  <a:schemeClr val="tx1"/>
                </a:solidFill>
              </a:rPr>
              <a:t>g</a:t>
            </a:r>
            <a:r>
              <a:rPr lang="en-US" dirty="0">
                <a:solidFill>
                  <a:schemeClr val="tx1"/>
                </a:solidFill>
              </a:rPr>
              <a:t>(</a:t>
            </a:r>
            <a:r>
              <a:rPr lang="en-US" i="1" dirty="0">
                <a:solidFill>
                  <a:schemeClr val="tx1"/>
                </a:solidFill>
              </a:rPr>
              <a:t>n</a:t>
            </a:r>
            <a:r>
              <a:rPr lang="en-US" dirty="0">
                <a:solidFill>
                  <a:schemeClr val="tx1"/>
                </a:solidFill>
              </a:rPr>
              <a:t>): cost from start node to </a:t>
            </a:r>
            <a:r>
              <a:rPr lang="en-US" i="1" dirty="0">
                <a:solidFill>
                  <a:schemeClr val="tx1"/>
                </a:solidFill>
              </a:rPr>
              <a:t>n </a:t>
            </a:r>
            <a:endParaRPr lang="en-US" dirty="0">
              <a:solidFill>
                <a:schemeClr val="tx1"/>
              </a:solidFill>
            </a:endParaRPr>
          </a:p>
          <a:p>
            <a:pPr lvl="1"/>
            <a:r>
              <a:rPr lang="en-US" i="1" dirty="0">
                <a:solidFill>
                  <a:schemeClr val="tx1"/>
                </a:solidFill>
              </a:rPr>
              <a:t>C</a:t>
            </a:r>
            <a:r>
              <a:rPr lang="en-US" dirty="0">
                <a:solidFill>
                  <a:schemeClr val="tx1"/>
                </a:solidFill>
              </a:rPr>
              <a:t>* is the path cost of the optimal solution</a:t>
            </a:r>
          </a:p>
          <a:p>
            <a:pPr lvl="1">
              <a:buNone/>
            </a:pPr>
            <a:endParaRPr lang="en-US" dirty="0">
              <a:solidFill>
                <a:srgbClr val="CC0099"/>
              </a:solidFill>
            </a:endParaRPr>
          </a:p>
        </p:txBody>
      </p:sp>
    </p:spTree>
    <p:extLst>
      <p:ext uri="{BB962C8B-B14F-4D97-AF65-F5344CB8AC3E}">
        <p14:creationId xmlns:p14="http://schemas.microsoft.com/office/powerpoint/2010/main" val="123941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00200"/>
            <a:ext cx="7772400" cy="1470025"/>
          </a:xfrm>
        </p:spPr>
        <p:txBody>
          <a:bodyPr/>
          <a:lstStyle/>
          <a:p>
            <a:r>
              <a:rPr lang="en-US" dirty="0"/>
              <a:t>Lecture 8 </a:t>
            </a:r>
            <a:br>
              <a:rPr lang="en-US" dirty="0"/>
            </a:br>
            <a:r>
              <a:rPr lang="en-US" dirty="0"/>
              <a:t>Uninformed search</a:t>
            </a:r>
          </a:p>
        </p:txBody>
      </p:sp>
      <p:sp>
        <p:nvSpPr>
          <p:cNvPr id="3" name="Subtitle 2"/>
          <p:cNvSpPr>
            <a:spLocks noGrp="1"/>
          </p:cNvSpPr>
          <p:nvPr>
            <p:ph type="subTitle" idx="1"/>
          </p:nvPr>
        </p:nvSpPr>
        <p:spPr>
          <a:xfrm>
            <a:off x="1222745" y="3600450"/>
            <a:ext cx="6400800" cy="1752600"/>
          </a:xfrm>
        </p:spPr>
        <p:txBody>
          <a:bodyPr/>
          <a:lstStyle/>
          <a:p>
            <a:r>
              <a:rPr lang="en-US" b="1" dirty="0">
                <a:ea typeface="inherit"/>
                <a:cs typeface="inherit"/>
              </a:rPr>
              <a:t>CS 180 – Intelligent Systems</a:t>
            </a:r>
            <a:endParaRPr lang="en-US" dirty="0"/>
          </a:p>
          <a:p>
            <a:endParaRPr lang="en-US" dirty="0"/>
          </a:p>
        </p:txBody>
      </p:sp>
      <p:sp>
        <p:nvSpPr>
          <p:cNvPr id="4" name="Rectangle 3"/>
          <p:cNvSpPr/>
          <p:nvPr/>
        </p:nvSpPr>
        <p:spPr>
          <a:xfrm>
            <a:off x="1981200" y="5361801"/>
            <a:ext cx="4572000" cy="1107996"/>
          </a:xfrm>
          <a:prstGeom prst="rect">
            <a:avLst/>
          </a:prstGeom>
        </p:spPr>
        <p:txBody>
          <a:bodyPr>
            <a:spAutoFit/>
          </a:bodyPr>
          <a:lstStyle/>
          <a:p>
            <a:pPr algn="ctr"/>
            <a:r>
              <a:rPr lang="en-US" b="1" dirty="0">
                <a:solidFill>
                  <a:schemeClr val="tx1"/>
                </a:solidFill>
              </a:rPr>
              <a:t>Dr. Victor Chen</a:t>
            </a:r>
          </a:p>
          <a:p>
            <a:pPr algn="ctr"/>
            <a:endParaRPr lang="en-US" dirty="0">
              <a:solidFill>
                <a:schemeClr val="tx1"/>
              </a:solidFill>
            </a:endParaRPr>
          </a:p>
          <a:p>
            <a:pPr algn="ctr"/>
            <a:r>
              <a:rPr lang="en-US" b="1">
                <a:solidFill>
                  <a:schemeClr val="tx1"/>
                </a:solidFill>
              </a:rPr>
              <a:t>Fall 2022</a:t>
            </a:r>
            <a:endParaRPr lang="en-US" b="1" dirty="0">
              <a:solidFill>
                <a:schemeClr val="tx1"/>
              </a:solidFill>
            </a:endParaRPr>
          </a:p>
          <a:p>
            <a:pPr algn="ctr"/>
            <a:endParaRPr lang="en-US" b="1" dirty="0">
              <a:solidFill>
                <a:schemeClr val="tx1"/>
              </a:solidFill>
            </a:endParaRPr>
          </a:p>
        </p:txBody>
      </p:sp>
    </p:spTree>
    <p:extLst>
      <p:ext uri="{BB962C8B-B14F-4D97-AF65-F5344CB8AC3E}">
        <p14:creationId xmlns:p14="http://schemas.microsoft.com/office/powerpoint/2010/main" val="3228387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a:t>
            </a:r>
          </a:p>
        </p:txBody>
      </p:sp>
      <p:sp>
        <p:nvSpPr>
          <p:cNvPr id="3" name="Content Placeholder 2"/>
          <p:cNvSpPr>
            <a:spLocks noGrp="1"/>
          </p:cNvSpPr>
          <p:nvPr>
            <p:ph idx="1"/>
          </p:nvPr>
        </p:nvSpPr>
        <p:spPr>
          <a:xfrm>
            <a:off x="304800" y="1219200"/>
            <a:ext cx="8534400" cy="4602163"/>
          </a:xfrm>
        </p:spPr>
        <p:txBody>
          <a:bodyPr>
            <a:normAutofit/>
          </a:bodyPr>
          <a:lstStyle/>
          <a:p>
            <a:pPr marL="457200" lvl="1" indent="0">
              <a:buNone/>
            </a:pPr>
            <a:r>
              <a:rPr lang="en-US" sz="2400" dirty="0"/>
              <a:t>Given an AI problem,  </a:t>
            </a:r>
            <a:r>
              <a:rPr lang="en-US" sz="2400" u="sng" dirty="0"/>
              <a:t>state space </a:t>
            </a:r>
            <a:r>
              <a:rPr lang="en-US" sz="2400" dirty="0"/>
              <a:t>refers to all the states reachable from initial state</a:t>
            </a:r>
          </a:p>
          <a:p>
            <a:pPr marL="457200" lvl="1" indent="0">
              <a:buNone/>
            </a:pPr>
            <a:endParaRPr lang="en-US" sz="2400" dirty="0"/>
          </a:p>
          <a:p>
            <a:pPr marL="457200" lvl="1" indent="0">
              <a:buNone/>
            </a:pPr>
            <a:r>
              <a:rPr lang="en-US" sz="2400" dirty="0"/>
              <a:t>How large the </a:t>
            </a:r>
            <a:r>
              <a:rPr lang="en-US" sz="2400" b="1" dirty="0">
                <a:solidFill>
                  <a:srgbClr val="CC0099"/>
                </a:solidFill>
              </a:rPr>
              <a:t>state space</a:t>
            </a:r>
            <a:r>
              <a:rPr lang="en-US" sz="2400" b="1" dirty="0"/>
              <a:t> </a:t>
            </a:r>
            <a:r>
              <a:rPr lang="en-US" sz="2400" dirty="0"/>
              <a:t>can</a:t>
            </a:r>
            <a:r>
              <a:rPr lang="en-US" sz="2400" b="1" dirty="0"/>
              <a:t> </a:t>
            </a:r>
            <a:r>
              <a:rPr lang="en-US" sz="2400" dirty="0"/>
              <a:t>be? </a:t>
            </a:r>
          </a:p>
          <a:p>
            <a:pPr marL="457200" lvl="1" indent="0">
              <a:buNone/>
            </a:pPr>
            <a:endParaRPr lang="en-US" sz="2400" dirty="0"/>
          </a:p>
          <a:p>
            <a:pPr marL="457200" lvl="1" indent="0">
              <a:buNone/>
            </a:pPr>
            <a:endParaRPr lang="en-US"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274638"/>
            <a:ext cx="8229600" cy="715962"/>
          </a:xfrm>
        </p:spPr>
        <p:txBody>
          <a:bodyPr>
            <a:normAutofit fontScale="90000"/>
          </a:bodyPr>
          <a:lstStyle/>
          <a:p>
            <a:r>
              <a:rPr lang="en-US" dirty="0"/>
              <a:t>Uninformed Search</a:t>
            </a:r>
            <a:br>
              <a:rPr lang="en-US" dirty="0"/>
            </a:br>
            <a:endParaRPr lang="en-US" dirty="0"/>
          </a:p>
        </p:txBody>
      </p:sp>
      <p:pic>
        <p:nvPicPr>
          <p:cNvPr id="3" name="Picture 2"/>
          <p:cNvPicPr>
            <a:picLocks noChangeAspect="1"/>
          </p:cNvPicPr>
          <p:nvPr/>
        </p:nvPicPr>
        <p:blipFill>
          <a:blip r:embed="rId3"/>
          <a:stretch>
            <a:fillRect/>
          </a:stretch>
        </p:blipFill>
        <p:spPr>
          <a:xfrm>
            <a:off x="1905000" y="1828800"/>
            <a:ext cx="5334000" cy="3200400"/>
          </a:xfrm>
          <a:prstGeom prst="rect">
            <a:avLst/>
          </a:prstGeom>
        </p:spPr>
      </p:pic>
    </p:spTree>
    <p:extLst>
      <p:ext uri="{BB962C8B-B14F-4D97-AF65-F5344CB8AC3E}">
        <p14:creationId xmlns:p14="http://schemas.microsoft.com/office/powerpoint/2010/main" val="2883602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a:t>
            </a:r>
          </a:p>
        </p:txBody>
      </p:sp>
      <p:sp>
        <p:nvSpPr>
          <p:cNvPr id="25603" name="Rectangle 3"/>
          <p:cNvSpPr>
            <a:spLocks noGrp="1" noChangeArrowheads="1"/>
          </p:cNvSpPr>
          <p:nvPr>
            <p:ph idx="1"/>
          </p:nvPr>
        </p:nvSpPr>
        <p:spPr>
          <a:xfrm>
            <a:off x="457200" y="1295400"/>
            <a:ext cx="8382000" cy="4525963"/>
          </a:xfrm>
        </p:spPr>
        <p:txBody>
          <a:bodyPr>
            <a:normAutofit/>
          </a:bodyPr>
          <a:lstStyle/>
          <a:p>
            <a:r>
              <a:rPr lang="en-US" dirty="0"/>
              <a:t>In </a:t>
            </a:r>
            <a:r>
              <a:rPr lang="en-US" b="1" dirty="0">
                <a:solidFill>
                  <a:srgbClr val="CC0099"/>
                </a:solidFill>
              </a:rPr>
              <a:t>uninformed search</a:t>
            </a:r>
            <a:r>
              <a:rPr lang="en-US" dirty="0"/>
              <a:t>, we use </a:t>
            </a:r>
            <a:r>
              <a:rPr lang="en-US" u="sng" dirty="0"/>
              <a:t>only the information available in the problem definition</a:t>
            </a:r>
          </a:p>
          <a:p>
            <a:pPr lvl="1"/>
            <a:r>
              <a:rPr lang="en-US" dirty="0"/>
              <a:t>Breadth-first search</a:t>
            </a:r>
          </a:p>
          <a:p>
            <a:pPr lvl="1"/>
            <a:r>
              <a:rPr lang="en-US" dirty="0"/>
              <a:t>Depth-first search</a:t>
            </a:r>
          </a:p>
          <a:p>
            <a:pPr lvl="1"/>
            <a:r>
              <a:rPr lang="en-US"/>
              <a:t>Iterative deepening search </a:t>
            </a:r>
          </a:p>
          <a:p>
            <a:pPr lvl="1"/>
            <a:r>
              <a:rPr lang="en-US"/>
              <a:t>Uniform-cost </a:t>
            </a:r>
            <a:r>
              <a:rPr lang="en-US" dirty="0"/>
              <a:t>search</a:t>
            </a:r>
          </a:p>
        </p:txBody>
      </p:sp>
    </p:spTree>
    <p:extLst>
      <p:ext uri="{BB962C8B-B14F-4D97-AF65-F5344CB8AC3E}">
        <p14:creationId xmlns:p14="http://schemas.microsoft.com/office/powerpoint/2010/main" val="95345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6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Breadth-First Search</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457200"/>
            <a:ext cx="5852160" cy="5852160"/>
          </a:xfrm>
          <a:prstGeom prst="rect">
            <a:avLst/>
          </a:prstGeom>
          <a:noFill/>
        </p:spPr>
      </p:pic>
    </p:spTree>
    <p:extLst>
      <p:ext uri="{BB962C8B-B14F-4D97-AF65-F5344CB8AC3E}">
        <p14:creationId xmlns:p14="http://schemas.microsoft.com/office/powerpoint/2010/main" val="4042085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p:sp>
        <p:nvSpPr>
          <p:cNvPr id="26627" name="Rectangle 3"/>
          <p:cNvSpPr>
            <a:spLocks noGrp="1" noChangeArrowheads="1"/>
          </p:cNvSpPr>
          <p:nvPr>
            <p:ph idx="1"/>
          </p:nvPr>
        </p:nvSpPr>
        <p:spPr>
          <a:xfrm>
            <a:off x="381000" y="1295400"/>
            <a:ext cx="8915400" cy="4525963"/>
          </a:xfrm>
        </p:spPr>
        <p:txBody>
          <a:bodyPr/>
          <a:lstStyle/>
          <a:p>
            <a:r>
              <a:rPr lang="en-US" sz="2400" dirty="0"/>
              <a:t>Expand </a:t>
            </a:r>
            <a:r>
              <a:rPr lang="en-US" sz="2400" u="sng" dirty="0">
                <a:solidFill>
                  <a:srgbClr val="FF0000"/>
                </a:solidFill>
              </a:rPr>
              <a:t>shallowest unexpanded node</a:t>
            </a:r>
          </a:p>
          <a:p>
            <a:pPr>
              <a:buFont typeface="Arial" panose="020B0604020202020204" pitchFamily="34" charset="0"/>
              <a:buChar char="•"/>
            </a:pPr>
            <a:r>
              <a:rPr lang="en-US" sz="2400" i="1" dirty="0"/>
              <a:t>Basic idea</a:t>
            </a:r>
            <a:r>
              <a:rPr lang="en-US" sz="2400" dirty="0"/>
              <a:t>:  visit </a:t>
            </a:r>
            <a:r>
              <a:rPr lang="en-US" sz="2400" i="1" dirty="0"/>
              <a:t>all</a:t>
            </a:r>
            <a:r>
              <a:rPr lang="en-US" sz="2400" dirty="0"/>
              <a:t> your neighbors before your neighbor's neighbors</a:t>
            </a:r>
            <a:endParaRPr lang="en-US" u="sng" dirty="0">
              <a:solidFill>
                <a:srgbClr val="FF0000"/>
              </a:solidFill>
            </a:endParaRPr>
          </a:p>
          <a:p>
            <a:pPr>
              <a:buFont typeface="Arial" panose="020B0604020202020204" pitchFamily="34" charset="0"/>
              <a:buChar char="•"/>
            </a:pPr>
            <a:r>
              <a:rPr lang="en-US" sz="2400" dirty="0"/>
              <a:t>Implementation: </a:t>
            </a:r>
            <a:r>
              <a:rPr lang="en-US" sz="2400" b="1" i="1" dirty="0">
                <a:solidFill>
                  <a:srgbClr val="FF0000"/>
                </a:solidFill>
              </a:rPr>
              <a:t>frontier</a:t>
            </a:r>
            <a:r>
              <a:rPr lang="en-US" sz="2400" b="1" dirty="0">
                <a:solidFill>
                  <a:srgbClr val="FF0000"/>
                </a:solidFill>
              </a:rPr>
              <a:t> is a FIFO queue</a:t>
            </a:r>
          </a:p>
        </p:txBody>
      </p:sp>
      <p:grpSp>
        <p:nvGrpSpPr>
          <p:cNvPr id="4" name="Group 3"/>
          <p:cNvGrpSpPr/>
          <p:nvPr/>
        </p:nvGrpSpPr>
        <p:grpSpPr>
          <a:xfrm>
            <a:off x="3702123" y="3200400"/>
            <a:ext cx="4756077" cy="3194156"/>
            <a:chOff x="3671888" y="3301231"/>
            <a:chExt cx="5319712" cy="3404369"/>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3301231"/>
              <a:ext cx="5319712" cy="3404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3886200" y="5334000"/>
              <a:ext cx="533400" cy="5334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305800" y="3657600"/>
              <a:ext cx="533400" cy="5334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457200" y="4307466"/>
            <a:ext cx="3048000" cy="830997"/>
          </a:xfrm>
          <a:prstGeom prst="rect">
            <a:avLst/>
          </a:prstGeom>
          <a:noFill/>
        </p:spPr>
        <p:txBody>
          <a:bodyPr wrap="square" rtlCol="0">
            <a:spAutoFit/>
          </a:bodyPr>
          <a:lstStyle/>
          <a:p>
            <a:pPr algn="ctr"/>
            <a:r>
              <a:rPr lang="en-US" sz="2400" b="0" u="sng" dirty="0">
                <a:solidFill>
                  <a:schemeClr val="tx1"/>
                </a:solidFill>
                <a:latin typeface="+mn-lt"/>
              </a:rPr>
              <a:t>State space graph</a:t>
            </a:r>
            <a:r>
              <a:rPr lang="en-US" sz="2400" b="0" dirty="0">
                <a:solidFill>
                  <a:schemeClr val="tx1"/>
                </a:solidFill>
                <a:latin typeface="+mn-lt"/>
              </a:rPr>
              <a:t> for a search problem</a:t>
            </a:r>
          </a:p>
        </p:txBody>
      </p:sp>
    </p:spTree>
    <p:extLst>
      <p:ext uri="{BB962C8B-B14F-4D97-AF65-F5344CB8AC3E}">
        <p14:creationId xmlns:p14="http://schemas.microsoft.com/office/powerpoint/2010/main" val="139769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Breadth-First Search</a:t>
            </a:r>
          </a:p>
        </p:txBody>
      </p:sp>
      <p:grpSp>
        <p:nvGrpSpPr>
          <p:cNvPr id="20483" name="Group 3"/>
          <p:cNvGrpSpPr>
            <a:grpSpLocks/>
          </p:cNvGrpSpPr>
          <p:nvPr/>
        </p:nvGrpSpPr>
        <p:grpSpPr bwMode="auto">
          <a:xfrm>
            <a:off x="2414585" y="3498854"/>
            <a:ext cx="4114800" cy="3263542"/>
            <a:chOff x="48" y="2332"/>
            <a:chExt cx="3456" cy="2340"/>
          </a:xfrm>
        </p:grpSpPr>
        <p:sp>
          <p:nvSpPr>
            <p:cNvPr id="20539" name="Text Box 4"/>
            <p:cNvSpPr txBox="1">
              <a:spLocks noChangeArrowheads="1"/>
            </p:cNvSpPr>
            <p:nvPr/>
          </p:nvSpPr>
          <p:spPr bwMode="auto">
            <a:xfrm>
              <a:off x="1728" y="2332"/>
              <a:ext cx="624" cy="243"/>
            </a:xfrm>
            <a:prstGeom prst="rect">
              <a:avLst/>
            </a:prstGeom>
            <a:noFill/>
            <a:ln w="9525">
              <a:noFill/>
              <a:miter lim="800000"/>
              <a:headEnd/>
              <a:tailEnd/>
            </a:ln>
          </p:spPr>
          <p:txBody>
            <a:bodyPr>
              <a:spAutoFit/>
            </a:bodyPr>
            <a:lstStyle/>
            <a:p>
              <a:pPr algn="ctr">
                <a:spcBef>
                  <a:spcPct val="50000"/>
                </a:spcBef>
              </a:pPr>
              <a:r>
                <a:rPr lang="en-US" sz="1600" dirty="0">
                  <a:solidFill>
                    <a:schemeClr val="tx1"/>
                  </a:solidFill>
                </a:rPr>
                <a:t>S</a:t>
              </a:r>
            </a:p>
          </p:txBody>
        </p:sp>
        <p:sp>
          <p:nvSpPr>
            <p:cNvPr id="20540" name="Text Box 5"/>
            <p:cNvSpPr txBox="1">
              <a:spLocks noChangeArrowheads="1"/>
            </p:cNvSpPr>
            <p:nvPr/>
          </p:nvSpPr>
          <p:spPr bwMode="auto">
            <a:xfrm>
              <a:off x="48" y="3417"/>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sp>
          <p:nvSpPr>
            <p:cNvPr id="20541" name="Text Box 6"/>
            <p:cNvSpPr txBox="1">
              <a:spLocks noChangeArrowheads="1"/>
            </p:cNvSpPr>
            <p:nvPr/>
          </p:nvSpPr>
          <p:spPr bwMode="auto">
            <a:xfrm>
              <a:off x="48" y="303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b</a:t>
              </a:r>
            </a:p>
          </p:txBody>
        </p:sp>
        <p:sp>
          <p:nvSpPr>
            <p:cNvPr id="20542" name="Text Box 7"/>
            <p:cNvSpPr txBox="1">
              <a:spLocks noChangeArrowheads="1"/>
            </p:cNvSpPr>
            <p:nvPr/>
          </p:nvSpPr>
          <p:spPr bwMode="auto">
            <a:xfrm>
              <a:off x="384" y="268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d</a:t>
              </a:r>
            </a:p>
          </p:txBody>
        </p:sp>
        <p:sp>
          <p:nvSpPr>
            <p:cNvPr id="20543" name="Text Box 8"/>
            <p:cNvSpPr txBox="1">
              <a:spLocks noChangeArrowheads="1"/>
            </p:cNvSpPr>
            <p:nvPr/>
          </p:nvSpPr>
          <p:spPr bwMode="auto">
            <a:xfrm>
              <a:off x="3264" y="2640"/>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p</a:t>
              </a:r>
            </a:p>
          </p:txBody>
        </p:sp>
        <p:sp>
          <p:nvSpPr>
            <p:cNvPr id="20544" name="Text Box 9"/>
            <p:cNvSpPr txBox="1">
              <a:spLocks noChangeArrowheads="1"/>
            </p:cNvSpPr>
            <p:nvPr/>
          </p:nvSpPr>
          <p:spPr bwMode="auto">
            <a:xfrm>
              <a:off x="480" y="3417"/>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sp>
          <p:nvSpPr>
            <p:cNvPr id="20545" name="Text Box 10"/>
            <p:cNvSpPr txBox="1">
              <a:spLocks noChangeArrowheads="1"/>
            </p:cNvSpPr>
            <p:nvPr/>
          </p:nvSpPr>
          <p:spPr bwMode="auto">
            <a:xfrm>
              <a:off x="480" y="303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c</a:t>
              </a:r>
            </a:p>
          </p:txBody>
        </p:sp>
        <p:cxnSp>
          <p:nvCxnSpPr>
            <p:cNvPr id="20546" name="AutoShape 11"/>
            <p:cNvCxnSpPr>
              <a:cxnSpLocks noChangeShapeType="1"/>
              <a:stCxn id="20542" idx="2"/>
              <a:endCxn id="20541" idx="0"/>
            </p:cNvCxnSpPr>
            <p:nvPr/>
          </p:nvCxnSpPr>
          <p:spPr bwMode="auto">
            <a:xfrm flipH="1">
              <a:off x="168" y="2887"/>
              <a:ext cx="336" cy="146"/>
            </a:xfrm>
            <a:prstGeom prst="straightConnector1">
              <a:avLst/>
            </a:prstGeom>
            <a:noFill/>
            <a:ln w="9525">
              <a:solidFill>
                <a:schemeClr val="tx1"/>
              </a:solidFill>
              <a:round/>
              <a:headEnd/>
              <a:tailEnd/>
            </a:ln>
          </p:spPr>
        </p:cxnSp>
        <p:cxnSp>
          <p:nvCxnSpPr>
            <p:cNvPr id="20547" name="AutoShape 12"/>
            <p:cNvCxnSpPr>
              <a:cxnSpLocks noChangeShapeType="1"/>
              <a:stCxn id="20542" idx="2"/>
              <a:endCxn id="20545" idx="0"/>
            </p:cNvCxnSpPr>
            <p:nvPr/>
          </p:nvCxnSpPr>
          <p:spPr bwMode="auto">
            <a:xfrm>
              <a:off x="504" y="2887"/>
              <a:ext cx="96" cy="146"/>
            </a:xfrm>
            <a:prstGeom prst="straightConnector1">
              <a:avLst/>
            </a:prstGeom>
            <a:noFill/>
            <a:ln w="9525">
              <a:solidFill>
                <a:schemeClr val="tx1"/>
              </a:solidFill>
              <a:round/>
              <a:headEnd/>
              <a:tailEnd/>
            </a:ln>
          </p:spPr>
        </p:cxnSp>
        <p:cxnSp>
          <p:nvCxnSpPr>
            <p:cNvPr id="20548" name="AutoShape 13"/>
            <p:cNvCxnSpPr>
              <a:cxnSpLocks noChangeShapeType="1"/>
              <a:stCxn id="20541" idx="2"/>
              <a:endCxn id="20540" idx="0"/>
            </p:cNvCxnSpPr>
            <p:nvPr/>
          </p:nvCxnSpPr>
          <p:spPr bwMode="auto">
            <a:xfrm>
              <a:off x="168" y="3232"/>
              <a:ext cx="0" cy="185"/>
            </a:xfrm>
            <a:prstGeom prst="straightConnector1">
              <a:avLst/>
            </a:prstGeom>
            <a:noFill/>
            <a:ln w="9525">
              <a:solidFill>
                <a:schemeClr val="tx1"/>
              </a:solidFill>
              <a:round/>
              <a:headEnd/>
              <a:tailEnd/>
            </a:ln>
          </p:spPr>
        </p:cxnSp>
        <p:cxnSp>
          <p:nvCxnSpPr>
            <p:cNvPr id="20549" name="AutoShape 14"/>
            <p:cNvCxnSpPr>
              <a:cxnSpLocks noChangeShapeType="1"/>
              <a:stCxn id="20545" idx="2"/>
              <a:endCxn id="20544" idx="0"/>
            </p:cNvCxnSpPr>
            <p:nvPr/>
          </p:nvCxnSpPr>
          <p:spPr bwMode="auto">
            <a:xfrm>
              <a:off x="600" y="3232"/>
              <a:ext cx="0" cy="185"/>
            </a:xfrm>
            <a:prstGeom prst="straightConnector1">
              <a:avLst/>
            </a:prstGeom>
            <a:noFill/>
            <a:ln w="9525">
              <a:solidFill>
                <a:schemeClr val="tx1"/>
              </a:solidFill>
              <a:round/>
              <a:headEnd/>
              <a:tailEnd/>
            </a:ln>
          </p:spPr>
        </p:cxnSp>
        <p:grpSp>
          <p:nvGrpSpPr>
            <p:cNvPr id="20550" name="Group 15"/>
            <p:cNvGrpSpPr>
              <a:grpSpLocks/>
            </p:cNvGrpSpPr>
            <p:nvPr/>
          </p:nvGrpSpPr>
          <p:grpSpPr bwMode="auto">
            <a:xfrm>
              <a:off x="1776" y="2640"/>
              <a:ext cx="1104" cy="1648"/>
              <a:chOff x="1152" y="2640"/>
              <a:chExt cx="1104" cy="1648"/>
            </a:xfrm>
          </p:grpSpPr>
          <p:sp>
            <p:nvSpPr>
              <p:cNvPr id="20577" name="Text Box 16"/>
              <p:cNvSpPr txBox="1">
                <a:spLocks noChangeArrowheads="1"/>
              </p:cNvSpPr>
              <p:nvPr/>
            </p:nvSpPr>
            <p:spPr bwMode="auto">
              <a:xfrm>
                <a:off x="1536" y="2640"/>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e</a:t>
                </a:r>
              </a:p>
            </p:txBody>
          </p:sp>
          <p:sp>
            <p:nvSpPr>
              <p:cNvPr id="20578" name="Text Box 17"/>
              <p:cNvSpPr txBox="1">
                <a:spLocks noChangeArrowheads="1"/>
              </p:cNvSpPr>
              <p:nvPr/>
            </p:nvSpPr>
            <p:spPr bwMode="auto">
              <a:xfrm>
                <a:off x="1152"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p</a:t>
                </a:r>
              </a:p>
            </p:txBody>
          </p:sp>
          <p:sp>
            <p:nvSpPr>
              <p:cNvPr id="20579" name="Text Box 18"/>
              <p:cNvSpPr txBox="1">
                <a:spLocks noChangeArrowheads="1"/>
              </p:cNvSpPr>
              <p:nvPr/>
            </p:nvSpPr>
            <p:spPr bwMode="auto">
              <a:xfrm>
                <a:off x="1296"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h</a:t>
                </a:r>
              </a:p>
            </p:txBody>
          </p:sp>
          <p:sp>
            <p:nvSpPr>
              <p:cNvPr id="20580" name="Text Box 19"/>
              <p:cNvSpPr txBox="1">
                <a:spLocks noChangeArrowheads="1"/>
              </p:cNvSpPr>
              <p:nvPr/>
            </p:nvSpPr>
            <p:spPr bwMode="auto">
              <a:xfrm>
                <a:off x="1728"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f</a:t>
                </a:r>
              </a:p>
            </p:txBody>
          </p:sp>
          <p:sp>
            <p:nvSpPr>
              <p:cNvPr id="20581" name="Text Box 20"/>
              <p:cNvSpPr txBox="1">
                <a:spLocks noChangeArrowheads="1"/>
              </p:cNvSpPr>
              <p:nvPr/>
            </p:nvSpPr>
            <p:spPr bwMode="auto">
              <a:xfrm>
                <a:off x="1728"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r</a:t>
                </a:r>
              </a:p>
            </p:txBody>
          </p:sp>
          <p:sp>
            <p:nvSpPr>
              <p:cNvPr id="20582" name="Text Box 21"/>
              <p:cNvSpPr txBox="1">
                <a:spLocks noChangeArrowheads="1"/>
              </p:cNvSpPr>
              <p:nvPr/>
            </p:nvSpPr>
            <p:spPr bwMode="auto">
              <a:xfrm>
                <a:off x="1440"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20583" name="Text Box 22"/>
              <p:cNvSpPr txBox="1">
                <a:spLocks noChangeArrowheads="1"/>
              </p:cNvSpPr>
              <p:nvPr/>
            </p:nvSpPr>
            <p:spPr bwMode="auto">
              <a:xfrm>
                <a:off x="1152"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20584" name="Text Box 23"/>
              <p:cNvSpPr txBox="1">
                <a:spLocks noChangeArrowheads="1"/>
              </p:cNvSpPr>
              <p:nvPr/>
            </p:nvSpPr>
            <p:spPr bwMode="auto">
              <a:xfrm>
                <a:off x="1584"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c</a:t>
                </a:r>
              </a:p>
            </p:txBody>
          </p:sp>
          <p:sp>
            <p:nvSpPr>
              <p:cNvPr id="20585" name="Text Box 24"/>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solidFill>
                      <a:schemeClr val="tx1"/>
                    </a:solidFill>
                  </a:rPr>
                  <a:t>G</a:t>
                </a:r>
              </a:p>
            </p:txBody>
          </p:sp>
          <p:sp>
            <p:nvSpPr>
              <p:cNvPr id="20586" name="Text Box 25"/>
              <p:cNvSpPr txBox="1">
                <a:spLocks noChangeArrowheads="1"/>
              </p:cNvSpPr>
              <p:nvPr/>
            </p:nvSpPr>
            <p:spPr bwMode="auto">
              <a:xfrm>
                <a:off x="1584" y="4089"/>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cxnSp>
            <p:nvCxnSpPr>
              <p:cNvPr id="20587" name="AutoShape 26"/>
              <p:cNvCxnSpPr>
                <a:cxnSpLocks noChangeShapeType="1"/>
                <a:stCxn id="20577" idx="2"/>
                <a:endCxn id="20579" idx="0"/>
              </p:cNvCxnSpPr>
              <p:nvPr/>
            </p:nvCxnSpPr>
            <p:spPr bwMode="auto">
              <a:xfrm flipH="1">
                <a:off x="1416" y="2839"/>
                <a:ext cx="240" cy="185"/>
              </a:xfrm>
              <a:prstGeom prst="straightConnector1">
                <a:avLst/>
              </a:prstGeom>
              <a:noFill/>
              <a:ln w="9525">
                <a:solidFill>
                  <a:schemeClr val="tx1"/>
                </a:solidFill>
                <a:round/>
                <a:headEnd/>
                <a:tailEnd/>
              </a:ln>
            </p:spPr>
          </p:cxnSp>
          <p:cxnSp>
            <p:nvCxnSpPr>
              <p:cNvPr id="20588" name="AutoShape 27"/>
              <p:cNvCxnSpPr>
                <a:cxnSpLocks noChangeShapeType="1"/>
                <a:stCxn id="20577" idx="2"/>
                <a:endCxn id="20581" idx="0"/>
              </p:cNvCxnSpPr>
              <p:nvPr/>
            </p:nvCxnSpPr>
            <p:spPr bwMode="auto">
              <a:xfrm>
                <a:off x="1656" y="2839"/>
                <a:ext cx="192" cy="185"/>
              </a:xfrm>
              <a:prstGeom prst="straightConnector1">
                <a:avLst/>
              </a:prstGeom>
              <a:noFill/>
              <a:ln w="9525">
                <a:solidFill>
                  <a:schemeClr val="tx1"/>
                </a:solidFill>
                <a:round/>
                <a:headEnd/>
                <a:tailEnd/>
              </a:ln>
            </p:spPr>
          </p:cxnSp>
          <p:cxnSp>
            <p:nvCxnSpPr>
              <p:cNvPr id="20589" name="AutoShape 28"/>
              <p:cNvCxnSpPr>
                <a:cxnSpLocks noChangeShapeType="1"/>
                <a:stCxn id="20579" idx="2"/>
                <a:endCxn id="20578" idx="0"/>
              </p:cNvCxnSpPr>
              <p:nvPr/>
            </p:nvCxnSpPr>
            <p:spPr bwMode="auto">
              <a:xfrm flipH="1">
                <a:off x="1272" y="3223"/>
                <a:ext cx="144" cy="185"/>
              </a:xfrm>
              <a:prstGeom prst="straightConnector1">
                <a:avLst/>
              </a:prstGeom>
              <a:noFill/>
              <a:ln w="9525">
                <a:solidFill>
                  <a:schemeClr val="tx1"/>
                </a:solidFill>
                <a:round/>
                <a:headEnd/>
                <a:tailEnd/>
              </a:ln>
            </p:spPr>
          </p:cxnSp>
          <p:cxnSp>
            <p:nvCxnSpPr>
              <p:cNvPr id="20590" name="AutoShape 29"/>
              <p:cNvCxnSpPr>
                <a:cxnSpLocks noChangeShapeType="1"/>
                <a:stCxn id="20579" idx="2"/>
                <a:endCxn id="20582" idx="0"/>
              </p:cNvCxnSpPr>
              <p:nvPr/>
            </p:nvCxnSpPr>
            <p:spPr bwMode="auto">
              <a:xfrm>
                <a:off x="1416" y="3223"/>
                <a:ext cx="144" cy="185"/>
              </a:xfrm>
              <a:prstGeom prst="straightConnector1">
                <a:avLst/>
              </a:prstGeom>
              <a:noFill/>
              <a:ln w="9525">
                <a:solidFill>
                  <a:schemeClr val="tx1"/>
                </a:solidFill>
                <a:round/>
                <a:headEnd/>
                <a:tailEnd/>
              </a:ln>
            </p:spPr>
          </p:cxnSp>
          <p:cxnSp>
            <p:nvCxnSpPr>
              <p:cNvPr id="20591" name="AutoShape 30"/>
              <p:cNvCxnSpPr>
                <a:cxnSpLocks noChangeShapeType="1"/>
                <a:stCxn id="20581" idx="2"/>
                <a:endCxn id="20580" idx="0"/>
              </p:cNvCxnSpPr>
              <p:nvPr/>
            </p:nvCxnSpPr>
            <p:spPr bwMode="auto">
              <a:xfrm>
                <a:off x="1848" y="3223"/>
                <a:ext cx="0" cy="185"/>
              </a:xfrm>
              <a:prstGeom prst="straightConnector1">
                <a:avLst/>
              </a:prstGeom>
              <a:noFill/>
              <a:ln w="9525">
                <a:solidFill>
                  <a:schemeClr val="tx1"/>
                </a:solidFill>
                <a:round/>
                <a:headEnd/>
                <a:tailEnd/>
              </a:ln>
            </p:spPr>
          </p:cxnSp>
          <p:cxnSp>
            <p:nvCxnSpPr>
              <p:cNvPr id="20592" name="AutoShape 31"/>
              <p:cNvCxnSpPr>
                <a:cxnSpLocks noChangeShapeType="1"/>
                <a:stCxn id="20578" idx="2"/>
                <a:endCxn id="20583" idx="0"/>
              </p:cNvCxnSpPr>
              <p:nvPr/>
            </p:nvCxnSpPr>
            <p:spPr bwMode="auto">
              <a:xfrm>
                <a:off x="1272" y="3607"/>
                <a:ext cx="0" cy="146"/>
              </a:xfrm>
              <a:prstGeom prst="straightConnector1">
                <a:avLst/>
              </a:prstGeom>
              <a:noFill/>
              <a:ln w="9525">
                <a:solidFill>
                  <a:schemeClr val="tx1"/>
                </a:solidFill>
                <a:round/>
                <a:headEnd/>
                <a:tailEnd/>
              </a:ln>
            </p:spPr>
          </p:cxnSp>
          <p:cxnSp>
            <p:nvCxnSpPr>
              <p:cNvPr id="20593" name="AutoShape 32"/>
              <p:cNvCxnSpPr>
                <a:cxnSpLocks noChangeShapeType="1"/>
                <a:stCxn id="20580" idx="2"/>
                <a:endCxn id="20584" idx="0"/>
              </p:cNvCxnSpPr>
              <p:nvPr/>
            </p:nvCxnSpPr>
            <p:spPr bwMode="auto">
              <a:xfrm flipH="1">
                <a:off x="1704" y="3607"/>
                <a:ext cx="144" cy="146"/>
              </a:xfrm>
              <a:prstGeom prst="straightConnector1">
                <a:avLst/>
              </a:prstGeom>
              <a:noFill/>
              <a:ln w="9525">
                <a:solidFill>
                  <a:schemeClr val="tx1"/>
                </a:solidFill>
                <a:round/>
                <a:headEnd/>
                <a:tailEnd/>
              </a:ln>
            </p:spPr>
          </p:cxnSp>
          <p:cxnSp>
            <p:nvCxnSpPr>
              <p:cNvPr id="20594" name="AutoShape 33"/>
              <p:cNvCxnSpPr>
                <a:cxnSpLocks noChangeShapeType="1"/>
                <a:stCxn id="20580" idx="2"/>
                <a:endCxn id="20585" idx="0"/>
              </p:cNvCxnSpPr>
              <p:nvPr/>
            </p:nvCxnSpPr>
            <p:spPr bwMode="auto">
              <a:xfrm>
                <a:off x="1848" y="3607"/>
                <a:ext cx="168" cy="185"/>
              </a:xfrm>
              <a:prstGeom prst="straightConnector1">
                <a:avLst/>
              </a:prstGeom>
              <a:noFill/>
              <a:ln w="9525">
                <a:solidFill>
                  <a:schemeClr val="tx1"/>
                </a:solidFill>
                <a:round/>
                <a:headEnd/>
                <a:tailEnd/>
              </a:ln>
            </p:spPr>
          </p:cxnSp>
          <p:cxnSp>
            <p:nvCxnSpPr>
              <p:cNvPr id="20595" name="AutoShape 34"/>
              <p:cNvCxnSpPr>
                <a:cxnSpLocks noChangeShapeType="1"/>
                <a:stCxn id="20584" idx="2"/>
                <a:endCxn id="20586" idx="0"/>
              </p:cNvCxnSpPr>
              <p:nvPr/>
            </p:nvCxnSpPr>
            <p:spPr bwMode="auto">
              <a:xfrm>
                <a:off x="1704" y="3952"/>
                <a:ext cx="0" cy="137"/>
              </a:xfrm>
              <a:prstGeom prst="straightConnector1">
                <a:avLst/>
              </a:prstGeom>
              <a:noFill/>
              <a:ln w="9525">
                <a:solidFill>
                  <a:schemeClr val="tx1"/>
                </a:solidFill>
                <a:round/>
                <a:headEnd/>
                <a:tailEnd/>
              </a:ln>
            </p:spPr>
          </p:cxnSp>
        </p:grpSp>
        <p:sp>
          <p:nvSpPr>
            <p:cNvPr id="20551" name="Text Box 35"/>
            <p:cNvSpPr txBox="1">
              <a:spLocks noChangeArrowheads="1"/>
            </p:cNvSpPr>
            <p:nvPr/>
          </p:nvSpPr>
          <p:spPr bwMode="auto">
            <a:xfrm>
              <a:off x="3264" y="299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cxnSp>
          <p:nvCxnSpPr>
            <p:cNvPr id="20552" name="AutoShape 36"/>
            <p:cNvCxnSpPr>
              <a:cxnSpLocks noChangeShapeType="1"/>
              <a:stCxn id="20543" idx="2"/>
              <a:endCxn id="20551" idx="0"/>
            </p:cNvCxnSpPr>
            <p:nvPr/>
          </p:nvCxnSpPr>
          <p:spPr bwMode="auto">
            <a:xfrm>
              <a:off x="3384" y="2839"/>
              <a:ext cx="0" cy="155"/>
            </a:xfrm>
            <a:prstGeom prst="straightConnector1">
              <a:avLst/>
            </a:prstGeom>
            <a:noFill/>
            <a:ln w="9525">
              <a:solidFill>
                <a:schemeClr val="tx1"/>
              </a:solidFill>
              <a:round/>
              <a:headEnd/>
              <a:tailEnd/>
            </a:ln>
          </p:spPr>
        </p:cxnSp>
        <p:grpSp>
          <p:nvGrpSpPr>
            <p:cNvPr id="20553" name="Group 37"/>
            <p:cNvGrpSpPr>
              <a:grpSpLocks/>
            </p:cNvGrpSpPr>
            <p:nvPr/>
          </p:nvGrpSpPr>
          <p:grpSpPr bwMode="auto">
            <a:xfrm>
              <a:off x="624" y="3024"/>
              <a:ext cx="1104" cy="1648"/>
              <a:chOff x="1152" y="2640"/>
              <a:chExt cx="1104" cy="1648"/>
            </a:xfrm>
          </p:grpSpPr>
          <p:sp>
            <p:nvSpPr>
              <p:cNvPr id="20558" name="Text Box 38"/>
              <p:cNvSpPr txBox="1">
                <a:spLocks noChangeArrowheads="1"/>
              </p:cNvSpPr>
              <p:nvPr/>
            </p:nvSpPr>
            <p:spPr bwMode="auto">
              <a:xfrm>
                <a:off x="1536" y="2640"/>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e</a:t>
                </a:r>
              </a:p>
            </p:txBody>
          </p:sp>
          <p:sp>
            <p:nvSpPr>
              <p:cNvPr id="20559" name="Text Box 39"/>
              <p:cNvSpPr txBox="1">
                <a:spLocks noChangeArrowheads="1"/>
              </p:cNvSpPr>
              <p:nvPr/>
            </p:nvSpPr>
            <p:spPr bwMode="auto">
              <a:xfrm>
                <a:off x="1152"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p</a:t>
                </a:r>
              </a:p>
            </p:txBody>
          </p:sp>
          <p:sp>
            <p:nvSpPr>
              <p:cNvPr id="20560" name="Text Box 40"/>
              <p:cNvSpPr txBox="1">
                <a:spLocks noChangeArrowheads="1"/>
              </p:cNvSpPr>
              <p:nvPr/>
            </p:nvSpPr>
            <p:spPr bwMode="auto">
              <a:xfrm>
                <a:off x="1296"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h</a:t>
                </a:r>
              </a:p>
            </p:txBody>
          </p:sp>
          <p:sp>
            <p:nvSpPr>
              <p:cNvPr id="20561" name="Text Box 41"/>
              <p:cNvSpPr txBox="1">
                <a:spLocks noChangeArrowheads="1"/>
              </p:cNvSpPr>
              <p:nvPr/>
            </p:nvSpPr>
            <p:spPr bwMode="auto">
              <a:xfrm>
                <a:off x="1728"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f</a:t>
                </a:r>
              </a:p>
            </p:txBody>
          </p:sp>
          <p:sp>
            <p:nvSpPr>
              <p:cNvPr id="20562" name="Text Box 42"/>
              <p:cNvSpPr txBox="1">
                <a:spLocks noChangeArrowheads="1"/>
              </p:cNvSpPr>
              <p:nvPr/>
            </p:nvSpPr>
            <p:spPr bwMode="auto">
              <a:xfrm>
                <a:off x="1728"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r</a:t>
                </a:r>
              </a:p>
            </p:txBody>
          </p:sp>
          <p:sp>
            <p:nvSpPr>
              <p:cNvPr id="20563" name="Text Box 43"/>
              <p:cNvSpPr txBox="1">
                <a:spLocks noChangeArrowheads="1"/>
              </p:cNvSpPr>
              <p:nvPr/>
            </p:nvSpPr>
            <p:spPr bwMode="auto">
              <a:xfrm>
                <a:off x="1440"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20564" name="Text Box 44"/>
              <p:cNvSpPr txBox="1">
                <a:spLocks noChangeArrowheads="1"/>
              </p:cNvSpPr>
              <p:nvPr/>
            </p:nvSpPr>
            <p:spPr bwMode="auto">
              <a:xfrm>
                <a:off x="1152"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20565" name="Text Box 45"/>
              <p:cNvSpPr txBox="1">
                <a:spLocks noChangeArrowheads="1"/>
              </p:cNvSpPr>
              <p:nvPr/>
            </p:nvSpPr>
            <p:spPr bwMode="auto">
              <a:xfrm>
                <a:off x="1584"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c</a:t>
                </a:r>
              </a:p>
            </p:txBody>
          </p:sp>
          <p:sp>
            <p:nvSpPr>
              <p:cNvPr id="20566" name="Text Box 46"/>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i="1" dirty="0">
                    <a:solidFill>
                      <a:schemeClr val="tx1"/>
                    </a:solidFill>
                  </a:rPr>
                  <a:t>G</a:t>
                </a:r>
              </a:p>
            </p:txBody>
          </p:sp>
          <p:sp>
            <p:nvSpPr>
              <p:cNvPr id="20567" name="Text Box 47"/>
              <p:cNvSpPr txBox="1">
                <a:spLocks noChangeArrowheads="1"/>
              </p:cNvSpPr>
              <p:nvPr/>
            </p:nvSpPr>
            <p:spPr bwMode="auto">
              <a:xfrm>
                <a:off x="1584" y="4089"/>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cxnSp>
            <p:nvCxnSpPr>
              <p:cNvPr id="20568" name="AutoShape 48"/>
              <p:cNvCxnSpPr>
                <a:cxnSpLocks noChangeShapeType="1"/>
                <a:stCxn id="20558" idx="2"/>
                <a:endCxn id="20560" idx="0"/>
              </p:cNvCxnSpPr>
              <p:nvPr/>
            </p:nvCxnSpPr>
            <p:spPr bwMode="auto">
              <a:xfrm flipH="1">
                <a:off x="1416" y="2839"/>
                <a:ext cx="240" cy="185"/>
              </a:xfrm>
              <a:prstGeom prst="straightConnector1">
                <a:avLst/>
              </a:prstGeom>
              <a:noFill/>
              <a:ln w="9525">
                <a:solidFill>
                  <a:schemeClr val="tx1"/>
                </a:solidFill>
                <a:round/>
                <a:headEnd/>
                <a:tailEnd/>
              </a:ln>
            </p:spPr>
          </p:cxnSp>
          <p:cxnSp>
            <p:nvCxnSpPr>
              <p:cNvPr id="20569" name="AutoShape 49"/>
              <p:cNvCxnSpPr>
                <a:cxnSpLocks noChangeShapeType="1"/>
                <a:stCxn id="20558" idx="2"/>
                <a:endCxn id="20562" idx="0"/>
              </p:cNvCxnSpPr>
              <p:nvPr/>
            </p:nvCxnSpPr>
            <p:spPr bwMode="auto">
              <a:xfrm>
                <a:off x="1656" y="2839"/>
                <a:ext cx="192" cy="185"/>
              </a:xfrm>
              <a:prstGeom prst="straightConnector1">
                <a:avLst/>
              </a:prstGeom>
              <a:noFill/>
              <a:ln w="9525">
                <a:solidFill>
                  <a:schemeClr val="tx1"/>
                </a:solidFill>
                <a:round/>
                <a:headEnd/>
                <a:tailEnd/>
              </a:ln>
            </p:spPr>
          </p:cxnSp>
          <p:cxnSp>
            <p:nvCxnSpPr>
              <p:cNvPr id="20570" name="AutoShape 50"/>
              <p:cNvCxnSpPr>
                <a:cxnSpLocks noChangeShapeType="1"/>
                <a:stCxn id="20560" idx="2"/>
                <a:endCxn id="20559" idx="0"/>
              </p:cNvCxnSpPr>
              <p:nvPr/>
            </p:nvCxnSpPr>
            <p:spPr bwMode="auto">
              <a:xfrm flipH="1">
                <a:off x="1272" y="3223"/>
                <a:ext cx="144" cy="185"/>
              </a:xfrm>
              <a:prstGeom prst="straightConnector1">
                <a:avLst/>
              </a:prstGeom>
              <a:noFill/>
              <a:ln w="9525">
                <a:solidFill>
                  <a:schemeClr val="tx1"/>
                </a:solidFill>
                <a:round/>
                <a:headEnd/>
                <a:tailEnd/>
              </a:ln>
            </p:spPr>
          </p:cxnSp>
          <p:cxnSp>
            <p:nvCxnSpPr>
              <p:cNvPr id="20571" name="AutoShape 51"/>
              <p:cNvCxnSpPr>
                <a:cxnSpLocks noChangeShapeType="1"/>
                <a:stCxn id="20560" idx="2"/>
                <a:endCxn id="20563" idx="0"/>
              </p:cNvCxnSpPr>
              <p:nvPr/>
            </p:nvCxnSpPr>
            <p:spPr bwMode="auto">
              <a:xfrm>
                <a:off x="1416" y="3223"/>
                <a:ext cx="144" cy="185"/>
              </a:xfrm>
              <a:prstGeom prst="straightConnector1">
                <a:avLst/>
              </a:prstGeom>
              <a:noFill/>
              <a:ln w="9525">
                <a:solidFill>
                  <a:schemeClr val="tx1"/>
                </a:solidFill>
                <a:round/>
                <a:headEnd/>
                <a:tailEnd/>
              </a:ln>
            </p:spPr>
          </p:cxnSp>
          <p:cxnSp>
            <p:nvCxnSpPr>
              <p:cNvPr id="20572" name="AutoShape 52"/>
              <p:cNvCxnSpPr>
                <a:cxnSpLocks noChangeShapeType="1"/>
                <a:stCxn id="20562" idx="2"/>
                <a:endCxn id="20561" idx="0"/>
              </p:cNvCxnSpPr>
              <p:nvPr/>
            </p:nvCxnSpPr>
            <p:spPr bwMode="auto">
              <a:xfrm>
                <a:off x="1848" y="3223"/>
                <a:ext cx="0" cy="185"/>
              </a:xfrm>
              <a:prstGeom prst="straightConnector1">
                <a:avLst/>
              </a:prstGeom>
              <a:noFill/>
              <a:ln w="9525">
                <a:solidFill>
                  <a:schemeClr val="tx1"/>
                </a:solidFill>
                <a:round/>
                <a:headEnd/>
                <a:tailEnd/>
              </a:ln>
            </p:spPr>
          </p:cxnSp>
          <p:cxnSp>
            <p:nvCxnSpPr>
              <p:cNvPr id="20573" name="AutoShape 53"/>
              <p:cNvCxnSpPr>
                <a:cxnSpLocks noChangeShapeType="1"/>
                <a:stCxn id="20559" idx="2"/>
                <a:endCxn id="20564" idx="0"/>
              </p:cNvCxnSpPr>
              <p:nvPr/>
            </p:nvCxnSpPr>
            <p:spPr bwMode="auto">
              <a:xfrm>
                <a:off x="1272" y="3607"/>
                <a:ext cx="0" cy="146"/>
              </a:xfrm>
              <a:prstGeom prst="straightConnector1">
                <a:avLst/>
              </a:prstGeom>
              <a:noFill/>
              <a:ln w="9525">
                <a:solidFill>
                  <a:schemeClr val="tx1"/>
                </a:solidFill>
                <a:round/>
                <a:headEnd/>
                <a:tailEnd/>
              </a:ln>
            </p:spPr>
          </p:cxnSp>
          <p:cxnSp>
            <p:nvCxnSpPr>
              <p:cNvPr id="20574" name="AutoShape 54"/>
              <p:cNvCxnSpPr>
                <a:cxnSpLocks noChangeShapeType="1"/>
                <a:stCxn id="20561" idx="2"/>
                <a:endCxn id="20565" idx="0"/>
              </p:cNvCxnSpPr>
              <p:nvPr/>
            </p:nvCxnSpPr>
            <p:spPr bwMode="auto">
              <a:xfrm flipH="1">
                <a:off x="1704" y="3607"/>
                <a:ext cx="144" cy="146"/>
              </a:xfrm>
              <a:prstGeom prst="straightConnector1">
                <a:avLst/>
              </a:prstGeom>
              <a:noFill/>
              <a:ln w="9525">
                <a:solidFill>
                  <a:schemeClr val="tx1"/>
                </a:solidFill>
                <a:round/>
                <a:headEnd/>
                <a:tailEnd/>
              </a:ln>
            </p:spPr>
          </p:cxnSp>
          <p:cxnSp>
            <p:nvCxnSpPr>
              <p:cNvPr id="20575" name="AutoShape 55"/>
              <p:cNvCxnSpPr>
                <a:cxnSpLocks noChangeShapeType="1"/>
                <a:stCxn id="20561" idx="2"/>
                <a:endCxn id="20566" idx="0"/>
              </p:cNvCxnSpPr>
              <p:nvPr/>
            </p:nvCxnSpPr>
            <p:spPr bwMode="auto">
              <a:xfrm>
                <a:off x="1848" y="3607"/>
                <a:ext cx="168" cy="185"/>
              </a:xfrm>
              <a:prstGeom prst="straightConnector1">
                <a:avLst/>
              </a:prstGeom>
              <a:noFill/>
              <a:ln w="9525">
                <a:solidFill>
                  <a:schemeClr val="tx1"/>
                </a:solidFill>
                <a:round/>
                <a:headEnd/>
                <a:tailEnd/>
              </a:ln>
            </p:spPr>
          </p:cxnSp>
          <p:cxnSp>
            <p:nvCxnSpPr>
              <p:cNvPr id="20576" name="AutoShape 56"/>
              <p:cNvCxnSpPr>
                <a:cxnSpLocks noChangeShapeType="1"/>
                <a:stCxn id="20565" idx="2"/>
                <a:endCxn id="20567" idx="0"/>
              </p:cNvCxnSpPr>
              <p:nvPr/>
            </p:nvCxnSpPr>
            <p:spPr bwMode="auto">
              <a:xfrm>
                <a:off x="1704" y="3952"/>
                <a:ext cx="0" cy="137"/>
              </a:xfrm>
              <a:prstGeom prst="straightConnector1">
                <a:avLst/>
              </a:prstGeom>
              <a:noFill/>
              <a:ln w="9525">
                <a:solidFill>
                  <a:schemeClr val="tx1"/>
                </a:solidFill>
                <a:round/>
                <a:headEnd/>
                <a:tailEnd/>
              </a:ln>
            </p:spPr>
          </p:cxnSp>
        </p:grpSp>
        <p:cxnSp>
          <p:nvCxnSpPr>
            <p:cNvPr id="20554" name="AutoShape 57"/>
            <p:cNvCxnSpPr>
              <a:cxnSpLocks noChangeShapeType="1"/>
              <a:stCxn id="20542" idx="2"/>
              <a:endCxn id="20558" idx="0"/>
            </p:cNvCxnSpPr>
            <p:nvPr/>
          </p:nvCxnSpPr>
          <p:spPr bwMode="auto">
            <a:xfrm>
              <a:off x="504" y="2887"/>
              <a:ext cx="624" cy="137"/>
            </a:xfrm>
            <a:prstGeom prst="straightConnector1">
              <a:avLst/>
            </a:prstGeom>
            <a:noFill/>
            <a:ln w="9525">
              <a:solidFill>
                <a:schemeClr val="tx1"/>
              </a:solidFill>
              <a:round/>
              <a:headEnd/>
              <a:tailEnd/>
            </a:ln>
          </p:spPr>
        </p:cxnSp>
        <p:cxnSp>
          <p:nvCxnSpPr>
            <p:cNvPr id="20555" name="AutoShape 58"/>
            <p:cNvCxnSpPr>
              <a:cxnSpLocks noChangeShapeType="1"/>
              <a:stCxn id="20539" idx="2"/>
              <a:endCxn id="20542" idx="0"/>
            </p:cNvCxnSpPr>
            <p:nvPr/>
          </p:nvCxnSpPr>
          <p:spPr bwMode="auto">
            <a:xfrm flipH="1">
              <a:off x="504" y="2575"/>
              <a:ext cx="1536" cy="113"/>
            </a:xfrm>
            <a:prstGeom prst="straightConnector1">
              <a:avLst/>
            </a:prstGeom>
            <a:noFill/>
            <a:ln w="9525">
              <a:solidFill>
                <a:schemeClr val="tx1"/>
              </a:solidFill>
              <a:round/>
              <a:headEnd/>
              <a:tailEnd/>
            </a:ln>
          </p:spPr>
        </p:cxnSp>
        <p:cxnSp>
          <p:nvCxnSpPr>
            <p:cNvPr id="20556" name="AutoShape 59"/>
            <p:cNvCxnSpPr>
              <a:cxnSpLocks noChangeShapeType="1"/>
              <a:stCxn id="20539" idx="2"/>
              <a:endCxn id="20577" idx="0"/>
            </p:cNvCxnSpPr>
            <p:nvPr/>
          </p:nvCxnSpPr>
          <p:spPr bwMode="auto">
            <a:xfrm>
              <a:off x="2040" y="2575"/>
              <a:ext cx="240" cy="65"/>
            </a:xfrm>
            <a:prstGeom prst="straightConnector1">
              <a:avLst/>
            </a:prstGeom>
            <a:noFill/>
            <a:ln w="9525">
              <a:solidFill>
                <a:schemeClr val="tx1"/>
              </a:solidFill>
              <a:round/>
              <a:headEnd/>
              <a:tailEnd/>
            </a:ln>
          </p:spPr>
        </p:cxnSp>
        <p:cxnSp>
          <p:nvCxnSpPr>
            <p:cNvPr id="20557" name="AutoShape 60"/>
            <p:cNvCxnSpPr>
              <a:cxnSpLocks noChangeShapeType="1"/>
              <a:stCxn id="20539" idx="2"/>
              <a:endCxn id="20543" idx="0"/>
            </p:cNvCxnSpPr>
            <p:nvPr/>
          </p:nvCxnSpPr>
          <p:spPr bwMode="auto">
            <a:xfrm>
              <a:off x="2040" y="2575"/>
              <a:ext cx="1344" cy="65"/>
            </a:xfrm>
            <a:prstGeom prst="straightConnector1">
              <a:avLst/>
            </a:prstGeom>
            <a:noFill/>
            <a:ln w="9525">
              <a:solidFill>
                <a:schemeClr val="tx1"/>
              </a:solidFill>
              <a:round/>
              <a:headEnd/>
              <a:tailEnd/>
            </a:ln>
          </p:spPr>
        </p:cxnSp>
      </p:grpSp>
      <p:grpSp>
        <p:nvGrpSpPr>
          <p:cNvPr id="20484" name="Group 61"/>
          <p:cNvGrpSpPr>
            <a:grpSpLocks/>
          </p:cNvGrpSpPr>
          <p:nvPr/>
        </p:nvGrpSpPr>
        <p:grpSpPr bwMode="auto">
          <a:xfrm>
            <a:off x="3442096" y="1358902"/>
            <a:ext cx="2272904" cy="1765300"/>
            <a:chOff x="624" y="1134"/>
            <a:chExt cx="4368" cy="2544"/>
          </a:xfrm>
        </p:grpSpPr>
        <p:sp>
          <p:nvSpPr>
            <p:cNvPr id="20511" name="AutoShape 62"/>
            <p:cNvSpPr>
              <a:spLocks noChangeArrowheads="1"/>
            </p:cNvSpPr>
            <p:nvPr/>
          </p:nvSpPr>
          <p:spPr bwMode="auto">
            <a:xfrm>
              <a:off x="624" y="2625"/>
              <a:ext cx="432" cy="439"/>
            </a:xfrm>
            <a:prstGeom prst="flowChartConnector">
              <a:avLst/>
            </a:prstGeom>
            <a:noFill/>
            <a:ln w="12700">
              <a:solidFill>
                <a:schemeClr val="tx1"/>
              </a:solidFill>
              <a:round/>
              <a:headEnd/>
              <a:tailEnd/>
            </a:ln>
          </p:spPr>
          <p:txBody>
            <a:bodyPr wrap="none" anchor="ctr"/>
            <a:lstStyle/>
            <a:p>
              <a:pPr algn="ctr"/>
              <a:r>
                <a:rPr lang="en-US" sz="1600" dirty="0">
                  <a:solidFill>
                    <a:schemeClr val="tx1"/>
                  </a:solidFill>
                </a:rPr>
                <a:t>S</a:t>
              </a:r>
            </a:p>
          </p:txBody>
        </p:sp>
        <p:sp>
          <p:nvSpPr>
            <p:cNvPr id="20512" name="AutoShape 63"/>
            <p:cNvSpPr>
              <a:spLocks noChangeArrowheads="1"/>
            </p:cNvSpPr>
            <p:nvPr/>
          </p:nvSpPr>
          <p:spPr bwMode="auto">
            <a:xfrm>
              <a:off x="4560" y="1134"/>
              <a:ext cx="432" cy="439"/>
            </a:xfrm>
            <a:prstGeom prst="flowChartConnector">
              <a:avLst/>
            </a:prstGeom>
            <a:noFill/>
            <a:ln w="12700">
              <a:solidFill>
                <a:schemeClr val="tx1"/>
              </a:solidFill>
              <a:round/>
              <a:headEnd/>
              <a:tailEnd/>
            </a:ln>
          </p:spPr>
          <p:txBody>
            <a:bodyPr wrap="none" anchor="ctr"/>
            <a:lstStyle/>
            <a:p>
              <a:pPr algn="ctr"/>
              <a:r>
                <a:rPr lang="en-US">
                  <a:solidFill>
                    <a:schemeClr val="tx1"/>
                  </a:solidFill>
                </a:rPr>
                <a:t>G</a:t>
              </a:r>
            </a:p>
          </p:txBody>
        </p:sp>
        <p:sp>
          <p:nvSpPr>
            <p:cNvPr id="20513" name="AutoShape 64"/>
            <p:cNvSpPr>
              <a:spLocks noChangeArrowheads="1"/>
            </p:cNvSpPr>
            <p:nvPr/>
          </p:nvSpPr>
          <p:spPr bwMode="auto">
            <a:xfrm>
              <a:off x="1878" y="2231"/>
              <a:ext cx="433" cy="438"/>
            </a:xfrm>
            <a:prstGeom prst="flowChartConnector">
              <a:avLst/>
            </a:prstGeom>
            <a:noFill/>
            <a:ln w="12700">
              <a:solidFill>
                <a:schemeClr val="tx1"/>
              </a:solidFill>
              <a:round/>
              <a:headEnd/>
              <a:tailEnd/>
            </a:ln>
          </p:spPr>
          <p:txBody>
            <a:bodyPr wrap="none" anchor="ctr"/>
            <a:lstStyle/>
            <a:p>
              <a:pPr algn="ctr"/>
              <a:r>
                <a:rPr lang="en-US" i="1">
                  <a:solidFill>
                    <a:schemeClr val="tx1"/>
                  </a:solidFill>
                </a:rPr>
                <a:t>d</a:t>
              </a:r>
            </a:p>
          </p:txBody>
        </p:sp>
        <p:sp>
          <p:nvSpPr>
            <p:cNvPr id="20514" name="AutoShape 65"/>
            <p:cNvSpPr>
              <a:spLocks noChangeArrowheads="1"/>
            </p:cNvSpPr>
            <p:nvPr/>
          </p:nvSpPr>
          <p:spPr bwMode="auto">
            <a:xfrm>
              <a:off x="970" y="1573"/>
              <a:ext cx="432" cy="438"/>
            </a:xfrm>
            <a:prstGeom prst="flowChartConnector">
              <a:avLst/>
            </a:prstGeom>
            <a:noFill/>
            <a:ln w="12700">
              <a:solidFill>
                <a:schemeClr val="tx1"/>
              </a:solidFill>
              <a:round/>
              <a:headEnd/>
              <a:tailEnd/>
            </a:ln>
          </p:spPr>
          <p:txBody>
            <a:bodyPr wrap="none" anchor="ctr"/>
            <a:lstStyle/>
            <a:p>
              <a:pPr algn="ctr"/>
              <a:r>
                <a:rPr lang="en-US" i="1">
                  <a:solidFill>
                    <a:schemeClr val="tx1"/>
                  </a:solidFill>
                </a:rPr>
                <a:t>b</a:t>
              </a:r>
            </a:p>
          </p:txBody>
        </p:sp>
        <p:sp>
          <p:nvSpPr>
            <p:cNvPr id="20515" name="AutoShape 66"/>
            <p:cNvSpPr>
              <a:spLocks noChangeArrowheads="1"/>
            </p:cNvSpPr>
            <p:nvPr/>
          </p:nvSpPr>
          <p:spPr bwMode="auto">
            <a:xfrm>
              <a:off x="1402" y="3108"/>
              <a:ext cx="433" cy="438"/>
            </a:xfrm>
            <a:prstGeom prst="flowChartConnector">
              <a:avLst/>
            </a:prstGeom>
            <a:noFill/>
            <a:ln w="12700">
              <a:solidFill>
                <a:schemeClr val="tx1"/>
              </a:solidFill>
              <a:round/>
              <a:headEnd/>
              <a:tailEnd/>
            </a:ln>
          </p:spPr>
          <p:txBody>
            <a:bodyPr wrap="none" anchor="ctr"/>
            <a:lstStyle/>
            <a:p>
              <a:pPr algn="ctr"/>
              <a:r>
                <a:rPr lang="en-US" i="1">
                  <a:solidFill>
                    <a:schemeClr val="tx1"/>
                  </a:solidFill>
                </a:rPr>
                <a:t>p</a:t>
              </a:r>
            </a:p>
          </p:txBody>
        </p:sp>
        <p:sp>
          <p:nvSpPr>
            <p:cNvPr id="20516" name="AutoShape 67"/>
            <p:cNvSpPr>
              <a:spLocks noChangeArrowheads="1"/>
            </p:cNvSpPr>
            <p:nvPr/>
          </p:nvSpPr>
          <p:spPr bwMode="auto">
            <a:xfrm>
              <a:off x="2440" y="3239"/>
              <a:ext cx="433" cy="439"/>
            </a:xfrm>
            <a:prstGeom prst="flowChartConnector">
              <a:avLst/>
            </a:prstGeom>
            <a:noFill/>
            <a:ln w="12700">
              <a:solidFill>
                <a:schemeClr val="tx1"/>
              </a:solidFill>
              <a:round/>
              <a:headEnd/>
              <a:tailEnd/>
            </a:ln>
          </p:spPr>
          <p:txBody>
            <a:bodyPr wrap="none" anchor="ctr"/>
            <a:lstStyle/>
            <a:p>
              <a:pPr algn="ctr"/>
              <a:r>
                <a:rPr lang="en-US" i="1">
                  <a:solidFill>
                    <a:schemeClr val="tx1"/>
                  </a:solidFill>
                </a:rPr>
                <a:t>q</a:t>
              </a:r>
            </a:p>
          </p:txBody>
        </p:sp>
        <p:sp>
          <p:nvSpPr>
            <p:cNvPr id="20517" name="AutoShape 68"/>
            <p:cNvSpPr>
              <a:spLocks noChangeArrowheads="1"/>
            </p:cNvSpPr>
            <p:nvPr/>
          </p:nvSpPr>
          <p:spPr bwMode="auto">
            <a:xfrm>
              <a:off x="2916" y="1529"/>
              <a:ext cx="433" cy="438"/>
            </a:xfrm>
            <a:prstGeom prst="flowChartConnector">
              <a:avLst/>
            </a:prstGeom>
            <a:noFill/>
            <a:ln w="12700">
              <a:solidFill>
                <a:schemeClr val="tx1"/>
              </a:solidFill>
              <a:round/>
              <a:headEnd/>
              <a:tailEnd/>
            </a:ln>
          </p:spPr>
          <p:txBody>
            <a:bodyPr wrap="none" anchor="ctr"/>
            <a:lstStyle/>
            <a:p>
              <a:pPr algn="ctr"/>
              <a:r>
                <a:rPr lang="en-US" i="1">
                  <a:solidFill>
                    <a:schemeClr val="tx1"/>
                  </a:solidFill>
                </a:rPr>
                <a:t>c</a:t>
              </a:r>
            </a:p>
          </p:txBody>
        </p:sp>
        <p:sp>
          <p:nvSpPr>
            <p:cNvPr id="20518" name="AutoShape 69"/>
            <p:cNvSpPr>
              <a:spLocks noChangeArrowheads="1"/>
            </p:cNvSpPr>
            <p:nvPr/>
          </p:nvSpPr>
          <p:spPr bwMode="auto">
            <a:xfrm>
              <a:off x="3522" y="2055"/>
              <a:ext cx="432" cy="439"/>
            </a:xfrm>
            <a:prstGeom prst="flowChartConnector">
              <a:avLst/>
            </a:prstGeom>
            <a:noFill/>
            <a:ln w="12700">
              <a:solidFill>
                <a:schemeClr val="tx1"/>
              </a:solidFill>
              <a:round/>
              <a:headEnd/>
              <a:tailEnd/>
            </a:ln>
          </p:spPr>
          <p:txBody>
            <a:bodyPr wrap="none" anchor="ctr"/>
            <a:lstStyle/>
            <a:p>
              <a:pPr algn="ctr"/>
              <a:r>
                <a:rPr lang="en-US" i="1">
                  <a:solidFill>
                    <a:schemeClr val="tx1"/>
                  </a:solidFill>
                </a:rPr>
                <a:t>e</a:t>
              </a:r>
            </a:p>
          </p:txBody>
        </p:sp>
        <p:sp>
          <p:nvSpPr>
            <p:cNvPr id="20519" name="AutoShape 70"/>
            <p:cNvSpPr>
              <a:spLocks noChangeArrowheads="1"/>
            </p:cNvSpPr>
            <p:nvPr/>
          </p:nvSpPr>
          <p:spPr bwMode="auto">
            <a:xfrm>
              <a:off x="3176" y="2669"/>
              <a:ext cx="432" cy="439"/>
            </a:xfrm>
            <a:prstGeom prst="flowChartConnector">
              <a:avLst/>
            </a:prstGeom>
            <a:noFill/>
            <a:ln w="12700">
              <a:solidFill>
                <a:schemeClr val="tx1"/>
              </a:solidFill>
              <a:round/>
              <a:headEnd/>
              <a:tailEnd/>
            </a:ln>
          </p:spPr>
          <p:txBody>
            <a:bodyPr wrap="none" anchor="ctr"/>
            <a:lstStyle/>
            <a:p>
              <a:pPr algn="ctr"/>
              <a:r>
                <a:rPr lang="en-US" i="1" dirty="0">
                  <a:solidFill>
                    <a:schemeClr val="tx1"/>
                  </a:solidFill>
                </a:rPr>
                <a:t>h</a:t>
              </a:r>
            </a:p>
          </p:txBody>
        </p:sp>
        <p:sp>
          <p:nvSpPr>
            <p:cNvPr id="20520" name="AutoShape 71"/>
            <p:cNvSpPr>
              <a:spLocks noChangeArrowheads="1"/>
            </p:cNvSpPr>
            <p:nvPr/>
          </p:nvSpPr>
          <p:spPr bwMode="auto">
            <a:xfrm>
              <a:off x="1748" y="1178"/>
              <a:ext cx="433" cy="438"/>
            </a:xfrm>
            <a:prstGeom prst="flowChartConnector">
              <a:avLst/>
            </a:prstGeom>
            <a:noFill/>
            <a:ln w="12700">
              <a:solidFill>
                <a:schemeClr val="tx1"/>
              </a:solidFill>
              <a:round/>
              <a:headEnd/>
              <a:tailEnd/>
            </a:ln>
          </p:spPr>
          <p:txBody>
            <a:bodyPr wrap="none" anchor="ctr"/>
            <a:lstStyle/>
            <a:p>
              <a:pPr algn="ctr"/>
              <a:r>
                <a:rPr lang="en-US" i="1">
                  <a:solidFill>
                    <a:schemeClr val="tx1"/>
                  </a:solidFill>
                </a:rPr>
                <a:t>a</a:t>
              </a:r>
            </a:p>
          </p:txBody>
        </p:sp>
        <p:sp>
          <p:nvSpPr>
            <p:cNvPr id="20521" name="AutoShape 72"/>
            <p:cNvSpPr>
              <a:spLocks noChangeArrowheads="1"/>
            </p:cNvSpPr>
            <p:nvPr/>
          </p:nvSpPr>
          <p:spPr bwMode="auto">
            <a:xfrm>
              <a:off x="4430" y="2318"/>
              <a:ext cx="432" cy="439"/>
            </a:xfrm>
            <a:prstGeom prst="flowChartConnector">
              <a:avLst/>
            </a:prstGeom>
            <a:noFill/>
            <a:ln w="12700">
              <a:solidFill>
                <a:schemeClr val="tx1"/>
              </a:solidFill>
              <a:round/>
              <a:headEnd/>
              <a:tailEnd/>
            </a:ln>
          </p:spPr>
          <p:txBody>
            <a:bodyPr wrap="none" anchor="ctr"/>
            <a:lstStyle/>
            <a:p>
              <a:pPr algn="ctr"/>
              <a:r>
                <a:rPr lang="en-US" i="1">
                  <a:solidFill>
                    <a:schemeClr val="tx1"/>
                  </a:solidFill>
                </a:rPr>
                <a:t>f</a:t>
              </a:r>
            </a:p>
          </p:txBody>
        </p:sp>
        <p:sp>
          <p:nvSpPr>
            <p:cNvPr id="20522" name="AutoShape 73"/>
            <p:cNvSpPr>
              <a:spLocks noChangeArrowheads="1"/>
            </p:cNvSpPr>
            <p:nvPr/>
          </p:nvSpPr>
          <p:spPr bwMode="auto">
            <a:xfrm>
              <a:off x="4257" y="3108"/>
              <a:ext cx="432" cy="438"/>
            </a:xfrm>
            <a:prstGeom prst="flowChartConnector">
              <a:avLst/>
            </a:prstGeom>
            <a:noFill/>
            <a:ln w="12700">
              <a:solidFill>
                <a:schemeClr val="tx1"/>
              </a:solidFill>
              <a:round/>
              <a:headEnd/>
              <a:tailEnd/>
            </a:ln>
          </p:spPr>
          <p:txBody>
            <a:bodyPr wrap="none" anchor="ctr"/>
            <a:lstStyle/>
            <a:p>
              <a:pPr algn="ctr"/>
              <a:r>
                <a:rPr lang="en-US" i="1">
                  <a:solidFill>
                    <a:schemeClr val="tx1"/>
                  </a:solidFill>
                </a:rPr>
                <a:t>r</a:t>
              </a:r>
            </a:p>
          </p:txBody>
        </p:sp>
        <p:cxnSp>
          <p:nvCxnSpPr>
            <p:cNvPr id="20523" name="AutoShape 74"/>
            <p:cNvCxnSpPr>
              <a:cxnSpLocks noChangeShapeType="1"/>
              <a:stCxn id="20511" idx="5"/>
              <a:endCxn id="20515" idx="2"/>
            </p:cNvCxnSpPr>
            <p:nvPr/>
          </p:nvCxnSpPr>
          <p:spPr bwMode="auto">
            <a:xfrm>
              <a:off x="993" y="3012"/>
              <a:ext cx="397" cy="315"/>
            </a:xfrm>
            <a:prstGeom prst="straightConnector1">
              <a:avLst/>
            </a:prstGeom>
            <a:noFill/>
            <a:ln w="9525">
              <a:solidFill>
                <a:schemeClr val="tx1"/>
              </a:solidFill>
              <a:round/>
              <a:headEnd/>
              <a:tailEnd type="triangle" w="med" len="med"/>
            </a:ln>
          </p:spPr>
        </p:cxnSp>
        <p:cxnSp>
          <p:nvCxnSpPr>
            <p:cNvPr id="20524" name="AutoShape 75"/>
            <p:cNvCxnSpPr>
              <a:cxnSpLocks noChangeShapeType="1"/>
              <a:stCxn id="20515" idx="5"/>
              <a:endCxn id="20516" idx="2"/>
            </p:cNvCxnSpPr>
            <p:nvPr/>
          </p:nvCxnSpPr>
          <p:spPr bwMode="auto">
            <a:xfrm flipV="1">
              <a:off x="1772" y="3459"/>
              <a:ext cx="656" cy="35"/>
            </a:xfrm>
            <a:prstGeom prst="straightConnector1">
              <a:avLst/>
            </a:prstGeom>
            <a:noFill/>
            <a:ln w="9525">
              <a:solidFill>
                <a:schemeClr val="tx1"/>
              </a:solidFill>
              <a:round/>
              <a:headEnd/>
              <a:tailEnd type="triangle" w="med" len="med"/>
            </a:ln>
          </p:spPr>
        </p:cxnSp>
        <p:cxnSp>
          <p:nvCxnSpPr>
            <p:cNvPr id="20525" name="AutoShape 76"/>
            <p:cNvCxnSpPr>
              <a:cxnSpLocks noChangeShapeType="1"/>
              <a:stCxn id="20519" idx="3"/>
              <a:endCxn id="20516" idx="7"/>
            </p:cNvCxnSpPr>
            <p:nvPr/>
          </p:nvCxnSpPr>
          <p:spPr bwMode="auto">
            <a:xfrm flipH="1">
              <a:off x="2810" y="3056"/>
              <a:ext cx="429" cy="235"/>
            </a:xfrm>
            <a:prstGeom prst="straightConnector1">
              <a:avLst/>
            </a:prstGeom>
            <a:noFill/>
            <a:ln w="9525">
              <a:solidFill>
                <a:schemeClr val="tx1"/>
              </a:solidFill>
              <a:round/>
              <a:headEnd/>
              <a:tailEnd type="triangle" w="med" len="med"/>
            </a:ln>
          </p:spPr>
        </p:cxnSp>
        <p:cxnSp>
          <p:nvCxnSpPr>
            <p:cNvPr id="20526" name="AutoShape 77"/>
            <p:cNvCxnSpPr>
              <a:cxnSpLocks noChangeShapeType="1"/>
              <a:stCxn id="20519" idx="2"/>
              <a:endCxn id="20515" idx="6"/>
            </p:cNvCxnSpPr>
            <p:nvPr/>
          </p:nvCxnSpPr>
          <p:spPr bwMode="auto">
            <a:xfrm flipH="1">
              <a:off x="1847" y="2889"/>
              <a:ext cx="1317" cy="438"/>
            </a:xfrm>
            <a:prstGeom prst="straightConnector1">
              <a:avLst/>
            </a:prstGeom>
            <a:noFill/>
            <a:ln w="9525">
              <a:solidFill>
                <a:schemeClr val="tx1"/>
              </a:solidFill>
              <a:round/>
              <a:headEnd/>
              <a:tailEnd type="triangle" w="med" len="med"/>
            </a:ln>
          </p:spPr>
        </p:cxnSp>
        <p:cxnSp>
          <p:nvCxnSpPr>
            <p:cNvPr id="20527" name="AutoShape 78"/>
            <p:cNvCxnSpPr>
              <a:cxnSpLocks noChangeShapeType="1"/>
              <a:stCxn id="20518" idx="4"/>
              <a:endCxn id="20519" idx="7"/>
            </p:cNvCxnSpPr>
            <p:nvPr/>
          </p:nvCxnSpPr>
          <p:spPr bwMode="auto">
            <a:xfrm flipH="1">
              <a:off x="3545" y="2506"/>
              <a:ext cx="193" cy="215"/>
            </a:xfrm>
            <a:prstGeom prst="straightConnector1">
              <a:avLst/>
            </a:prstGeom>
            <a:noFill/>
            <a:ln w="9525">
              <a:solidFill>
                <a:schemeClr val="tx1"/>
              </a:solidFill>
              <a:round/>
              <a:headEnd/>
              <a:tailEnd type="triangle" w="med" len="med"/>
            </a:ln>
          </p:spPr>
        </p:cxnSp>
        <p:cxnSp>
          <p:nvCxnSpPr>
            <p:cNvPr id="20528" name="AutoShape 79"/>
            <p:cNvCxnSpPr>
              <a:cxnSpLocks noChangeShapeType="1"/>
              <a:stCxn id="20518" idx="5"/>
              <a:endCxn id="20522" idx="1"/>
            </p:cNvCxnSpPr>
            <p:nvPr/>
          </p:nvCxnSpPr>
          <p:spPr bwMode="auto">
            <a:xfrm>
              <a:off x="3891" y="2442"/>
              <a:ext cx="429" cy="718"/>
            </a:xfrm>
            <a:prstGeom prst="straightConnector1">
              <a:avLst/>
            </a:prstGeom>
            <a:noFill/>
            <a:ln w="9525">
              <a:solidFill>
                <a:schemeClr val="tx1"/>
              </a:solidFill>
              <a:round/>
              <a:headEnd/>
              <a:tailEnd type="triangle" w="med" len="med"/>
            </a:ln>
          </p:spPr>
        </p:cxnSp>
        <p:cxnSp>
          <p:nvCxnSpPr>
            <p:cNvPr id="20529" name="AutoShape 80"/>
            <p:cNvCxnSpPr>
              <a:cxnSpLocks noChangeShapeType="1"/>
              <a:stCxn id="20522" idx="0"/>
              <a:endCxn id="20521" idx="4"/>
            </p:cNvCxnSpPr>
            <p:nvPr/>
          </p:nvCxnSpPr>
          <p:spPr bwMode="auto">
            <a:xfrm flipV="1">
              <a:off x="4473" y="2769"/>
              <a:ext cx="173" cy="327"/>
            </a:xfrm>
            <a:prstGeom prst="straightConnector1">
              <a:avLst/>
            </a:prstGeom>
            <a:noFill/>
            <a:ln w="12700">
              <a:solidFill>
                <a:schemeClr val="tx1"/>
              </a:solidFill>
              <a:round/>
              <a:headEnd/>
              <a:tailEnd type="triangle" w="med" len="med"/>
            </a:ln>
          </p:spPr>
        </p:cxnSp>
        <p:cxnSp>
          <p:nvCxnSpPr>
            <p:cNvPr id="20530" name="AutoShape 81"/>
            <p:cNvCxnSpPr>
              <a:cxnSpLocks noChangeShapeType="1"/>
              <a:stCxn id="20521" idx="0"/>
              <a:endCxn id="20512" idx="4"/>
            </p:cNvCxnSpPr>
            <p:nvPr/>
          </p:nvCxnSpPr>
          <p:spPr bwMode="auto">
            <a:xfrm flipV="1">
              <a:off x="4646" y="1585"/>
              <a:ext cx="130" cy="721"/>
            </a:xfrm>
            <a:prstGeom prst="straightConnector1">
              <a:avLst/>
            </a:prstGeom>
            <a:noFill/>
            <a:ln w="9525">
              <a:solidFill>
                <a:schemeClr val="tx1"/>
              </a:solidFill>
              <a:round/>
              <a:headEnd/>
              <a:tailEnd type="triangle" w="med" len="med"/>
            </a:ln>
          </p:spPr>
        </p:cxnSp>
        <p:cxnSp>
          <p:nvCxnSpPr>
            <p:cNvPr id="20531" name="AutoShape 82"/>
            <p:cNvCxnSpPr>
              <a:cxnSpLocks noChangeShapeType="1"/>
              <a:stCxn id="20511" idx="7"/>
            </p:cNvCxnSpPr>
            <p:nvPr/>
          </p:nvCxnSpPr>
          <p:spPr bwMode="auto">
            <a:xfrm flipV="1">
              <a:off x="993" y="2438"/>
              <a:ext cx="885" cy="239"/>
            </a:xfrm>
            <a:prstGeom prst="straightConnector1">
              <a:avLst/>
            </a:prstGeom>
            <a:noFill/>
            <a:ln w="9525">
              <a:solidFill>
                <a:schemeClr val="tx1"/>
              </a:solidFill>
              <a:round/>
              <a:headEnd/>
              <a:tailEnd type="triangle" w="med" len="med"/>
            </a:ln>
          </p:spPr>
        </p:cxnSp>
        <p:cxnSp>
          <p:nvCxnSpPr>
            <p:cNvPr id="20532" name="AutoShape 83"/>
            <p:cNvCxnSpPr>
              <a:cxnSpLocks noChangeShapeType="1"/>
              <a:stCxn id="20513" idx="1"/>
              <a:endCxn id="20514" idx="5"/>
            </p:cNvCxnSpPr>
            <p:nvPr/>
          </p:nvCxnSpPr>
          <p:spPr bwMode="auto">
            <a:xfrm flipH="1" flipV="1">
              <a:off x="1339" y="1959"/>
              <a:ext cx="602" cy="324"/>
            </a:xfrm>
            <a:prstGeom prst="straightConnector1">
              <a:avLst/>
            </a:prstGeom>
            <a:noFill/>
            <a:ln w="9525">
              <a:solidFill>
                <a:schemeClr val="tx1"/>
              </a:solidFill>
              <a:round/>
              <a:headEnd/>
              <a:tailEnd type="triangle" w="med" len="med"/>
            </a:ln>
          </p:spPr>
        </p:cxnSp>
        <p:cxnSp>
          <p:nvCxnSpPr>
            <p:cNvPr id="20533" name="AutoShape 84"/>
            <p:cNvCxnSpPr>
              <a:cxnSpLocks noChangeShapeType="1"/>
              <a:endCxn id="20520" idx="2"/>
            </p:cNvCxnSpPr>
            <p:nvPr/>
          </p:nvCxnSpPr>
          <p:spPr bwMode="auto">
            <a:xfrm flipV="1">
              <a:off x="1347" y="1397"/>
              <a:ext cx="389" cy="240"/>
            </a:xfrm>
            <a:prstGeom prst="straightConnector1">
              <a:avLst/>
            </a:prstGeom>
            <a:noFill/>
            <a:ln w="9525">
              <a:solidFill>
                <a:schemeClr val="tx1"/>
              </a:solidFill>
              <a:round/>
              <a:headEnd/>
              <a:tailEnd type="triangle" w="med" len="med"/>
            </a:ln>
          </p:spPr>
        </p:cxnSp>
        <p:cxnSp>
          <p:nvCxnSpPr>
            <p:cNvPr id="20534" name="AutoShape 85"/>
            <p:cNvCxnSpPr>
              <a:cxnSpLocks noChangeShapeType="1"/>
              <a:stCxn id="20517" idx="2"/>
              <a:endCxn id="20520" idx="6"/>
            </p:cNvCxnSpPr>
            <p:nvPr/>
          </p:nvCxnSpPr>
          <p:spPr bwMode="auto">
            <a:xfrm flipH="1" flipV="1">
              <a:off x="2193" y="1397"/>
              <a:ext cx="711" cy="351"/>
            </a:xfrm>
            <a:prstGeom prst="straightConnector1">
              <a:avLst/>
            </a:prstGeom>
            <a:noFill/>
            <a:ln w="9525">
              <a:solidFill>
                <a:schemeClr val="tx1"/>
              </a:solidFill>
              <a:round/>
              <a:headEnd/>
              <a:tailEnd type="triangle" w="med" len="med"/>
            </a:ln>
          </p:spPr>
        </p:cxnSp>
        <p:cxnSp>
          <p:nvCxnSpPr>
            <p:cNvPr id="20535" name="AutoShape 86"/>
            <p:cNvCxnSpPr>
              <a:cxnSpLocks noChangeShapeType="1"/>
              <a:stCxn id="20513" idx="7"/>
              <a:endCxn id="20517" idx="3"/>
            </p:cNvCxnSpPr>
            <p:nvPr/>
          </p:nvCxnSpPr>
          <p:spPr bwMode="auto">
            <a:xfrm flipV="1">
              <a:off x="2248" y="1915"/>
              <a:ext cx="731" cy="368"/>
            </a:xfrm>
            <a:prstGeom prst="straightConnector1">
              <a:avLst/>
            </a:prstGeom>
            <a:noFill/>
            <a:ln w="9525">
              <a:solidFill>
                <a:schemeClr val="tx1"/>
              </a:solidFill>
              <a:round/>
              <a:headEnd/>
              <a:tailEnd type="triangle" w="med" len="med"/>
            </a:ln>
          </p:spPr>
        </p:cxnSp>
        <p:cxnSp>
          <p:nvCxnSpPr>
            <p:cNvPr id="20536" name="AutoShape 87"/>
            <p:cNvCxnSpPr>
              <a:cxnSpLocks noChangeShapeType="1"/>
              <a:stCxn id="20513" idx="6"/>
              <a:endCxn id="20518" idx="2"/>
            </p:cNvCxnSpPr>
            <p:nvPr/>
          </p:nvCxnSpPr>
          <p:spPr bwMode="auto">
            <a:xfrm flipV="1">
              <a:off x="2323" y="2275"/>
              <a:ext cx="1187" cy="175"/>
            </a:xfrm>
            <a:prstGeom prst="straightConnector1">
              <a:avLst/>
            </a:prstGeom>
            <a:noFill/>
            <a:ln w="9525">
              <a:solidFill>
                <a:schemeClr val="tx1"/>
              </a:solidFill>
              <a:round/>
              <a:headEnd/>
              <a:tailEnd type="triangle" w="med" len="med"/>
            </a:ln>
          </p:spPr>
        </p:cxnSp>
        <p:cxnSp>
          <p:nvCxnSpPr>
            <p:cNvPr id="20537" name="AutoShape 88"/>
            <p:cNvCxnSpPr>
              <a:cxnSpLocks noChangeShapeType="1"/>
              <a:stCxn id="20521" idx="1"/>
              <a:endCxn id="20517" idx="6"/>
            </p:cNvCxnSpPr>
            <p:nvPr/>
          </p:nvCxnSpPr>
          <p:spPr bwMode="auto">
            <a:xfrm rot="5400000" flipH="1">
              <a:off x="3616" y="1493"/>
              <a:ext cx="622" cy="1132"/>
            </a:xfrm>
            <a:prstGeom prst="curvedConnector2">
              <a:avLst/>
            </a:prstGeom>
            <a:noFill/>
            <a:ln w="9525">
              <a:solidFill>
                <a:schemeClr val="tx1"/>
              </a:solidFill>
              <a:round/>
              <a:headEnd/>
              <a:tailEnd type="triangle" w="med" len="med"/>
            </a:ln>
          </p:spPr>
        </p:cxnSp>
        <p:cxnSp>
          <p:nvCxnSpPr>
            <p:cNvPr id="20538" name="AutoShape 89"/>
            <p:cNvCxnSpPr>
              <a:cxnSpLocks noChangeShapeType="1"/>
              <a:stCxn id="20511" idx="6"/>
              <a:endCxn id="20518" idx="3"/>
            </p:cNvCxnSpPr>
            <p:nvPr/>
          </p:nvCxnSpPr>
          <p:spPr bwMode="auto">
            <a:xfrm flipV="1">
              <a:off x="1068" y="2442"/>
              <a:ext cx="2517" cy="403"/>
            </a:xfrm>
            <a:prstGeom prst="curvedConnector2">
              <a:avLst/>
            </a:prstGeom>
            <a:noFill/>
            <a:ln w="9525">
              <a:solidFill>
                <a:schemeClr val="tx1"/>
              </a:solidFill>
              <a:round/>
              <a:headEnd/>
              <a:tailEnd type="triangle" w="med" len="med"/>
            </a:ln>
          </p:spPr>
        </p:cxnSp>
      </p:grpSp>
      <p:grpSp>
        <p:nvGrpSpPr>
          <p:cNvPr id="6" name="Group 90"/>
          <p:cNvGrpSpPr>
            <a:grpSpLocks/>
          </p:cNvGrpSpPr>
          <p:nvPr/>
        </p:nvGrpSpPr>
        <p:grpSpPr bwMode="auto">
          <a:xfrm>
            <a:off x="884636" y="3532195"/>
            <a:ext cx="5704285" cy="2325687"/>
            <a:chOff x="-37" y="2225"/>
            <a:chExt cx="4791" cy="1465"/>
          </a:xfrm>
        </p:grpSpPr>
        <p:sp>
          <p:nvSpPr>
            <p:cNvPr id="20504" name="Rectangle 91"/>
            <p:cNvSpPr>
              <a:spLocks noChangeArrowheads="1"/>
            </p:cNvSpPr>
            <p:nvPr/>
          </p:nvSpPr>
          <p:spPr bwMode="auto">
            <a:xfrm>
              <a:off x="1142" y="2225"/>
              <a:ext cx="3611" cy="172"/>
            </a:xfrm>
            <a:prstGeom prst="rect">
              <a:avLst/>
            </a:prstGeom>
            <a:solidFill>
              <a:srgbClr val="FF0000">
                <a:alpha val="20000"/>
              </a:srgbClr>
            </a:solidFill>
            <a:ln w="9525">
              <a:noFill/>
              <a:miter lim="800000"/>
              <a:headEnd/>
              <a:tailEnd/>
            </a:ln>
          </p:spPr>
          <p:txBody>
            <a:bodyPr wrap="none" anchor="ctr"/>
            <a:lstStyle/>
            <a:p>
              <a:endParaRPr lang="en-US">
                <a:solidFill>
                  <a:schemeClr val="tx1"/>
                </a:solidFill>
              </a:endParaRPr>
            </a:p>
          </p:txBody>
        </p:sp>
        <p:sp>
          <p:nvSpPr>
            <p:cNvPr id="20505" name="Rectangle 92"/>
            <p:cNvSpPr>
              <a:spLocks noChangeArrowheads="1"/>
            </p:cNvSpPr>
            <p:nvPr/>
          </p:nvSpPr>
          <p:spPr bwMode="auto">
            <a:xfrm>
              <a:off x="1138" y="2516"/>
              <a:ext cx="3611" cy="172"/>
            </a:xfrm>
            <a:prstGeom prst="rect">
              <a:avLst/>
            </a:prstGeom>
            <a:solidFill>
              <a:srgbClr val="FF6600">
                <a:alpha val="20000"/>
              </a:srgbClr>
            </a:solidFill>
            <a:ln w="9525">
              <a:noFill/>
              <a:miter lim="800000"/>
              <a:headEnd/>
              <a:tailEnd/>
            </a:ln>
          </p:spPr>
          <p:txBody>
            <a:bodyPr wrap="none" anchor="ctr"/>
            <a:lstStyle/>
            <a:p>
              <a:endParaRPr lang="en-US">
                <a:solidFill>
                  <a:schemeClr val="tx1"/>
                </a:solidFill>
              </a:endParaRPr>
            </a:p>
          </p:txBody>
        </p:sp>
        <p:sp>
          <p:nvSpPr>
            <p:cNvPr id="20506" name="Rectangle 93"/>
            <p:cNvSpPr>
              <a:spLocks noChangeArrowheads="1"/>
            </p:cNvSpPr>
            <p:nvPr/>
          </p:nvSpPr>
          <p:spPr bwMode="auto">
            <a:xfrm>
              <a:off x="1143" y="2844"/>
              <a:ext cx="3611" cy="172"/>
            </a:xfrm>
            <a:prstGeom prst="rect">
              <a:avLst/>
            </a:prstGeom>
            <a:solidFill>
              <a:srgbClr val="008000">
                <a:alpha val="20000"/>
              </a:srgbClr>
            </a:solidFill>
            <a:ln w="9525">
              <a:noFill/>
              <a:miter lim="800000"/>
              <a:headEnd/>
              <a:tailEnd/>
            </a:ln>
          </p:spPr>
          <p:txBody>
            <a:bodyPr wrap="none" anchor="ctr"/>
            <a:lstStyle/>
            <a:p>
              <a:endParaRPr lang="en-US">
                <a:solidFill>
                  <a:schemeClr val="tx1"/>
                </a:solidFill>
              </a:endParaRPr>
            </a:p>
          </p:txBody>
        </p:sp>
        <p:sp>
          <p:nvSpPr>
            <p:cNvPr id="20507" name="Rectangle 94"/>
            <p:cNvSpPr>
              <a:spLocks noChangeArrowheads="1"/>
            </p:cNvSpPr>
            <p:nvPr/>
          </p:nvSpPr>
          <p:spPr bwMode="auto">
            <a:xfrm>
              <a:off x="1139" y="3188"/>
              <a:ext cx="3607" cy="172"/>
            </a:xfrm>
            <a:prstGeom prst="rect">
              <a:avLst/>
            </a:prstGeom>
            <a:solidFill>
              <a:srgbClr val="0000FF">
                <a:alpha val="20000"/>
              </a:srgbClr>
            </a:solidFill>
            <a:ln w="9525">
              <a:noFill/>
              <a:miter lim="800000"/>
              <a:headEnd/>
              <a:tailEnd/>
            </a:ln>
          </p:spPr>
          <p:txBody>
            <a:bodyPr wrap="none" anchor="ctr"/>
            <a:lstStyle/>
            <a:p>
              <a:endParaRPr lang="en-US">
                <a:solidFill>
                  <a:schemeClr val="tx1"/>
                </a:solidFill>
              </a:endParaRPr>
            </a:p>
          </p:txBody>
        </p:sp>
        <p:sp>
          <p:nvSpPr>
            <p:cNvPr id="20508" name="AutoShape 95"/>
            <p:cNvSpPr>
              <a:spLocks/>
            </p:cNvSpPr>
            <p:nvPr/>
          </p:nvSpPr>
          <p:spPr bwMode="auto">
            <a:xfrm>
              <a:off x="807" y="2236"/>
              <a:ext cx="178" cy="1450"/>
            </a:xfrm>
            <a:prstGeom prst="leftBrace">
              <a:avLst>
                <a:gd name="adj1" fmla="val 67884"/>
                <a:gd name="adj2" fmla="val 50000"/>
              </a:avLst>
            </a:prstGeom>
            <a:noFill/>
            <a:ln w="9525">
              <a:solidFill>
                <a:schemeClr val="tx1"/>
              </a:solidFill>
              <a:round/>
              <a:headEnd/>
              <a:tailEnd/>
            </a:ln>
          </p:spPr>
          <p:txBody>
            <a:bodyPr wrap="none" anchor="ctr"/>
            <a:lstStyle/>
            <a:p>
              <a:endParaRPr lang="en-US">
                <a:solidFill>
                  <a:schemeClr val="tx1"/>
                </a:solidFill>
              </a:endParaRPr>
            </a:p>
          </p:txBody>
        </p:sp>
        <p:sp>
          <p:nvSpPr>
            <p:cNvPr id="20509" name="Text Box 96"/>
            <p:cNvSpPr txBox="1">
              <a:spLocks noChangeArrowheads="1"/>
            </p:cNvSpPr>
            <p:nvPr/>
          </p:nvSpPr>
          <p:spPr bwMode="auto">
            <a:xfrm>
              <a:off x="-37" y="2693"/>
              <a:ext cx="771" cy="349"/>
            </a:xfrm>
            <a:prstGeom prst="rect">
              <a:avLst/>
            </a:prstGeom>
            <a:noFill/>
            <a:ln w="9525">
              <a:noFill/>
              <a:miter lim="800000"/>
              <a:headEnd/>
              <a:tailEnd/>
            </a:ln>
          </p:spPr>
          <p:txBody>
            <a:bodyPr wrap="square">
              <a:spAutoFit/>
            </a:bodyPr>
            <a:lstStyle/>
            <a:p>
              <a:pPr algn="ctr">
                <a:spcBef>
                  <a:spcPct val="50000"/>
                </a:spcBef>
              </a:pPr>
              <a:r>
                <a:rPr lang="en-US" dirty="0">
                  <a:solidFill>
                    <a:schemeClr val="tx1"/>
                  </a:solidFill>
                </a:rPr>
                <a:t>Search</a:t>
              </a:r>
            </a:p>
            <a:p>
              <a:pPr algn="ctr">
                <a:spcBef>
                  <a:spcPct val="50000"/>
                </a:spcBef>
              </a:pPr>
              <a:r>
                <a:rPr lang="en-US" dirty="0">
                  <a:solidFill>
                    <a:schemeClr val="tx1"/>
                  </a:solidFill>
                </a:rPr>
                <a:t>Tiers</a:t>
              </a:r>
            </a:p>
          </p:txBody>
        </p:sp>
        <p:sp>
          <p:nvSpPr>
            <p:cNvPr id="20510" name="Rectangle 97"/>
            <p:cNvSpPr>
              <a:spLocks noChangeArrowheads="1"/>
            </p:cNvSpPr>
            <p:nvPr/>
          </p:nvSpPr>
          <p:spPr bwMode="auto">
            <a:xfrm>
              <a:off x="1143" y="3518"/>
              <a:ext cx="3607" cy="172"/>
            </a:xfrm>
            <a:prstGeom prst="rect">
              <a:avLst/>
            </a:prstGeom>
            <a:solidFill>
              <a:srgbClr val="CC00CC">
                <a:alpha val="20000"/>
              </a:srgbClr>
            </a:solidFill>
            <a:ln w="9525">
              <a:noFill/>
              <a:miter lim="800000"/>
              <a:headEnd/>
              <a:tailEnd/>
            </a:ln>
          </p:spPr>
          <p:txBody>
            <a:bodyPr wrap="none" anchor="ctr"/>
            <a:lstStyle/>
            <a:p>
              <a:endParaRPr lang="en-US">
                <a:solidFill>
                  <a:schemeClr val="tx1"/>
                </a:solidFill>
              </a:endParaRPr>
            </a:p>
          </p:txBody>
        </p:sp>
      </p:grpSp>
      <p:sp>
        <p:nvSpPr>
          <p:cNvPr id="798818" name="Oval 98"/>
          <p:cNvSpPr>
            <a:spLocks noChangeArrowheads="1"/>
          </p:cNvSpPr>
          <p:nvPr/>
        </p:nvSpPr>
        <p:spPr bwMode="auto">
          <a:xfrm>
            <a:off x="4677965" y="3525839"/>
            <a:ext cx="217884"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0487" name="Oval 99"/>
          <p:cNvSpPr>
            <a:spLocks noChangeArrowheads="1"/>
          </p:cNvSpPr>
          <p:nvPr/>
        </p:nvSpPr>
        <p:spPr bwMode="auto">
          <a:xfrm>
            <a:off x="4677965" y="3525839"/>
            <a:ext cx="217884"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20" name="Oval 100"/>
          <p:cNvSpPr>
            <a:spLocks noChangeArrowheads="1"/>
          </p:cNvSpPr>
          <p:nvPr/>
        </p:nvSpPr>
        <p:spPr bwMode="auto">
          <a:xfrm>
            <a:off x="2856308" y="4021139"/>
            <a:ext cx="217884"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21" name="Oval 101"/>
          <p:cNvSpPr>
            <a:spLocks noChangeArrowheads="1"/>
          </p:cNvSpPr>
          <p:nvPr/>
        </p:nvSpPr>
        <p:spPr bwMode="auto">
          <a:xfrm>
            <a:off x="4972052" y="3976688"/>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22" name="Oval 102"/>
          <p:cNvSpPr>
            <a:spLocks noChangeArrowheads="1"/>
          </p:cNvSpPr>
          <p:nvPr/>
        </p:nvSpPr>
        <p:spPr bwMode="auto">
          <a:xfrm>
            <a:off x="6285308" y="3990982"/>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23" name="Oval 103"/>
          <p:cNvSpPr>
            <a:spLocks noChangeArrowheads="1"/>
          </p:cNvSpPr>
          <p:nvPr/>
        </p:nvSpPr>
        <p:spPr bwMode="auto">
          <a:xfrm>
            <a:off x="2458638" y="4521206"/>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24" name="Oval 104"/>
          <p:cNvSpPr>
            <a:spLocks noChangeArrowheads="1"/>
          </p:cNvSpPr>
          <p:nvPr/>
        </p:nvSpPr>
        <p:spPr bwMode="auto">
          <a:xfrm>
            <a:off x="2964659" y="4513263"/>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25" name="Oval 105"/>
          <p:cNvSpPr>
            <a:spLocks noChangeArrowheads="1"/>
          </p:cNvSpPr>
          <p:nvPr/>
        </p:nvSpPr>
        <p:spPr bwMode="auto">
          <a:xfrm>
            <a:off x="3599258" y="4513263"/>
            <a:ext cx="217884"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26" name="Oval 106"/>
          <p:cNvSpPr>
            <a:spLocks noChangeArrowheads="1"/>
          </p:cNvSpPr>
          <p:nvPr/>
        </p:nvSpPr>
        <p:spPr bwMode="auto">
          <a:xfrm>
            <a:off x="4682726" y="4505331"/>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27" name="Oval 107"/>
          <p:cNvSpPr>
            <a:spLocks noChangeArrowheads="1"/>
          </p:cNvSpPr>
          <p:nvPr/>
        </p:nvSpPr>
        <p:spPr bwMode="auto">
          <a:xfrm>
            <a:off x="5208983" y="4505331"/>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28" name="Oval 108"/>
          <p:cNvSpPr>
            <a:spLocks noChangeArrowheads="1"/>
          </p:cNvSpPr>
          <p:nvPr/>
        </p:nvSpPr>
        <p:spPr bwMode="auto">
          <a:xfrm>
            <a:off x="6284121" y="4505331"/>
            <a:ext cx="217885"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29" name="Oval 109"/>
          <p:cNvSpPr>
            <a:spLocks noChangeArrowheads="1"/>
          </p:cNvSpPr>
          <p:nvPr/>
        </p:nvSpPr>
        <p:spPr bwMode="auto">
          <a:xfrm>
            <a:off x="2451495" y="5051431"/>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30" name="Oval 110"/>
          <p:cNvSpPr>
            <a:spLocks noChangeArrowheads="1"/>
          </p:cNvSpPr>
          <p:nvPr/>
        </p:nvSpPr>
        <p:spPr bwMode="auto">
          <a:xfrm>
            <a:off x="2856308" y="4019556"/>
            <a:ext cx="217884" cy="265113"/>
          </a:xfrm>
          <a:prstGeom prst="ellipse">
            <a:avLst/>
          </a:prstGeom>
          <a:solidFill>
            <a:srgbClr val="FF66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31" name="Oval 111"/>
          <p:cNvSpPr>
            <a:spLocks noChangeArrowheads="1"/>
          </p:cNvSpPr>
          <p:nvPr/>
        </p:nvSpPr>
        <p:spPr bwMode="auto">
          <a:xfrm>
            <a:off x="4974434" y="3978282"/>
            <a:ext cx="217885" cy="265113"/>
          </a:xfrm>
          <a:prstGeom prst="ellipse">
            <a:avLst/>
          </a:prstGeom>
          <a:solidFill>
            <a:srgbClr val="FF66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32" name="Oval 112"/>
          <p:cNvSpPr>
            <a:spLocks noChangeArrowheads="1"/>
          </p:cNvSpPr>
          <p:nvPr/>
        </p:nvSpPr>
        <p:spPr bwMode="auto">
          <a:xfrm>
            <a:off x="6286502" y="3995739"/>
            <a:ext cx="217885" cy="265112"/>
          </a:xfrm>
          <a:prstGeom prst="ellipse">
            <a:avLst/>
          </a:prstGeom>
          <a:solidFill>
            <a:srgbClr val="FF66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8833" name="Oval 113"/>
          <p:cNvSpPr>
            <a:spLocks noChangeArrowheads="1"/>
          </p:cNvSpPr>
          <p:nvPr/>
        </p:nvSpPr>
        <p:spPr bwMode="auto">
          <a:xfrm>
            <a:off x="2461020" y="4516439"/>
            <a:ext cx="217884" cy="265112"/>
          </a:xfrm>
          <a:prstGeom prst="ellipse">
            <a:avLst/>
          </a:prstGeom>
          <a:solidFill>
            <a:srgbClr val="0080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0502" name="Line 114"/>
          <p:cNvSpPr>
            <a:spLocks noChangeShapeType="1"/>
          </p:cNvSpPr>
          <p:nvPr/>
        </p:nvSpPr>
        <p:spPr bwMode="auto">
          <a:xfrm>
            <a:off x="2" y="3371851"/>
            <a:ext cx="9144001" cy="0"/>
          </a:xfrm>
          <a:prstGeom prst="line">
            <a:avLst/>
          </a:prstGeom>
          <a:noFill/>
          <a:ln w="9525">
            <a:solidFill>
              <a:schemeClr val="tx1"/>
            </a:solidFill>
            <a:round/>
            <a:headEnd/>
            <a:tailEnd/>
          </a:ln>
        </p:spPr>
        <p:txBody>
          <a:bodyPr lIns="91432" tIns="45718" rIns="91432" bIns="45718"/>
          <a:lstStyle/>
          <a:p>
            <a:endParaRPr lang="en-US"/>
          </a:p>
        </p:txBody>
      </p:sp>
      <p:sp>
        <p:nvSpPr>
          <p:cNvPr id="20503" name="Text Box 115"/>
          <p:cNvSpPr txBox="1">
            <a:spLocks noChangeArrowheads="1"/>
          </p:cNvSpPr>
          <p:nvPr/>
        </p:nvSpPr>
        <p:spPr bwMode="auto">
          <a:xfrm>
            <a:off x="385356" y="1197404"/>
            <a:ext cx="1775222" cy="1692767"/>
          </a:xfrm>
          <a:prstGeom prst="rect">
            <a:avLst/>
          </a:prstGeom>
          <a:noFill/>
          <a:ln w="9525">
            <a:noFill/>
            <a:miter lim="800000"/>
            <a:headEnd/>
            <a:tailEnd/>
          </a:ln>
        </p:spPr>
        <p:txBody>
          <a:bodyPr lIns="91432" tIns="45718" rIns="91432" bIns="45718">
            <a:spAutoFit/>
          </a:bodyPr>
          <a:lstStyle/>
          <a:p>
            <a:pPr>
              <a:spcBef>
                <a:spcPct val="50000"/>
              </a:spcBef>
            </a:pPr>
            <a:r>
              <a:rPr lang="en-US" sz="1600" i="1" dirty="0">
                <a:solidFill>
                  <a:schemeClr val="tx1"/>
                </a:solidFill>
                <a:latin typeface="Calibri" pitchFamily="34" charset="0"/>
              </a:rPr>
              <a:t>Strategy: expand a shallowest node first</a:t>
            </a:r>
          </a:p>
          <a:p>
            <a:pPr>
              <a:spcBef>
                <a:spcPct val="50000"/>
              </a:spcBef>
            </a:pPr>
            <a:r>
              <a:rPr lang="en-US" sz="1600" i="1" dirty="0">
                <a:solidFill>
                  <a:schemeClr val="tx1"/>
                </a:solidFill>
                <a:latin typeface="Calibri" pitchFamily="34" charset="0"/>
              </a:rPr>
              <a:t>Implementation: </a:t>
            </a:r>
            <a:r>
              <a:rPr lang="en-US" sz="1600" i="1" dirty="0">
                <a:solidFill>
                  <a:srgbClr val="FF0000"/>
                </a:solidFill>
                <a:latin typeface="Calibri" pitchFamily="34" charset="0"/>
              </a:rPr>
              <a:t>Frontier is a FIFO queue</a:t>
            </a:r>
          </a:p>
        </p:txBody>
      </p:sp>
      <p:sp>
        <p:nvSpPr>
          <p:cNvPr id="116" name="TextBox 115"/>
          <p:cNvSpPr txBox="1"/>
          <p:nvPr/>
        </p:nvSpPr>
        <p:spPr>
          <a:xfrm>
            <a:off x="6212603" y="1671854"/>
            <a:ext cx="2799615" cy="461665"/>
          </a:xfrm>
          <a:prstGeom prst="rect">
            <a:avLst/>
          </a:prstGeom>
          <a:noFill/>
        </p:spPr>
        <p:txBody>
          <a:bodyPr wrap="square" rtlCol="0">
            <a:spAutoFit/>
          </a:bodyPr>
          <a:lstStyle/>
          <a:p>
            <a:pPr algn="ctr"/>
            <a:r>
              <a:rPr lang="en-US" sz="2400" b="0" u="sng" dirty="0">
                <a:solidFill>
                  <a:schemeClr val="tx1"/>
                </a:solidFill>
                <a:latin typeface="+mn-lt"/>
              </a:rPr>
              <a:t>State space graph</a:t>
            </a:r>
            <a:endParaRPr lang="en-US" sz="2400" b="0" dirty="0">
              <a:solidFill>
                <a:schemeClr val="tx1"/>
              </a:solidFill>
              <a:latin typeface="+mn-lt"/>
            </a:endParaRPr>
          </a:p>
        </p:txBody>
      </p:sp>
      <p:sp>
        <p:nvSpPr>
          <p:cNvPr id="117" name="TextBox 116"/>
          <p:cNvSpPr txBox="1"/>
          <p:nvPr/>
        </p:nvSpPr>
        <p:spPr>
          <a:xfrm>
            <a:off x="7001714" y="4652236"/>
            <a:ext cx="2115606" cy="461665"/>
          </a:xfrm>
          <a:prstGeom prst="rect">
            <a:avLst/>
          </a:prstGeom>
          <a:noFill/>
        </p:spPr>
        <p:txBody>
          <a:bodyPr wrap="square" rtlCol="0">
            <a:spAutoFit/>
          </a:bodyPr>
          <a:lstStyle/>
          <a:p>
            <a:pPr algn="ctr"/>
            <a:r>
              <a:rPr lang="en-US" sz="2400" b="0" u="sng" dirty="0">
                <a:solidFill>
                  <a:schemeClr val="tx1"/>
                </a:solidFill>
                <a:latin typeface="+mn-lt"/>
              </a:rPr>
              <a:t>Search tree</a:t>
            </a:r>
            <a:endParaRPr lang="en-US" sz="2400" b="0" dirty="0">
              <a:solidFill>
                <a:schemeClr val="tx1"/>
              </a:solidFill>
              <a:latin typeface="+mn-lt"/>
            </a:endParaRPr>
          </a:p>
        </p:txBody>
      </p:sp>
      <p:sp>
        <p:nvSpPr>
          <p:cNvPr id="118" name="Oval 117"/>
          <p:cNvSpPr/>
          <p:nvPr/>
        </p:nvSpPr>
        <p:spPr>
          <a:xfrm>
            <a:off x="5280975" y="5476145"/>
            <a:ext cx="476885" cy="500464"/>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31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8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8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88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88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88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88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88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88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88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88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88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88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88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88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88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8"/>
                                        </p:tgtEl>
                                        <p:attrNameLst>
                                          <p:attrName>style.visibility</p:attrName>
                                        </p:attrNameLst>
                                      </p:cBhvr>
                                      <p:to>
                                        <p:strVal val="visible"/>
                                      </p:to>
                                    </p:set>
                                    <p:anim calcmode="lin" valueType="num">
                                      <p:cBhvr additive="base">
                                        <p:cTn id="55" dur="500" fill="hold"/>
                                        <p:tgtEl>
                                          <p:spTgt spid="118"/>
                                        </p:tgtEl>
                                        <p:attrNameLst>
                                          <p:attrName>ppt_x</p:attrName>
                                        </p:attrNameLst>
                                      </p:cBhvr>
                                      <p:tavLst>
                                        <p:tav tm="0">
                                          <p:val>
                                            <p:strVal val="#ppt_x"/>
                                          </p:val>
                                        </p:tav>
                                        <p:tav tm="100000">
                                          <p:val>
                                            <p:strVal val="#ppt_x"/>
                                          </p:val>
                                        </p:tav>
                                      </p:tavLst>
                                    </p:anim>
                                    <p:anim calcmode="lin" valueType="num">
                                      <p:cBhvr additive="base">
                                        <p:cTn id="56"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18" grpId="0" animBg="1"/>
      <p:bldP spid="798820" grpId="0" animBg="1"/>
      <p:bldP spid="798821" grpId="0" animBg="1"/>
      <p:bldP spid="798822" grpId="0" animBg="1"/>
      <p:bldP spid="798823" grpId="0" animBg="1"/>
      <p:bldP spid="798824" grpId="0" animBg="1"/>
      <p:bldP spid="798825" grpId="0" animBg="1"/>
      <p:bldP spid="798826" grpId="0" animBg="1"/>
      <p:bldP spid="798827" grpId="0" animBg="1"/>
      <p:bldP spid="798828" grpId="0" animBg="1"/>
      <p:bldP spid="798829" grpId="0" animBg="1"/>
      <p:bldP spid="798830" grpId="0" animBg="1"/>
      <p:bldP spid="798831" grpId="0" animBg="1"/>
      <p:bldP spid="798832" grpId="0" animBg="1"/>
      <p:bldP spid="798833" grpId="0" animBg="1"/>
      <p:bldP spid="116" grpId="0"/>
      <p:bldP spid="117" grpId="0"/>
      <p:bldP spid="11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64"/>
          <p:cNvSpPr>
            <a:spLocks/>
          </p:cNvSpPr>
          <p:nvPr/>
        </p:nvSpPr>
        <p:spPr bwMode="auto">
          <a:xfrm>
            <a:off x="6394846" y="2038351"/>
            <a:ext cx="406004"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solidFill>
                <a:schemeClr val="tx1"/>
              </a:solidFill>
            </a:endParaRPr>
          </a:p>
        </p:txBody>
      </p:sp>
      <p:sp>
        <p:nvSpPr>
          <p:cNvPr id="802818" name="Freeform 2"/>
          <p:cNvSpPr>
            <a:spLocks/>
          </p:cNvSpPr>
          <p:nvPr/>
        </p:nvSpPr>
        <p:spPr bwMode="auto">
          <a:xfrm>
            <a:off x="5954316" y="2020891"/>
            <a:ext cx="1294210"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solidFill>
                <a:schemeClr val="tx1"/>
              </a:solidFill>
            </a:endParaRPr>
          </a:p>
        </p:txBody>
      </p:sp>
      <p:sp>
        <p:nvSpPr>
          <p:cNvPr id="35" name="Freeform 4"/>
          <p:cNvSpPr>
            <a:spLocks/>
          </p:cNvSpPr>
          <p:nvPr/>
        </p:nvSpPr>
        <p:spPr bwMode="auto">
          <a:xfrm>
            <a:off x="6057900" y="2038350"/>
            <a:ext cx="1085850" cy="1162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solidFill>
                <a:schemeClr val="tx1"/>
              </a:solidFill>
            </a:endParaRPr>
          </a:p>
        </p:txBody>
      </p:sp>
      <p:sp>
        <p:nvSpPr>
          <p:cNvPr id="37" name="Freeform 4"/>
          <p:cNvSpPr>
            <a:spLocks/>
          </p:cNvSpPr>
          <p:nvPr/>
        </p:nvSpPr>
        <p:spPr bwMode="auto">
          <a:xfrm>
            <a:off x="6229353" y="2038350"/>
            <a:ext cx="742949" cy="781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solidFill>
                <a:schemeClr val="tx1"/>
              </a:solidFill>
            </a:endParaRPr>
          </a:p>
        </p:txBody>
      </p:sp>
      <p:sp>
        <p:nvSpPr>
          <p:cNvPr id="24579" name="Rectangle 3"/>
          <p:cNvSpPr>
            <a:spLocks noGrp="1" noChangeArrowheads="1"/>
          </p:cNvSpPr>
          <p:nvPr>
            <p:ph type="title"/>
          </p:nvPr>
        </p:nvSpPr>
        <p:spPr/>
        <p:txBody>
          <a:bodyPr>
            <a:normAutofit/>
          </a:bodyPr>
          <a:lstStyle/>
          <a:p>
            <a:pPr eaLnBrk="1" hangingPunct="1"/>
            <a:r>
              <a:rPr lang="en-US" dirty="0"/>
              <a:t>Breadth-First Search (BFS) Cost</a:t>
            </a:r>
          </a:p>
        </p:txBody>
      </p:sp>
      <p:sp>
        <p:nvSpPr>
          <p:cNvPr id="38" name="Content Placeholder 37"/>
          <p:cNvSpPr>
            <a:spLocks noGrp="1"/>
          </p:cNvSpPr>
          <p:nvPr>
            <p:ph idx="1"/>
          </p:nvPr>
        </p:nvSpPr>
        <p:spPr>
          <a:xfrm>
            <a:off x="113047" y="1371600"/>
            <a:ext cx="4720892" cy="4729164"/>
          </a:xfrm>
        </p:spPr>
        <p:txBody>
          <a:bodyPr>
            <a:normAutofit/>
          </a:bodyPr>
          <a:lstStyle/>
          <a:p>
            <a:r>
              <a:rPr lang="en-US" altLang="zh-CN" sz="2400" dirty="0"/>
              <a:t>What </a:t>
            </a:r>
            <a:r>
              <a:rPr lang="en-US" sz="2400" dirty="0"/>
              <a:t>nodes does BFS expand?</a:t>
            </a:r>
          </a:p>
          <a:p>
            <a:pPr lvl="1"/>
            <a:r>
              <a:rPr lang="en-US" sz="2000" dirty="0"/>
              <a:t>Expand all nodes above shallowest solution</a:t>
            </a:r>
          </a:p>
          <a:p>
            <a:pPr lvl="1"/>
            <a:r>
              <a:rPr lang="en-US" sz="2000" dirty="0"/>
              <a:t>Let depth of shallowest solution be d</a:t>
            </a:r>
          </a:p>
          <a:p>
            <a:pPr lvl="1"/>
            <a:r>
              <a:rPr lang="en-US" sz="2000" dirty="0"/>
              <a:t>Search takes time O(</a:t>
            </a:r>
            <a:r>
              <a:rPr lang="en-US" sz="2000" dirty="0" err="1"/>
              <a:t>b</a:t>
            </a:r>
            <a:r>
              <a:rPr lang="en-US" baseline="30000" dirty="0" err="1"/>
              <a:t>d</a:t>
            </a:r>
            <a:r>
              <a:rPr lang="en-US" sz="2000" dirty="0"/>
              <a:t>), where b is </a:t>
            </a:r>
            <a:r>
              <a:rPr lang="en-US" dirty="0"/>
              <a:t>maximum branching factor of the search tree</a:t>
            </a:r>
          </a:p>
          <a:p>
            <a:pPr lvl="3"/>
            <a:endParaRPr lang="en-US" sz="1200" dirty="0"/>
          </a:p>
          <a:p>
            <a:r>
              <a:rPr lang="en-US" sz="2400" dirty="0"/>
              <a:t>How much space does the frontier take?</a:t>
            </a:r>
          </a:p>
          <a:p>
            <a:pPr lvl="1"/>
            <a:r>
              <a:rPr lang="en-US" sz="2000" dirty="0"/>
              <a:t>Has roughly the last tier, so O(</a:t>
            </a:r>
            <a:r>
              <a:rPr lang="en-US" sz="2000" dirty="0" err="1"/>
              <a:t>b</a:t>
            </a:r>
            <a:r>
              <a:rPr lang="en-US" baseline="30000" dirty="0" err="1"/>
              <a:t>d</a:t>
            </a:r>
            <a:r>
              <a:rPr lang="en-US" sz="2000" dirty="0"/>
              <a:t>)</a:t>
            </a:r>
          </a:p>
          <a:p>
            <a:pPr lvl="3"/>
            <a:endParaRPr lang="en-US" sz="1200" dirty="0"/>
          </a:p>
        </p:txBody>
      </p:sp>
      <p:sp>
        <p:nvSpPr>
          <p:cNvPr id="24614" name="Freeform 38"/>
          <p:cNvSpPr>
            <a:spLocks/>
          </p:cNvSpPr>
          <p:nvPr/>
        </p:nvSpPr>
        <p:spPr bwMode="auto">
          <a:xfrm>
            <a:off x="5510216" y="2001835"/>
            <a:ext cx="2195513"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2" tIns="45718" rIns="91432" bIns="45718"/>
          <a:lstStyle/>
          <a:p>
            <a:endParaRPr lang="en-US">
              <a:solidFill>
                <a:schemeClr val="tx1"/>
              </a:solidFill>
            </a:endParaRPr>
          </a:p>
        </p:txBody>
      </p:sp>
      <p:sp>
        <p:nvSpPr>
          <p:cNvPr id="24615" name="Oval 39"/>
          <p:cNvSpPr>
            <a:spLocks noChangeArrowheads="1"/>
          </p:cNvSpPr>
          <p:nvPr/>
        </p:nvSpPr>
        <p:spPr bwMode="auto">
          <a:xfrm>
            <a:off x="6525818" y="1931987"/>
            <a:ext cx="134541"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4616" name="Oval 40"/>
          <p:cNvSpPr>
            <a:spLocks noChangeArrowheads="1"/>
          </p:cNvSpPr>
          <p:nvPr/>
        </p:nvSpPr>
        <p:spPr bwMode="auto">
          <a:xfrm>
            <a:off x="6351986" y="2357438"/>
            <a:ext cx="134541"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4617" name="Oval 41"/>
          <p:cNvSpPr>
            <a:spLocks noChangeArrowheads="1"/>
          </p:cNvSpPr>
          <p:nvPr/>
        </p:nvSpPr>
        <p:spPr bwMode="auto">
          <a:xfrm>
            <a:off x="6709172" y="2347911"/>
            <a:ext cx="134541"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4618" name="Text Box 42"/>
          <p:cNvSpPr txBox="1">
            <a:spLocks noChangeArrowheads="1"/>
          </p:cNvSpPr>
          <p:nvPr/>
        </p:nvSpPr>
        <p:spPr bwMode="auto">
          <a:xfrm>
            <a:off x="6449619" y="2208214"/>
            <a:ext cx="205979"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a:t>
            </a:r>
          </a:p>
        </p:txBody>
      </p:sp>
      <p:sp>
        <p:nvSpPr>
          <p:cNvPr id="24619" name="Freeform 43"/>
          <p:cNvSpPr>
            <a:spLocks/>
          </p:cNvSpPr>
          <p:nvPr/>
        </p:nvSpPr>
        <p:spPr bwMode="auto">
          <a:xfrm>
            <a:off x="6436520" y="2162175"/>
            <a:ext cx="333375"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2" tIns="45718" rIns="91432" bIns="45718"/>
          <a:lstStyle/>
          <a:p>
            <a:endParaRPr lang="en-US">
              <a:solidFill>
                <a:schemeClr val="tx1"/>
              </a:solidFill>
            </a:endParaRPr>
          </a:p>
        </p:txBody>
      </p:sp>
      <p:sp>
        <p:nvSpPr>
          <p:cNvPr id="24620" name="Text Box 44"/>
          <p:cNvSpPr txBox="1">
            <a:spLocks noChangeArrowheads="1"/>
          </p:cNvSpPr>
          <p:nvPr/>
        </p:nvSpPr>
        <p:spPr bwMode="auto">
          <a:xfrm>
            <a:off x="6737749" y="1960562"/>
            <a:ext cx="223838"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b</a:t>
            </a:r>
          </a:p>
        </p:txBody>
      </p:sp>
      <p:sp>
        <p:nvSpPr>
          <p:cNvPr id="24621" name="Text Box 45"/>
          <p:cNvSpPr txBox="1">
            <a:spLocks noChangeArrowheads="1"/>
          </p:cNvSpPr>
          <p:nvPr/>
        </p:nvSpPr>
        <p:spPr bwMode="auto">
          <a:xfrm>
            <a:off x="7808121" y="1812926"/>
            <a:ext cx="949379" cy="276995"/>
          </a:xfrm>
          <a:prstGeom prst="rect">
            <a:avLst/>
          </a:prstGeom>
          <a:noFill/>
          <a:ln w="9525">
            <a:noFill/>
            <a:miter lim="800000"/>
            <a:headEnd/>
            <a:tailEnd/>
          </a:ln>
        </p:spPr>
        <p:txBody>
          <a:bodyPr wrap="square" lIns="91432" tIns="45718" rIns="91432" bIns="45718">
            <a:spAutoFit/>
          </a:bodyPr>
          <a:lstStyle/>
          <a:p>
            <a:pPr>
              <a:spcBef>
                <a:spcPct val="50000"/>
              </a:spcBef>
            </a:pPr>
            <a:r>
              <a:rPr lang="en-US" dirty="0">
                <a:solidFill>
                  <a:schemeClr val="tx1"/>
                </a:solidFill>
              </a:rPr>
              <a:t>1 node</a:t>
            </a:r>
          </a:p>
        </p:txBody>
      </p:sp>
      <p:sp>
        <p:nvSpPr>
          <p:cNvPr id="24622" name="Text Box 46"/>
          <p:cNvSpPr txBox="1">
            <a:spLocks noChangeArrowheads="1"/>
          </p:cNvSpPr>
          <p:nvPr/>
        </p:nvSpPr>
        <p:spPr bwMode="auto">
          <a:xfrm>
            <a:off x="7809311" y="2166935"/>
            <a:ext cx="1014178" cy="276995"/>
          </a:xfrm>
          <a:prstGeom prst="rect">
            <a:avLst/>
          </a:prstGeom>
          <a:noFill/>
          <a:ln w="9525">
            <a:noFill/>
            <a:miter lim="800000"/>
            <a:headEnd/>
            <a:tailEnd/>
          </a:ln>
        </p:spPr>
        <p:txBody>
          <a:bodyPr wrap="square" lIns="91432" tIns="45718" rIns="91432" bIns="45718">
            <a:spAutoFit/>
          </a:bodyPr>
          <a:lstStyle/>
          <a:p>
            <a:pPr>
              <a:spcBef>
                <a:spcPct val="50000"/>
              </a:spcBef>
            </a:pPr>
            <a:r>
              <a:rPr lang="en-US" dirty="0">
                <a:solidFill>
                  <a:schemeClr val="tx1"/>
                </a:solidFill>
              </a:rPr>
              <a:t>b nodes</a:t>
            </a:r>
          </a:p>
        </p:txBody>
      </p:sp>
      <p:sp>
        <p:nvSpPr>
          <p:cNvPr id="24623" name="Text Box 47"/>
          <p:cNvSpPr txBox="1">
            <a:spLocks noChangeArrowheads="1"/>
          </p:cNvSpPr>
          <p:nvPr/>
        </p:nvSpPr>
        <p:spPr bwMode="auto">
          <a:xfrm>
            <a:off x="7809311" y="2578097"/>
            <a:ext cx="1014178" cy="276995"/>
          </a:xfrm>
          <a:prstGeom prst="rect">
            <a:avLst/>
          </a:prstGeom>
          <a:noFill/>
          <a:ln w="9525">
            <a:noFill/>
            <a:miter lim="800000"/>
            <a:headEnd/>
            <a:tailEnd/>
          </a:ln>
        </p:spPr>
        <p:txBody>
          <a:bodyPr wrap="square" lIns="91432" tIns="45718" rIns="91432" bIns="45718">
            <a:spAutoFit/>
          </a:bodyPr>
          <a:lstStyle/>
          <a:p>
            <a:pPr>
              <a:spcBef>
                <a:spcPct val="50000"/>
              </a:spcBef>
            </a:pPr>
            <a:r>
              <a:rPr lang="en-US" dirty="0">
                <a:solidFill>
                  <a:schemeClr val="tx1"/>
                </a:solidFill>
              </a:rPr>
              <a:t>b</a:t>
            </a:r>
            <a:r>
              <a:rPr lang="en-US" baseline="30000" dirty="0">
                <a:solidFill>
                  <a:schemeClr val="tx1"/>
                </a:solidFill>
              </a:rPr>
              <a:t>2</a:t>
            </a:r>
            <a:r>
              <a:rPr lang="en-US" dirty="0">
                <a:solidFill>
                  <a:schemeClr val="tx1"/>
                </a:solidFill>
              </a:rPr>
              <a:t> nodes</a:t>
            </a:r>
          </a:p>
        </p:txBody>
      </p:sp>
      <p:sp>
        <p:nvSpPr>
          <p:cNvPr id="24624" name="Text Box 48"/>
          <p:cNvSpPr txBox="1">
            <a:spLocks noChangeArrowheads="1"/>
          </p:cNvSpPr>
          <p:nvPr/>
        </p:nvSpPr>
        <p:spPr bwMode="auto">
          <a:xfrm>
            <a:off x="7820027" y="4203699"/>
            <a:ext cx="1095375" cy="276995"/>
          </a:xfrm>
          <a:prstGeom prst="rect">
            <a:avLst/>
          </a:prstGeom>
          <a:noFill/>
          <a:ln w="9525">
            <a:noFill/>
            <a:miter lim="800000"/>
            <a:headEnd/>
            <a:tailEnd/>
          </a:ln>
        </p:spPr>
        <p:txBody>
          <a:bodyPr lIns="91432" tIns="45718" rIns="91432" bIns="45718">
            <a:spAutoFit/>
          </a:bodyPr>
          <a:lstStyle/>
          <a:p>
            <a:pPr>
              <a:spcBef>
                <a:spcPct val="50000"/>
              </a:spcBef>
            </a:pPr>
            <a:r>
              <a:rPr lang="en-US">
                <a:solidFill>
                  <a:schemeClr val="tx1"/>
                </a:solidFill>
              </a:rPr>
              <a:t>b</a:t>
            </a:r>
            <a:r>
              <a:rPr lang="en-US" baseline="30000">
                <a:solidFill>
                  <a:schemeClr val="tx1"/>
                </a:solidFill>
              </a:rPr>
              <a:t>m</a:t>
            </a:r>
            <a:r>
              <a:rPr lang="en-US">
                <a:solidFill>
                  <a:schemeClr val="tx1"/>
                </a:solidFill>
              </a:rPr>
              <a:t> nodes</a:t>
            </a:r>
          </a:p>
        </p:txBody>
      </p:sp>
      <p:sp>
        <p:nvSpPr>
          <p:cNvPr id="24625" name="Oval 49"/>
          <p:cNvSpPr>
            <a:spLocks noChangeArrowheads="1"/>
          </p:cNvSpPr>
          <p:nvPr/>
        </p:nvSpPr>
        <p:spPr bwMode="auto">
          <a:xfrm>
            <a:off x="6105526" y="4473577"/>
            <a:ext cx="134540" cy="179387"/>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4626" name="Oval 50"/>
          <p:cNvSpPr>
            <a:spLocks noChangeArrowheads="1"/>
          </p:cNvSpPr>
          <p:nvPr/>
        </p:nvSpPr>
        <p:spPr bwMode="auto">
          <a:xfrm>
            <a:off x="6894911" y="3397250"/>
            <a:ext cx="134541" cy="179387"/>
          </a:xfrm>
          <a:prstGeom prst="ellipse">
            <a:avLst/>
          </a:prstGeom>
          <a:solidFill>
            <a:srgbClr val="FF9999"/>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4627" name="Oval 51"/>
          <p:cNvSpPr>
            <a:spLocks noChangeArrowheads="1"/>
          </p:cNvSpPr>
          <p:nvPr/>
        </p:nvSpPr>
        <p:spPr bwMode="auto">
          <a:xfrm>
            <a:off x="6535340" y="3952876"/>
            <a:ext cx="134541" cy="179387"/>
          </a:xfrm>
          <a:prstGeom prst="ellipse">
            <a:avLst/>
          </a:prstGeom>
          <a:solidFill>
            <a:srgbClr val="FF9999"/>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4631" name="AutoShape 55"/>
          <p:cNvSpPr>
            <a:spLocks/>
          </p:cNvSpPr>
          <p:nvPr/>
        </p:nvSpPr>
        <p:spPr bwMode="auto">
          <a:xfrm>
            <a:off x="5186362" y="1752603"/>
            <a:ext cx="198834" cy="1684337"/>
          </a:xfrm>
          <a:prstGeom prst="leftBrace">
            <a:avLst>
              <a:gd name="adj1" fmla="val 52944"/>
              <a:gd name="adj2" fmla="val 50000"/>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24632" name="Text Box 56"/>
          <p:cNvSpPr txBox="1">
            <a:spLocks noChangeArrowheads="1"/>
          </p:cNvSpPr>
          <p:nvPr/>
        </p:nvSpPr>
        <p:spPr bwMode="auto">
          <a:xfrm>
            <a:off x="4429128" y="2392362"/>
            <a:ext cx="948928" cy="276995"/>
          </a:xfrm>
          <a:prstGeom prst="rect">
            <a:avLst/>
          </a:prstGeom>
          <a:noFill/>
          <a:ln w="9525">
            <a:noFill/>
            <a:miter lim="800000"/>
            <a:headEnd/>
            <a:tailEnd/>
          </a:ln>
        </p:spPr>
        <p:txBody>
          <a:bodyPr lIns="91432" tIns="45718" rIns="91432" bIns="45718">
            <a:spAutoFit/>
          </a:bodyPr>
          <a:lstStyle/>
          <a:p>
            <a:pPr>
              <a:spcBef>
                <a:spcPct val="50000"/>
              </a:spcBef>
            </a:pPr>
            <a:r>
              <a:rPr lang="en-US" dirty="0">
                <a:solidFill>
                  <a:schemeClr val="tx1"/>
                </a:solidFill>
              </a:rPr>
              <a:t>d tiers</a:t>
            </a:r>
          </a:p>
        </p:txBody>
      </p:sp>
      <p:sp>
        <p:nvSpPr>
          <p:cNvPr id="24637" name="Text Box 61"/>
          <p:cNvSpPr txBox="1">
            <a:spLocks noChangeArrowheads="1"/>
          </p:cNvSpPr>
          <p:nvPr/>
        </p:nvSpPr>
        <p:spPr bwMode="auto">
          <a:xfrm>
            <a:off x="7800977" y="3179762"/>
            <a:ext cx="1095375" cy="276995"/>
          </a:xfrm>
          <a:prstGeom prst="rect">
            <a:avLst/>
          </a:prstGeom>
          <a:noFill/>
          <a:ln w="9525">
            <a:noFill/>
            <a:miter lim="800000"/>
            <a:headEnd/>
            <a:tailEnd/>
          </a:ln>
        </p:spPr>
        <p:txBody>
          <a:bodyPr lIns="91432" tIns="45718" rIns="91432" bIns="45718">
            <a:spAutoFit/>
          </a:bodyPr>
          <a:lstStyle/>
          <a:p>
            <a:pPr>
              <a:spcBef>
                <a:spcPct val="50000"/>
              </a:spcBef>
            </a:pPr>
            <a:r>
              <a:rPr lang="en-US" dirty="0" err="1">
                <a:solidFill>
                  <a:schemeClr val="tx1"/>
                </a:solidFill>
              </a:rPr>
              <a:t>b</a:t>
            </a:r>
            <a:r>
              <a:rPr lang="en-US" baseline="30000" dirty="0" err="1">
                <a:solidFill>
                  <a:schemeClr val="tx1"/>
                </a:solidFill>
              </a:rPr>
              <a:t>d</a:t>
            </a:r>
            <a:r>
              <a:rPr lang="en-US" dirty="0">
                <a:solidFill>
                  <a:schemeClr val="tx1"/>
                </a:solidFill>
              </a:rPr>
              <a:t> nodes</a:t>
            </a:r>
          </a:p>
        </p:txBody>
      </p:sp>
    </p:spTree>
    <p:extLst>
      <p:ext uri="{BB962C8B-B14F-4D97-AF65-F5344CB8AC3E}">
        <p14:creationId xmlns:p14="http://schemas.microsoft.com/office/powerpoint/2010/main" val="114817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281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6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6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6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802818" grpId="0" animBg="1"/>
      <p:bldP spid="35" grpId="0" animBg="1"/>
      <p:bldP spid="35" grpId="1" animBg="1"/>
      <p:bldP spid="37" grpId="0" animBg="1"/>
      <p:bldP spid="37" grpId="1" animBg="1"/>
      <p:bldP spid="24631" grpId="0" animBg="1"/>
      <p:bldP spid="24632" grpId="0"/>
      <p:bldP spid="2463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r>
              <a:rPr lang="en-US" sz="4000"/>
              <a:t>Properties of breadth-first search</a:t>
            </a:r>
          </a:p>
        </p:txBody>
      </p:sp>
      <p:sp>
        <p:nvSpPr>
          <p:cNvPr id="30723" name="Rectangle 3"/>
          <p:cNvSpPr>
            <a:spLocks noGrp="1" noChangeArrowheads="1"/>
          </p:cNvSpPr>
          <p:nvPr>
            <p:ph idx="1"/>
          </p:nvPr>
        </p:nvSpPr>
        <p:spPr>
          <a:xfrm>
            <a:off x="533400" y="1295400"/>
            <a:ext cx="8229600" cy="4953000"/>
          </a:xfrm>
        </p:spPr>
        <p:txBody>
          <a:bodyPr>
            <a:normAutofit/>
          </a:bodyPr>
          <a:lstStyle/>
          <a:p>
            <a:pPr>
              <a:lnSpc>
                <a:spcPct val="90000"/>
              </a:lnSpc>
            </a:pPr>
            <a:r>
              <a:rPr lang="en-US" sz="2800" b="1" dirty="0">
                <a:solidFill>
                  <a:srgbClr val="FF0000"/>
                </a:solidFill>
              </a:rPr>
              <a:t>Complete?</a:t>
            </a:r>
            <a:r>
              <a:rPr lang="en-US" sz="2800" b="1" dirty="0">
                <a:solidFill>
                  <a:srgbClr val="CC0099"/>
                </a:solidFill>
              </a:rPr>
              <a:t> </a:t>
            </a:r>
          </a:p>
          <a:p>
            <a:pPr marL="457200" lvl="1" indent="0">
              <a:buNone/>
            </a:pPr>
            <a:r>
              <a:rPr lang="en-US" sz="2400" dirty="0"/>
              <a:t>If a solution exists, BFS will find it. So yes!</a:t>
            </a:r>
          </a:p>
          <a:p>
            <a:pPr>
              <a:lnSpc>
                <a:spcPct val="90000"/>
              </a:lnSpc>
            </a:pPr>
            <a:r>
              <a:rPr lang="en-US" sz="3200" b="1" dirty="0">
                <a:solidFill>
                  <a:srgbClr val="FF0000"/>
                </a:solidFill>
              </a:rPr>
              <a:t>Optimal? </a:t>
            </a:r>
          </a:p>
          <a:p>
            <a:pPr marL="457200" lvl="1" indent="0">
              <a:buNone/>
            </a:pPr>
            <a:r>
              <a:rPr lang="en-US" sz="2400" dirty="0"/>
              <a:t>Yes, only if costs are all 1</a:t>
            </a:r>
          </a:p>
          <a:p>
            <a:pPr>
              <a:lnSpc>
                <a:spcPct val="90000"/>
              </a:lnSpc>
            </a:pPr>
            <a:r>
              <a:rPr lang="en-US" sz="3200" b="1" dirty="0">
                <a:solidFill>
                  <a:srgbClr val="FF0000"/>
                </a:solidFill>
              </a:rPr>
              <a:t>Time cost? </a:t>
            </a:r>
          </a:p>
          <a:p>
            <a:pPr lvl="1">
              <a:lnSpc>
                <a:spcPct val="90000"/>
              </a:lnSpc>
              <a:buNone/>
            </a:pPr>
            <a:r>
              <a:rPr lang="en-US" sz="2400" i="1" dirty="0">
                <a:solidFill>
                  <a:srgbClr val="CC0099"/>
                </a:solidFill>
              </a:rPr>
              <a:t>O</a:t>
            </a:r>
            <a:r>
              <a:rPr lang="en-US" sz="2400" dirty="0">
                <a:solidFill>
                  <a:srgbClr val="CC0099"/>
                </a:solidFill>
              </a:rPr>
              <a:t>(</a:t>
            </a:r>
            <a:r>
              <a:rPr lang="en-US" sz="2400" i="1" dirty="0" err="1">
                <a:solidFill>
                  <a:srgbClr val="CC0099"/>
                </a:solidFill>
              </a:rPr>
              <a:t>b</a:t>
            </a:r>
            <a:r>
              <a:rPr lang="en-US" sz="2400" i="1" baseline="30000" dirty="0" err="1">
                <a:solidFill>
                  <a:srgbClr val="CC0099"/>
                </a:solidFill>
              </a:rPr>
              <a:t>d</a:t>
            </a:r>
            <a:r>
              <a:rPr lang="en-US" sz="2400" dirty="0">
                <a:solidFill>
                  <a:srgbClr val="CC0099"/>
                </a:solidFill>
              </a:rPr>
              <a:t>)</a:t>
            </a:r>
          </a:p>
          <a:p>
            <a:pPr lvl="1">
              <a:lnSpc>
                <a:spcPct val="90000"/>
              </a:lnSpc>
              <a:buNone/>
            </a:pPr>
            <a:r>
              <a:rPr lang="en-US" sz="2400" dirty="0"/>
              <a:t>(</a:t>
            </a:r>
            <a:r>
              <a:rPr lang="en-US" sz="2400" b="1" i="1" dirty="0">
                <a:solidFill>
                  <a:srgbClr val="CC0099"/>
                </a:solidFill>
              </a:rPr>
              <a:t>b</a:t>
            </a:r>
            <a:r>
              <a:rPr lang="en-US" sz="2400" i="1" dirty="0"/>
              <a:t>:</a:t>
            </a:r>
            <a:r>
              <a:rPr lang="en-US" sz="2400" dirty="0"/>
              <a:t> maximum branching factor and </a:t>
            </a:r>
            <a:r>
              <a:rPr lang="en-US" sz="2400" b="1" i="1" dirty="0">
                <a:solidFill>
                  <a:srgbClr val="CC0099"/>
                </a:solidFill>
              </a:rPr>
              <a:t>d </a:t>
            </a:r>
            <a:r>
              <a:rPr lang="en-US" sz="2400" dirty="0"/>
              <a:t>is the depth of the optimal solution)</a:t>
            </a:r>
          </a:p>
          <a:p>
            <a:pPr>
              <a:lnSpc>
                <a:spcPct val="90000"/>
              </a:lnSpc>
            </a:pPr>
            <a:r>
              <a:rPr lang="en-US" sz="2800" b="1" dirty="0">
                <a:solidFill>
                  <a:srgbClr val="FF0000"/>
                </a:solidFill>
              </a:rPr>
              <a:t>Space cost? </a:t>
            </a:r>
          </a:p>
          <a:p>
            <a:pPr lvl="1">
              <a:lnSpc>
                <a:spcPct val="90000"/>
              </a:lnSpc>
              <a:buNone/>
            </a:pPr>
            <a:r>
              <a:rPr lang="en-US" sz="2400" i="1" dirty="0">
                <a:solidFill>
                  <a:srgbClr val="CC0099"/>
                </a:solidFill>
              </a:rPr>
              <a:t>O</a:t>
            </a:r>
            <a:r>
              <a:rPr lang="en-US" sz="2400" dirty="0">
                <a:solidFill>
                  <a:srgbClr val="CC0099"/>
                </a:solidFill>
              </a:rPr>
              <a:t>(</a:t>
            </a:r>
            <a:r>
              <a:rPr lang="en-US" sz="2400" i="1" dirty="0" err="1">
                <a:solidFill>
                  <a:srgbClr val="CC0099"/>
                </a:solidFill>
              </a:rPr>
              <a:t>b</a:t>
            </a:r>
            <a:r>
              <a:rPr lang="en-US" sz="2400" i="1" baseline="30000" dirty="0" err="1">
                <a:solidFill>
                  <a:srgbClr val="CC0099"/>
                </a:solidFill>
              </a:rPr>
              <a:t>d</a:t>
            </a:r>
            <a:r>
              <a:rPr lang="en-US" sz="2400" dirty="0">
                <a:solidFill>
                  <a:srgbClr val="CC0099"/>
                </a:solidFill>
              </a:rPr>
              <a:t>)</a:t>
            </a:r>
          </a:p>
          <a:p>
            <a:pPr>
              <a:lnSpc>
                <a:spcPct val="90000"/>
              </a:lnSpc>
            </a:pPr>
            <a:endParaRPr lang="en-US" sz="2800" dirty="0">
              <a:solidFill>
                <a:srgbClr val="FF0000"/>
              </a:solidFill>
            </a:endParaRPr>
          </a:p>
        </p:txBody>
      </p:sp>
    </p:spTree>
    <p:extLst>
      <p:ext uri="{BB962C8B-B14F-4D97-AF65-F5344CB8AC3E}">
        <p14:creationId xmlns:p14="http://schemas.microsoft.com/office/powerpoint/2010/main" val="312123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90000"/>
              </a:lnSpc>
            </a:pPr>
            <a:r>
              <a:rPr lang="en-US" sz="2800" dirty="0">
                <a:solidFill>
                  <a:schemeClr val="tx1"/>
                </a:solidFill>
              </a:rPr>
              <a:t>BFS optimal?  Yes but only if cost = 1 per step</a:t>
            </a:r>
          </a:p>
        </p:txBody>
      </p:sp>
      <p:sp>
        <p:nvSpPr>
          <p:cNvPr id="3" name="Content Placeholder 2"/>
          <p:cNvSpPr>
            <a:spLocks noGrp="1"/>
          </p:cNvSpPr>
          <p:nvPr>
            <p:ph idx="1"/>
          </p:nvPr>
        </p:nvSpPr>
        <p:spPr>
          <a:xfrm>
            <a:off x="609600" y="5105400"/>
            <a:ext cx="8229600" cy="1481592"/>
          </a:xfrm>
        </p:spPr>
        <p:txBody>
          <a:bodyPr/>
          <a:lstStyle/>
          <a:p>
            <a:r>
              <a:rPr lang="en-US" dirty="0"/>
              <a:t>BFS finds the </a:t>
            </a:r>
            <a:r>
              <a:rPr lang="en-US" altLang="zh-CN" u="sng" dirty="0"/>
              <a:t>solution</a:t>
            </a:r>
            <a:r>
              <a:rPr lang="en-US" u="sng" dirty="0"/>
              <a:t> with the fewest steps</a:t>
            </a:r>
            <a:r>
              <a:rPr lang="en-US" dirty="0"/>
              <a:t>, but does not always find the shortest path (optimal solution)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716" y="1520371"/>
            <a:ext cx="6400800" cy="3585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1581912" y="3590365"/>
            <a:ext cx="533400" cy="5334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68112" y="2837155"/>
            <a:ext cx="533400" cy="5334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455664" y="4248733"/>
            <a:ext cx="533400" cy="5334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684264" y="3209365"/>
            <a:ext cx="533400" cy="5334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858000" y="1624405"/>
            <a:ext cx="533400" cy="5334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754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Depth-first search</a:t>
            </a:r>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67712" y="914400"/>
            <a:ext cx="7008575" cy="5257800"/>
          </a:xfrm>
          <a:prstGeom prst="rect">
            <a:avLst/>
          </a:prstGeom>
          <a:noFill/>
        </p:spPr>
      </p:pic>
    </p:spTree>
    <p:extLst>
      <p:ext uri="{BB962C8B-B14F-4D97-AF65-F5344CB8AC3E}">
        <p14:creationId xmlns:p14="http://schemas.microsoft.com/office/powerpoint/2010/main" val="11102820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Depth-first search</a:t>
            </a:r>
          </a:p>
        </p:txBody>
      </p:sp>
      <p:sp>
        <p:nvSpPr>
          <p:cNvPr id="32771" name="Rectangle 3"/>
          <p:cNvSpPr>
            <a:spLocks noGrp="1" noChangeArrowheads="1"/>
          </p:cNvSpPr>
          <p:nvPr>
            <p:ph idx="1"/>
          </p:nvPr>
        </p:nvSpPr>
        <p:spPr>
          <a:xfrm>
            <a:off x="685800" y="914400"/>
            <a:ext cx="8153400" cy="5257800"/>
          </a:xfrm>
        </p:spPr>
        <p:txBody>
          <a:bodyPr/>
          <a:lstStyle/>
          <a:p>
            <a:r>
              <a:rPr lang="en-US" sz="2800" dirty="0"/>
              <a:t>Expand </a:t>
            </a:r>
            <a:r>
              <a:rPr lang="en-US" sz="2800" u="sng" dirty="0">
                <a:solidFill>
                  <a:srgbClr val="FF0000"/>
                </a:solidFill>
              </a:rPr>
              <a:t>deepest unexpanded node</a:t>
            </a:r>
          </a:p>
          <a:p>
            <a:pPr marL="457200" indent="-457200">
              <a:buFont typeface="Arial" panose="020B0604020202020204" pitchFamily="34" charset="0"/>
              <a:buChar char="•"/>
            </a:pPr>
            <a:r>
              <a:rPr lang="en-US" dirty="0"/>
              <a:t>Basic idea: visit nodes adjacent to the </a:t>
            </a:r>
            <a:r>
              <a:rPr lang="en-US" i="1" dirty="0"/>
              <a:t>last visited</a:t>
            </a:r>
            <a:r>
              <a:rPr lang="en-US" dirty="0"/>
              <a:t> node first</a:t>
            </a:r>
            <a:endParaRPr lang="en-US" sz="2800" u="sng" dirty="0">
              <a:solidFill>
                <a:srgbClr val="FF0000"/>
              </a:solidFill>
            </a:endParaRPr>
          </a:p>
          <a:p>
            <a:pPr marL="457200" indent="-457200">
              <a:buFont typeface="Arial" panose="020B0604020202020204" pitchFamily="34" charset="0"/>
              <a:buChar char="•"/>
            </a:pPr>
            <a:r>
              <a:rPr lang="en-US" sz="2800" dirty="0"/>
              <a:t>Implementation: </a:t>
            </a:r>
            <a:r>
              <a:rPr lang="en-US" sz="2800" i="1" dirty="0"/>
              <a:t>frontier </a:t>
            </a:r>
            <a:r>
              <a:rPr lang="en-US" sz="2800" dirty="0"/>
              <a:t>is </a:t>
            </a:r>
            <a:r>
              <a:rPr lang="en-US" sz="2800" b="1" dirty="0">
                <a:solidFill>
                  <a:srgbClr val="FF0000"/>
                </a:solidFill>
              </a:rPr>
              <a:t>a LIFO queue </a:t>
            </a:r>
            <a:r>
              <a:rPr lang="en-US" sz="2800" dirty="0"/>
              <a:t>(</a:t>
            </a:r>
            <a:r>
              <a:rPr lang="en-US" b="1" dirty="0">
                <a:solidFill>
                  <a:srgbClr val="FF0000"/>
                </a:solidFill>
              </a:rPr>
              <a:t>a stack</a:t>
            </a:r>
            <a:r>
              <a:rPr lang="en-US" sz="2800" dirty="0"/>
              <a:t>)</a:t>
            </a:r>
          </a:p>
        </p:txBody>
      </p:sp>
    </p:spTree>
    <p:extLst>
      <p:ext uri="{BB962C8B-B14F-4D97-AF65-F5344CB8AC3E}">
        <p14:creationId xmlns:p14="http://schemas.microsoft.com/office/powerpoint/2010/main" val="93287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Example: The 8-puzzle</a:t>
            </a:r>
          </a:p>
        </p:txBody>
      </p:sp>
      <p:sp>
        <p:nvSpPr>
          <p:cNvPr id="17413" name="Rectangle 5"/>
          <p:cNvSpPr>
            <a:spLocks noGrp="1" noChangeArrowheads="1"/>
          </p:cNvSpPr>
          <p:nvPr>
            <p:ph idx="1"/>
          </p:nvPr>
        </p:nvSpPr>
        <p:spPr>
          <a:xfrm>
            <a:off x="285482" y="914400"/>
            <a:ext cx="8458200" cy="5638800"/>
          </a:xfrm>
          <a:noFill/>
          <a:ln/>
        </p:spPr>
        <p:txBody>
          <a:bodyPr>
            <a:normAutofit lnSpcReduction="10000"/>
          </a:bodyPr>
          <a:lstStyle/>
          <a:p>
            <a:pPr>
              <a:lnSpc>
                <a:spcPct val="120000"/>
              </a:lnSpc>
              <a:buFont typeface="Arial" panose="020B0604020202020204" pitchFamily="34" charset="0"/>
              <a:buChar char="•"/>
            </a:pPr>
            <a:r>
              <a:rPr lang="en-US" sz="1900" dirty="0">
                <a:solidFill>
                  <a:srgbClr val="FF0000"/>
                </a:solidFill>
              </a:rPr>
              <a:t>3x3 board with 8 tiles</a:t>
            </a:r>
            <a:r>
              <a:rPr lang="en-US" sz="1900" dirty="0"/>
              <a:t>.   Each tile represents a number</a:t>
            </a:r>
          </a:p>
          <a:p>
            <a:pPr>
              <a:lnSpc>
                <a:spcPct val="120000"/>
              </a:lnSpc>
              <a:buFont typeface="Arial" panose="020B0604020202020204" pitchFamily="34" charset="0"/>
              <a:buChar char="•"/>
            </a:pPr>
            <a:r>
              <a:rPr lang="en-US" sz="1900" dirty="0"/>
              <a:t>A tile can only slide into </a:t>
            </a:r>
            <a:r>
              <a:rPr lang="en-US" sz="1900" dirty="0">
                <a:solidFill>
                  <a:srgbClr val="FF0000"/>
                </a:solidFill>
              </a:rPr>
              <a:t>the blank space </a:t>
            </a:r>
            <a:r>
              <a:rPr lang="en-US" sz="1900" dirty="0"/>
              <a:t>.  </a:t>
            </a:r>
          </a:p>
          <a:p>
            <a:pPr>
              <a:lnSpc>
                <a:spcPct val="120000"/>
              </a:lnSpc>
            </a:pPr>
            <a:r>
              <a:rPr lang="en-US" sz="3100" b="1" dirty="0">
                <a:solidFill>
                  <a:srgbClr val="CC0099"/>
                </a:solidFill>
              </a:rPr>
              <a:t>States</a:t>
            </a:r>
          </a:p>
          <a:p>
            <a:pPr lvl="1">
              <a:lnSpc>
                <a:spcPct val="120000"/>
              </a:lnSpc>
            </a:pPr>
            <a:r>
              <a:rPr lang="en-US" dirty="0"/>
              <a:t>Locations of tiles </a:t>
            </a:r>
          </a:p>
          <a:p>
            <a:pPr lvl="2">
              <a:lnSpc>
                <a:spcPct val="120000"/>
              </a:lnSpc>
            </a:pPr>
            <a:r>
              <a:rPr lang="en-US" dirty="0"/>
              <a:t>8-puzzle: 181,440 states (9!/2)</a:t>
            </a:r>
          </a:p>
          <a:p>
            <a:pPr lvl="2">
              <a:lnSpc>
                <a:spcPct val="120000"/>
              </a:lnSpc>
            </a:pPr>
            <a:r>
              <a:rPr lang="en-US" dirty="0"/>
              <a:t>15-puzzle: ~10 trillion states</a:t>
            </a:r>
          </a:p>
          <a:p>
            <a:pPr lvl="2">
              <a:lnSpc>
                <a:spcPct val="120000"/>
              </a:lnSpc>
            </a:pPr>
            <a:r>
              <a:rPr lang="en-US" dirty="0"/>
              <a:t>24-puzzle: ~10</a:t>
            </a:r>
            <a:r>
              <a:rPr lang="en-US" baseline="30000" dirty="0"/>
              <a:t>25</a:t>
            </a:r>
            <a:r>
              <a:rPr lang="en-US" dirty="0"/>
              <a:t> states</a:t>
            </a:r>
            <a:endParaRPr lang="en-US" dirty="0">
              <a:solidFill>
                <a:srgbClr val="CC0099"/>
              </a:solidFill>
            </a:endParaRPr>
          </a:p>
          <a:p>
            <a:pPr>
              <a:lnSpc>
                <a:spcPct val="120000"/>
              </a:lnSpc>
            </a:pPr>
            <a:r>
              <a:rPr lang="en-US" sz="3100" b="1" dirty="0">
                <a:solidFill>
                  <a:srgbClr val="CC0099"/>
                </a:solidFill>
              </a:rPr>
              <a:t>Actions</a:t>
            </a:r>
          </a:p>
          <a:p>
            <a:pPr lvl="1">
              <a:lnSpc>
                <a:spcPct val="120000"/>
              </a:lnSpc>
            </a:pPr>
            <a:r>
              <a:rPr lang="en-US" sz="1900" dirty="0"/>
              <a:t>Move blank space left, right, up, down </a:t>
            </a:r>
            <a:endParaRPr lang="en-US" sz="1900" dirty="0">
              <a:solidFill>
                <a:srgbClr val="CC0099"/>
              </a:solidFill>
            </a:endParaRPr>
          </a:p>
          <a:p>
            <a:pPr>
              <a:lnSpc>
                <a:spcPct val="120000"/>
              </a:lnSpc>
            </a:pPr>
            <a:r>
              <a:rPr lang="en-US" sz="3100" b="1" dirty="0">
                <a:solidFill>
                  <a:srgbClr val="CC0099"/>
                </a:solidFill>
              </a:rPr>
              <a:t>Path cost </a:t>
            </a:r>
            <a:endParaRPr lang="en-US" sz="3100" b="1" dirty="0"/>
          </a:p>
          <a:p>
            <a:pPr lvl="1">
              <a:lnSpc>
                <a:spcPct val="120000"/>
              </a:lnSpc>
            </a:pPr>
            <a:r>
              <a:rPr lang="en-US" sz="1900" dirty="0"/>
              <a:t>Each step costs 1. </a:t>
            </a:r>
            <a:br>
              <a:rPr lang="en-US" sz="3100" dirty="0"/>
            </a:br>
            <a:endParaRPr lang="en-US" sz="3100" dirty="0"/>
          </a:p>
        </p:txBody>
      </p:sp>
      <p:pic>
        <p:nvPicPr>
          <p:cNvPr id="17414" name="Picture 6" descr="8puzzle"/>
          <p:cNvPicPr>
            <a:picLocks noChangeAspect="1" noChangeArrowheads="1"/>
          </p:cNvPicPr>
          <p:nvPr/>
        </p:nvPicPr>
        <p:blipFill>
          <a:blip r:embed="rId3" cstate="print"/>
          <a:srcRect r="49396"/>
          <a:stretch>
            <a:fillRect/>
          </a:stretch>
        </p:blipFill>
        <p:spPr bwMode="auto">
          <a:xfrm>
            <a:off x="7014130" y="1295400"/>
            <a:ext cx="2154555" cy="2162175"/>
          </a:xfrm>
          <a:prstGeom prst="rect">
            <a:avLst/>
          </a:prstGeom>
          <a:noFill/>
        </p:spPr>
      </p:pic>
      <p:pic>
        <p:nvPicPr>
          <p:cNvPr id="8" name="Picture 6" descr="8puzzle"/>
          <p:cNvPicPr>
            <a:picLocks noChangeAspect="1" noChangeArrowheads="1"/>
          </p:cNvPicPr>
          <p:nvPr/>
        </p:nvPicPr>
        <p:blipFill>
          <a:blip r:embed="rId3" cstate="print"/>
          <a:srcRect l="49396"/>
          <a:stretch>
            <a:fillRect/>
          </a:stretch>
        </p:blipFill>
        <p:spPr bwMode="auto">
          <a:xfrm>
            <a:off x="6705600" y="3838575"/>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4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Depth-First Search</a:t>
            </a:r>
          </a:p>
        </p:txBody>
      </p:sp>
      <p:grpSp>
        <p:nvGrpSpPr>
          <p:cNvPr id="19459" name="Group 3"/>
          <p:cNvGrpSpPr>
            <a:grpSpLocks/>
          </p:cNvGrpSpPr>
          <p:nvPr/>
        </p:nvGrpSpPr>
        <p:grpSpPr bwMode="auto">
          <a:xfrm>
            <a:off x="2343150" y="3433766"/>
            <a:ext cx="4114800" cy="3263542"/>
            <a:chOff x="48" y="2332"/>
            <a:chExt cx="3456" cy="2340"/>
          </a:xfrm>
        </p:grpSpPr>
        <p:sp>
          <p:nvSpPr>
            <p:cNvPr id="19594" name="Text Box 4"/>
            <p:cNvSpPr txBox="1">
              <a:spLocks noChangeArrowheads="1"/>
            </p:cNvSpPr>
            <p:nvPr/>
          </p:nvSpPr>
          <p:spPr bwMode="auto">
            <a:xfrm>
              <a:off x="1728" y="2332"/>
              <a:ext cx="624" cy="243"/>
            </a:xfrm>
            <a:prstGeom prst="rect">
              <a:avLst/>
            </a:prstGeom>
            <a:noFill/>
            <a:ln w="9525">
              <a:noFill/>
              <a:miter lim="800000"/>
              <a:headEnd/>
              <a:tailEnd/>
            </a:ln>
          </p:spPr>
          <p:txBody>
            <a:bodyPr>
              <a:spAutoFit/>
            </a:bodyPr>
            <a:lstStyle/>
            <a:p>
              <a:pPr algn="ctr">
                <a:spcBef>
                  <a:spcPct val="50000"/>
                </a:spcBef>
              </a:pPr>
              <a:r>
                <a:rPr lang="en-US" sz="1600" dirty="0">
                  <a:solidFill>
                    <a:schemeClr val="tx1"/>
                  </a:solidFill>
                </a:rPr>
                <a:t>S</a:t>
              </a:r>
            </a:p>
          </p:txBody>
        </p:sp>
        <p:sp>
          <p:nvSpPr>
            <p:cNvPr id="19595" name="Text Box 5"/>
            <p:cNvSpPr txBox="1">
              <a:spLocks noChangeArrowheads="1"/>
            </p:cNvSpPr>
            <p:nvPr/>
          </p:nvSpPr>
          <p:spPr bwMode="auto">
            <a:xfrm>
              <a:off x="48" y="3417"/>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sp>
          <p:nvSpPr>
            <p:cNvPr id="19596" name="Text Box 6"/>
            <p:cNvSpPr txBox="1">
              <a:spLocks noChangeArrowheads="1"/>
            </p:cNvSpPr>
            <p:nvPr/>
          </p:nvSpPr>
          <p:spPr bwMode="auto">
            <a:xfrm>
              <a:off x="48" y="303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b</a:t>
              </a:r>
            </a:p>
          </p:txBody>
        </p:sp>
        <p:sp>
          <p:nvSpPr>
            <p:cNvPr id="19597" name="Text Box 7"/>
            <p:cNvSpPr txBox="1">
              <a:spLocks noChangeArrowheads="1"/>
            </p:cNvSpPr>
            <p:nvPr/>
          </p:nvSpPr>
          <p:spPr bwMode="auto">
            <a:xfrm>
              <a:off x="384" y="268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d</a:t>
              </a:r>
            </a:p>
          </p:txBody>
        </p:sp>
        <p:sp>
          <p:nvSpPr>
            <p:cNvPr id="19598" name="Text Box 8"/>
            <p:cNvSpPr txBox="1">
              <a:spLocks noChangeArrowheads="1"/>
            </p:cNvSpPr>
            <p:nvPr/>
          </p:nvSpPr>
          <p:spPr bwMode="auto">
            <a:xfrm>
              <a:off x="3264" y="2640"/>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p</a:t>
              </a:r>
            </a:p>
          </p:txBody>
        </p:sp>
        <p:sp>
          <p:nvSpPr>
            <p:cNvPr id="19599" name="Text Box 9"/>
            <p:cNvSpPr txBox="1">
              <a:spLocks noChangeArrowheads="1"/>
            </p:cNvSpPr>
            <p:nvPr/>
          </p:nvSpPr>
          <p:spPr bwMode="auto">
            <a:xfrm>
              <a:off x="480" y="3417"/>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sp>
          <p:nvSpPr>
            <p:cNvPr id="19600" name="Text Box 10"/>
            <p:cNvSpPr txBox="1">
              <a:spLocks noChangeArrowheads="1"/>
            </p:cNvSpPr>
            <p:nvPr/>
          </p:nvSpPr>
          <p:spPr bwMode="auto">
            <a:xfrm>
              <a:off x="480" y="303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c</a:t>
              </a:r>
            </a:p>
          </p:txBody>
        </p:sp>
        <p:cxnSp>
          <p:nvCxnSpPr>
            <p:cNvPr id="19601" name="AutoShape 11"/>
            <p:cNvCxnSpPr>
              <a:cxnSpLocks noChangeShapeType="1"/>
              <a:stCxn id="19597" idx="2"/>
              <a:endCxn id="19596" idx="0"/>
            </p:cNvCxnSpPr>
            <p:nvPr/>
          </p:nvCxnSpPr>
          <p:spPr bwMode="auto">
            <a:xfrm flipH="1">
              <a:off x="168" y="2887"/>
              <a:ext cx="336" cy="146"/>
            </a:xfrm>
            <a:prstGeom prst="straightConnector1">
              <a:avLst/>
            </a:prstGeom>
            <a:noFill/>
            <a:ln w="9525">
              <a:solidFill>
                <a:schemeClr val="tx1"/>
              </a:solidFill>
              <a:round/>
              <a:headEnd/>
              <a:tailEnd/>
            </a:ln>
          </p:spPr>
        </p:cxnSp>
        <p:cxnSp>
          <p:nvCxnSpPr>
            <p:cNvPr id="19602" name="AutoShape 12"/>
            <p:cNvCxnSpPr>
              <a:cxnSpLocks noChangeShapeType="1"/>
              <a:stCxn id="19597" idx="2"/>
              <a:endCxn id="19600" idx="0"/>
            </p:cNvCxnSpPr>
            <p:nvPr/>
          </p:nvCxnSpPr>
          <p:spPr bwMode="auto">
            <a:xfrm>
              <a:off x="504" y="2887"/>
              <a:ext cx="96" cy="146"/>
            </a:xfrm>
            <a:prstGeom prst="straightConnector1">
              <a:avLst/>
            </a:prstGeom>
            <a:noFill/>
            <a:ln w="9525">
              <a:solidFill>
                <a:schemeClr val="tx1"/>
              </a:solidFill>
              <a:round/>
              <a:headEnd/>
              <a:tailEnd/>
            </a:ln>
          </p:spPr>
        </p:cxnSp>
        <p:cxnSp>
          <p:nvCxnSpPr>
            <p:cNvPr id="19603" name="AutoShape 13"/>
            <p:cNvCxnSpPr>
              <a:cxnSpLocks noChangeShapeType="1"/>
              <a:stCxn id="19596" idx="2"/>
              <a:endCxn id="19595" idx="0"/>
            </p:cNvCxnSpPr>
            <p:nvPr/>
          </p:nvCxnSpPr>
          <p:spPr bwMode="auto">
            <a:xfrm>
              <a:off x="168" y="3232"/>
              <a:ext cx="0" cy="185"/>
            </a:xfrm>
            <a:prstGeom prst="straightConnector1">
              <a:avLst/>
            </a:prstGeom>
            <a:noFill/>
            <a:ln w="9525">
              <a:solidFill>
                <a:schemeClr val="tx1"/>
              </a:solidFill>
              <a:round/>
              <a:headEnd/>
              <a:tailEnd/>
            </a:ln>
          </p:spPr>
        </p:cxnSp>
        <p:cxnSp>
          <p:nvCxnSpPr>
            <p:cNvPr id="19604" name="AutoShape 14"/>
            <p:cNvCxnSpPr>
              <a:cxnSpLocks noChangeShapeType="1"/>
              <a:stCxn id="19600" idx="2"/>
              <a:endCxn id="19599" idx="0"/>
            </p:cNvCxnSpPr>
            <p:nvPr/>
          </p:nvCxnSpPr>
          <p:spPr bwMode="auto">
            <a:xfrm>
              <a:off x="600" y="3232"/>
              <a:ext cx="0" cy="185"/>
            </a:xfrm>
            <a:prstGeom prst="straightConnector1">
              <a:avLst/>
            </a:prstGeom>
            <a:noFill/>
            <a:ln w="9525">
              <a:solidFill>
                <a:schemeClr val="tx1"/>
              </a:solidFill>
              <a:round/>
              <a:headEnd/>
              <a:tailEnd/>
            </a:ln>
          </p:spPr>
        </p:cxnSp>
        <p:grpSp>
          <p:nvGrpSpPr>
            <p:cNvPr id="19605" name="Group 15"/>
            <p:cNvGrpSpPr>
              <a:grpSpLocks/>
            </p:cNvGrpSpPr>
            <p:nvPr/>
          </p:nvGrpSpPr>
          <p:grpSpPr bwMode="auto">
            <a:xfrm>
              <a:off x="1776" y="2640"/>
              <a:ext cx="1104" cy="1648"/>
              <a:chOff x="1152" y="2640"/>
              <a:chExt cx="1104" cy="1648"/>
            </a:xfrm>
          </p:grpSpPr>
          <p:sp>
            <p:nvSpPr>
              <p:cNvPr id="19632" name="Text Box 16"/>
              <p:cNvSpPr txBox="1">
                <a:spLocks noChangeArrowheads="1"/>
              </p:cNvSpPr>
              <p:nvPr/>
            </p:nvSpPr>
            <p:spPr bwMode="auto">
              <a:xfrm>
                <a:off x="1536" y="2640"/>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e</a:t>
                </a:r>
              </a:p>
            </p:txBody>
          </p:sp>
          <p:sp>
            <p:nvSpPr>
              <p:cNvPr id="19633" name="Text Box 17"/>
              <p:cNvSpPr txBox="1">
                <a:spLocks noChangeArrowheads="1"/>
              </p:cNvSpPr>
              <p:nvPr/>
            </p:nvSpPr>
            <p:spPr bwMode="auto">
              <a:xfrm>
                <a:off x="1152"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p</a:t>
                </a:r>
              </a:p>
            </p:txBody>
          </p:sp>
          <p:sp>
            <p:nvSpPr>
              <p:cNvPr id="19634" name="Text Box 18"/>
              <p:cNvSpPr txBox="1">
                <a:spLocks noChangeArrowheads="1"/>
              </p:cNvSpPr>
              <p:nvPr/>
            </p:nvSpPr>
            <p:spPr bwMode="auto">
              <a:xfrm>
                <a:off x="1296"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h</a:t>
                </a:r>
              </a:p>
            </p:txBody>
          </p:sp>
          <p:sp>
            <p:nvSpPr>
              <p:cNvPr id="19635" name="Text Box 19"/>
              <p:cNvSpPr txBox="1">
                <a:spLocks noChangeArrowheads="1"/>
              </p:cNvSpPr>
              <p:nvPr/>
            </p:nvSpPr>
            <p:spPr bwMode="auto">
              <a:xfrm>
                <a:off x="1728"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f</a:t>
                </a:r>
              </a:p>
            </p:txBody>
          </p:sp>
          <p:sp>
            <p:nvSpPr>
              <p:cNvPr id="19636" name="Text Box 20"/>
              <p:cNvSpPr txBox="1">
                <a:spLocks noChangeArrowheads="1"/>
              </p:cNvSpPr>
              <p:nvPr/>
            </p:nvSpPr>
            <p:spPr bwMode="auto">
              <a:xfrm>
                <a:off x="1728"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r</a:t>
                </a:r>
              </a:p>
            </p:txBody>
          </p:sp>
          <p:sp>
            <p:nvSpPr>
              <p:cNvPr id="19637" name="Text Box 21"/>
              <p:cNvSpPr txBox="1">
                <a:spLocks noChangeArrowheads="1"/>
              </p:cNvSpPr>
              <p:nvPr/>
            </p:nvSpPr>
            <p:spPr bwMode="auto">
              <a:xfrm>
                <a:off x="1440"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19638" name="Text Box 22"/>
              <p:cNvSpPr txBox="1">
                <a:spLocks noChangeArrowheads="1"/>
              </p:cNvSpPr>
              <p:nvPr/>
            </p:nvSpPr>
            <p:spPr bwMode="auto">
              <a:xfrm>
                <a:off x="1152"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19639" name="Text Box 23"/>
              <p:cNvSpPr txBox="1">
                <a:spLocks noChangeArrowheads="1"/>
              </p:cNvSpPr>
              <p:nvPr/>
            </p:nvSpPr>
            <p:spPr bwMode="auto">
              <a:xfrm>
                <a:off x="1584"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c</a:t>
                </a:r>
              </a:p>
            </p:txBody>
          </p:sp>
          <p:sp>
            <p:nvSpPr>
              <p:cNvPr id="19640" name="Text Box 24"/>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solidFill>
                      <a:schemeClr val="tx1"/>
                    </a:solidFill>
                  </a:rPr>
                  <a:t>G</a:t>
                </a:r>
              </a:p>
            </p:txBody>
          </p:sp>
          <p:sp>
            <p:nvSpPr>
              <p:cNvPr id="19641" name="Text Box 25"/>
              <p:cNvSpPr txBox="1">
                <a:spLocks noChangeArrowheads="1"/>
              </p:cNvSpPr>
              <p:nvPr/>
            </p:nvSpPr>
            <p:spPr bwMode="auto">
              <a:xfrm>
                <a:off x="1584" y="4089"/>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cxnSp>
            <p:nvCxnSpPr>
              <p:cNvPr id="19642" name="AutoShape 26"/>
              <p:cNvCxnSpPr>
                <a:cxnSpLocks noChangeShapeType="1"/>
                <a:stCxn id="19632" idx="2"/>
                <a:endCxn id="19634" idx="0"/>
              </p:cNvCxnSpPr>
              <p:nvPr/>
            </p:nvCxnSpPr>
            <p:spPr bwMode="auto">
              <a:xfrm flipH="1">
                <a:off x="1416" y="2839"/>
                <a:ext cx="240" cy="185"/>
              </a:xfrm>
              <a:prstGeom prst="straightConnector1">
                <a:avLst/>
              </a:prstGeom>
              <a:noFill/>
              <a:ln w="9525">
                <a:solidFill>
                  <a:schemeClr val="tx1"/>
                </a:solidFill>
                <a:round/>
                <a:headEnd/>
                <a:tailEnd/>
              </a:ln>
            </p:spPr>
          </p:cxnSp>
          <p:cxnSp>
            <p:nvCxnSpPr>
              <p:cNvPr id="19643" name="AutoShape 27"/>
              <p:cNvCxnSpPr>
                <a:cxnSpLocks noChangeShapeType="1"/>
                <a:stCxn id="19632" idx="2"/>
                <a:endCxn id="19636" idx="0"/>
              </p:cNvCxnSpPr>
              <p:nvPr/>
            </p:nvCxnSpPr>
            <p:spPr bwMode="auto">
              <a:xfrm>
                <a:off x="1656" y="2839"/>
                <a:ext cx="192" cy="185"/>
              </a:xfrm>
              <a:prstGeom prst="straightConnector1">
                <a:avLst/>
              </a:prstGeom>
              <a:noFill/>
              <a:ln w="9525">
                <a:solidFill>
                  <a:schemeClr val="tx1"/>
                </a:solidFill>
                <a:round/>
                <a:headEnd/>
                <a:tailEnd/>
              </a:ln>
            </p:spPr>
          </p:cxnSp>
          <p:cxnSp>
            <p:nvCxnSpPr>
              <p:cNvPr id="19644" name="AutoShape 28"/>
              <p:cNvCxnSpPr>
                <a:cxnSpLocks noChangeShapeType="1"/>
                <a:stCxn id="19634" idx="2"/>
                <a:endCxn id="19633" idx="0"/>
              </p:cNvCxnSpPr>
              <p:nvPr/>
            </p:nvCxnSpPr>
            <p:spPr bwMode="auto">
              <a:xfrm flipH="1">
                <a:off x="1272" y="3223"/>
                <a:ext cx="144" cy="185"/>
              </a:xfrm>
              <a:prstGeom prst="straightConnector1">
                <a:avLst/>
              </a:prstGeom>
              <a:noFill/>
              <a:ln w="9525">
                <a:solidFill>
                  <a:schemeClr val="tx1"/>
                </a:solidFill>
                <a:round/>
                <a:headEnd/>
                <a:tailEnd/>
              </a:ln>
            </p:spPr>
          </p:cxnSp>
          <p:cxnSp>
            <p:nvCxnSpPr>
              <p:cNvPr id="19645" name="AutoShape 29"/>
              <p:cNvCxnSpPr>
                <a:cxnSpLocks noChangeShapeType="1"/>
                <a:stCxn id="19634" idx="2"/>
                <a:endCxn id="19637" idx="0"/>
              </p:cNvCxnSpPr>
              <p:nvPr/>
            </p:nvCxnSpPr>
            <p:spPr bwMode="auto">
              <a:xfrm>
                <a:off x="1416" y="3223"/>
                <a:ext cx="144" cy="185"/>
              </a:xfrm>
              <a:prstGeom prst="straightConnector1">
                <a:avLst/>
              </a:prstGeom>
              <a:noFill/>
              <a:ln w="9525">
                <a:solidFill>
                  <a:schemeClr val="tx1"/>
                </a:solidFill>
                <a:round/>
                <a:headEnd/>
                <a:tailEnd/>
              </a:ln>
            </p:spPr>
          </p:cxnSp>
          <p:cxnSp>
            <p:nvCxnSpPr>
              <p:cNvPr id="19646" name="AutoShape 30"/>
              <p:cNvCxnSpPr>
                <a:cxnSpLocks noChangeShapeType="1"/>
                <a:stCxn id="19636" idx="2"/>
                <a:endCxn id="19635" idx="0"/>
              </p:cNvCxnSpPr>
              <p:nvPr/>
            </p:nvCxnSpPr>
            <p:spPr bwMode="auto">
              <a:xfrm>
                <a:off x="1848" y="3223"/>
                <a:ext cx="0" cy="185"/>
              </a:xfrm>
              <a:prstGeom prst="straightConnector1">
                <a:avLst/>
              </a:prstGeom>
              <a:noFill/>
              <a:ln w="9525">
                <a:solidFill>
                  <a:schemeClr val="tx1"/>
                </a:solidFill>
                <a:round/>
                <a:headEnd/>
                <a:tailEnd/>
              </a:ln>
            </p:spPr>
          </p:cxnSp>
          <p:cxnSp>
            <p:nvCxnSpPr>
              <p:cNvPr id="19647" name="AutoShape 31"/>
              <p:cNvCxnSpPr>
                <a:cxnSpLocks noChangeShapeType="1"/>
                <a:stCxn id="19633" idx="2"/>
                <a:endCxn id="19638" idx="0"/>
              </p:cNvCxnSpPr>
              <p:nvPr/>
            </p:nvCxnSpPr>
            <p:spPr bwMode="auto">
              <a:xfrm>
                <a:off x="1272" y="3607"/>
                <a:ext cx="0" cy="146"/>
              </a:xfrm>
              <a:prstGeom prst="straightConnector1">
                <a:avLst/>
              </a:prstGeom>
              <a:noFill/>
              <a:ln w="9525">
                <a:solidFill>
                  <a:schemeClr val="tx1"/>
                </a:solidFill>
                <a:round/>
                <a:headEnd/>
                <a:tailEnd/>
              </a:ln>
            </p:spPr>
          </p:cxnSp>
          <p:cxnSp>
            <p:nvCxnSpPr>
              <p:cNvPr id="19648" name="AutoShape 32"/>
              <p:cNvCxnSpPr>
                <a:cxnSpLocks noChangeShapeType="1"/>
                <a:stCxn id="19635" idx="2"/>
                <a:endCxn id="19639" idx="0"/>
              </p:cNvCxnSpPr>
              <p:nvPr/>
            </p:nvCxnSpPr>
            <p:spPr bwMode="auto">
              <a:xfrm flipH="1">
                <a:off x="1704" y="3607"/>
                <a:ext cx="144" cy="146"/>
              </a:xfrm>
              <a:prstGeom prst="straightConnector1">
                <a:avLst/>
              </a:prstGeom>
              <a:noFill/>
              <a:ln w="9525">
                <a:solidFill>
                  <a:schemeClr val="tx1"/>
                </a:solidFill>
                <a:round/>
                <a:headEnd/>
                <a:tailEnd/>
              </a:ln>
            </p:spPr>
          </p:cxnSp>
          <p:cxnSp>
            <p:nvCxnSpPr>
              <p:cNvPr id="19649" name="AutoShape 33"/>
              <p:cNvCxnSpPr>
                <a:cxnSpLocks noChangeShapeType="1"/>
                <a:stCxn id="19635" idx="2"/>
                <a:endCxn id="19640" idx="0"/>
              </p:cNvCxnSpPr>
              <p:nvPr/>
            </p:nvCxnSpPr>
            <p:spPr bwMode="auto">
              <a:xfrm>
                <a:off x="1848" y="3607"/>
                <a:ext cx="168" cy="185"/>
              </a:xfrm>
              <a:prstGeom prst="straightConnector1">
                <a:avLst/>
              </a:prstGeom>
              <a:noFill/>
              <a:ln w="9525">
                <a:solidFill>
                  <a:schemeClr val="tx1"/>
                </a:solidFill>
                <a:round/>
                <a:headEnd/>
                <a:tailEnd/>
              </a:ln>
            </p:spPr>
          </p:cxnSp>
          <p:cxnSp>
            <p:nvCxnSpPr>
              <p:cNvPr id="19650" name="AutoShape 34"/>
              <p:cNvCxnSpPr>
                <a:cxnSpLocks noChangeShapeType="1"/>
                <a:stCxn id="19639" idx="2"/>
                <a:endCxn id="19641" idx="0"/>
              </p:cNvCxnSpPr>
              <p:nvPr/>
            </p:nvCxnSpPr>
            <p:spPr bwMode="auto">
              <a:xfrm>
                <a:off x="1704" y="3952"/>
                <a:ext cx="0" cy="137"/>
              </a:xfrm>
              <a:prstGeom prst="straightConnector1">
                <a:avLst/>
              </a:prstGeom>
              <a:noFill/>
              <a:ln w="9525">
                <a:solidFill>
                  <a:schemeClr val="tx1"/>
                </a:solidFill>
                <a:round/>
                <a:headEnd/>
                <a:tailEnd/>
              </a:ln>
            </p:spPr>
          </p:cxnSp>
        </p:grpSp>
        <p:sp>
          <p:nvSpPr>
            <p:cNvPr id="19606" name="Text Box 35"/>
            <p:cNvSpPr txBox="1">
              <a:spLocks noChangeArrowheads="1"/>
            </p:cNvSpPr>
            <p:nvPr/>
          </p:nvSpPr>
          <p:spPr bwMode="auto">
            <a:xfrm>
              <a:off x="3264" y="299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cxnSp>
          <p:nvCxnSpPr>
            <p:cNvPr id="19607" name="AutoShape 36"/>
            <p:cNvCxnSpPr>
              <a:cxnSpLocks noChangeShapeType="1"/>
              <a:stCxn id="19598" idx="2"/>
              <a:endCxn id="19606" idx="0"/>
            </p:cNvCxnSpPr>
            <p:nvPr/>
          </p:nvCxnSpPr>
          <p:spPr bwMode="auto">
            <a:xfrm>
              <a:off x="3384" y="2839"/>
              <a:ext cx="0" cy="155"/>
            </a:xfrm>
            <a:prstGeom prst="straightConnector1">
              <a:avLst/>
            </a:prstGeom>
            <a:noFill/>
            <a:ln w="9525">
              <a:solidFill>
                <a:schemeClr val="tx1"/>
              </a:solidFill>
              <a:round/>
              <a:headEnd/>
              <a:tailEnd/>
            </a:ln>
          </p:spPr>
        </p:cxnSp>
        <p:grpSp>
          <p:nvGrpSpPr>
            <p:cNvPr id="19608" name="Group 37"/>
            <p:cNvGrpSpPr>
              <a:grpSpLocks/>
            </p:cNvGrpSpPr>
            <p:nvPr/>
          </p:nvGrpSpPr>
          <p:grpSpPr bwMode="auto">
            <a:xfrm>
              <a:off x="624" y="3024"/>
              <a:ext cx="1104" cy="1648"/>
              <a:chOff x="1152" y="2640"/>
              <a:chExt cx="1104" cy="1648"/>
            </a:xfrm>
          </p:grpSpPr>
          <p:sp>
            <p:nvSpPr>
              <p:cNvPr id="19613" name="Text Box 38"/>
              <p:cNvSpPr txBox="1">
                <a:spLocks noChangeArrowheads="1"/>
              </p:cNvSpPr>
              <p:nvPr/>
            </p:nvSpPr>
            <p:spPr bwMode="auto">
              <a:xfrm>
                <a:off x="1536" y="2640"/>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e</a:t>
                </a:r>
              </a:p>
            </p:txBody>
          </p:sp>
          <p:sp>
            <p:nvSpPr>
              <p:cNvPr id="19614" name="Text Box 39"/>
              <p:cNvSpPr txBox="1">
                <a:spLocks noChangeArrowheads="1"/>
              </p:cNvSpPr>
              <p:nvPr/>
            </p:nvSpPr>
            <p:spPr bwMode="auto">
              <a:xfrm>
                <a:off x="1152"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p</a:t>
                </a:r>
              </a:p>
            </p:txBody>
          </p:sp>
          <p:sp>
            <p:nvSpPr>
              <p:cNvPr id="19615" name="Text Box 40"/>
              <p:cNvSpPr txBox="1">
                <a:spLocks noChangeArrowheads="1"/>
              </p:cNvSpPr>
              <p:nvPr/>
            </p:nvSpPr>
            <p:spPr bwMode="auto">
              <a:xfrm>
                <a:off x="1296"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h</a:t>
                </a:r>
              </a:p>
            </p:txBody>
          </p:sp>
          <p:sp>
            <p:nvSpPr>
              <p:cNvPr id="19616" name="Text Box 41"/>
              <p:cNvSpPr txBox="1">
                <a:spLocks noChangeArrowheads="1"/>
              </p:cNvSpPr>
              <p:nvPr/>
            </p:nvSpPr>
            <p:spPr bwMode="auto">
              <a:xfrm>
                <a:off x="1728"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f</a:t>
                </a:r>
              </a:p>
            </p:txBody>
          </p:sp>
          <p:sp>
            <p:nvSpPr>
              <p:cNvPr id="19617" name="Text Box 42"/>
              <p:cNvSpPr txBox="1">
                <a:spLocks noChangeArrowheads="1"/>
              </p:cNvSpPr>
              <p:nvPr/>
            </p:nvSpPr>
            <p:spPr bwMode="auto">
              <a:xfrm>
                <a:off x="1728" y="3024"/>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r</a:t>
                </a:r>
              </a:p>
            </p:txBody>
          </p:sp>
          <p:sp>
            <p:nvSpPr>
              <p:cNvPr id="19618" name="Text Box 43"/>
              <p:cNvSpPr txBox="1">
                <a:spLocks noChangeArrowheads="1"/>
              </p:cNvSpPr>
              <p:nvPr/>
            </p:nvSpPr>
            <p:spPr bwMode="auto">
              <a:xfrm>
                <a:off x="1440" y="3408"/>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19619" name="Text Box 44"/>
              <p:cNvSpPr txBox="1">
                <a:spLocks noChangeArrowheads="1"/>
              </p:cNvSpPr>
              <p:nvPr/>
            </p:nvSpPr>
            <p:spPr bwMode="auto">
              <a:xfrm>
                <a:off x="1152"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q</a:t>
                </a:r>
              </a:p>
            </p:txBody>
          </p:sp>
          <p:sp>
            <p:nvSpPr>
              <p:cNvPr id="19620" name="Text Box 45"/>
              <p:cNvSpPr txBox="1">
                <a:spLocks noChangeArrowheads="1"/>
              </p:cNvSpPr>
              <p:nvPr/>
            </p:nvSpPr>
            <p:spPr bwMode="auto">
              <a:xfrm>
                <a:off x="1584" y="3753"/>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c</a:t>
                </a:r>
              </a:p>
            </p:txBody>
          </p:sp>
          <p:sp>
            <p:nvSpPr>
              <p:cNvPr id="19621" name="Text Box 46"/>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solidFill>
                      <a:schemeClr val="tx1"/>
                    </a:solidFill>
                  </a:rPr>
                  <a:t>G</a:t>
                </a:r>
              </a:p>
            </p:txBody>
          </p:sp>
          <p:sp>
            <p:nvSpPr>
              <p:cNvPr id="19622" name="Text Box 47"/>
              <p:cNvSpPr txBox="1">
                <a:spLocks noChangeArrowheads="1"/>
              </p:cNvSpPr>
              <p:nvPr/>
            </p:nvSpPr>
            <p:spPr bwMode="auto">
              <a:xfrm>
                <a:off x="1584" y="4089"/>
                <a:ext cx="240" cy="199"/>
              </a:xfrm>
              <a:prstGeom prst="rect">
                <a:avLst/>
              </a:prstGeom>
              <a:noFill/>
              <a:ln w="9525">
                <a:noFill/>
                <a:miter lim="800000"/>
                <a:headEnd/>
                <a:tailEnd/>
              </a:ln>
            </p:spPr>
            <p:txBody>
              <a:bodyPr>
                <a:spAutoFit/>
              </a:bodyPr>
              <a:lstStyle/>
              <a:p>
                <a:pPr algn="ctr">
                  <a:spcBef>
                    <a:spcPct val="50000"/>
                  </a:spcBef>
                </a:pPr>
                <a:r>
                  <a:rPr lang="en-US" i="1">
                    <a:solidFill>
                      <a:schemeClr val="tx1"/>
                    </a:solidFill>
                  </a:rPr>
                  <a:t>a</a:t>
                </a:r>
              </a:p>
            </p:txBody>
          </p:sp>
          <p:cxnSp>
            <p:nvCxnSpPr>
              <p:cNvPr id="19623" name="AutoShape 48"/>
              <p:cNvCxnSpPr>
                <a:cxnSpLocks noChangeShapeType="1"/>
                <a:stCxn id="19613" idx="2"/>
                <a:endCxn id="19615" idx="0"/>
              </p:cNvCxnSpPr>
              <p:nvPr/>
            </p:nvCxnSpPr>
            <p:spPr bwMode="auto">
              <a:xfrm flipH="1">
                <a:off x="1416" y="2839"/>
                <a:ext cx="240" cy="185"/>
              </a:xfrm>
              <a:prstGeom prst="straightConnector1">
                <a:avLst/>
              </a:prstGeom>
              <a:noFill/>
              <a:ln w="9525">
                <a:solidFill>
                  <a:schemeClr val="tx1"/>
                </a:solidFill>
                <a:round/>
                <a:headEnd/>
                <a:tailEnd/>
              </a:ln>
            </p:spPr>
          </p:cxnSp>
          <p:cxnSp>
            <p:nvCxnSpPr>
              <p:cNvPr id="19624" name="AutoShape 49"/>
              <p:cNvCxnSpPr>
                <a:cxnSpLocks noChangeShapeType="1"/>
                <a:stCxn id="19613" idx="2"/>
                <a:endCxn id="19617" idx="0"/>
              </p:cNvCxnSpPr>
              <p:nvPr/>
            </p:nvCxnSpPr>
            <p:spPr bwMode="auto">
              <a:xfrm>
                <a:off x="1656" y="2839"/>
                <a:ext cx="192" cy="185"/>
              </a:xfrm>
              <a:prstGeom prst="straightConnector1">
                <a:avLst/>
              </a:prstGeom>
              <a:noFill/>
              <a:ln w="9525">
                <a:solidFill>
                  <a:schemeClr val="tx1"/>
                </a:solidFill>
                <a:round/>
                <a:headEnd/>
                <a:tailEnd/>
              </a:ln>
            </p:spPr>
          </p:cxnSp>
          <p:cxnSp>
            <p:nvCxnSpPr>
              <p:cNvPr id="19625" name="AutoShape 50"/>
              <p:cNvCxnSpPr>
                <a:cxnSpLocks noChangeShapeType="1"/>
                <a:stCxn id="19615" idx="2"/>
                <a:endCxn id="19614" idx="0"/>
              </p:cNvCxnSpPr>
              <p:nvPr/>
            </p:nvCxnSpPr>
            <p:spPr bwMode="auto">
              <a:xfrm flipH="1">
                <a:off x="1272" y="3223"/>
                <a:ext cx="144" cy="185"/>
              </a:xfrm>
              <a:prstGeom prst="straightConnector1">
                <a:avLst/>
              </a:prstGeom>
              <a:noFill/>
              <a:ln w="9525">
                <a:solidFill>
                  <a:schemeClr val="tx1"/>
                </a:solidFill>
                <a:round/>
                <a:headEnd/>
                <a:tailEnd/>
              </a:ln>
            </p:spPr>
          </p:cxnSp>
          <p:cxnSp>
            <p:nvCxnSpPr>
              <p:cNvPr id="19626" name="AutoShape 51"/>
              <p:cNvCxnSpPr>
                <a:cxnSpLocks noChangeShapeType="1"/>
                <a:stCxn id="19615" idx="2"/>
                <a:endCxn id="19618" idx="0"/>
              </p:cNvCxnSpPr>
              <p:nvPr/>
            </p:nvCxnSpPr>
            <p:spPr bwMode="auto">
              <a:xfrm>
                <a:off x="1416" y="3223"/>
                <a:ext cx="144" cy="185"/>
              </a:xfrm>
              <a:prstGeom prst="straightConnector1">
                <a:avLst/>
              </a:prstGeom>
              <a:noFill/>
              <a:ln w="9525">
                <a:solidFill>
                  <a:schemeClr val="tx1"/>
                </a:solidFill>
                <a:round/>
                <a:headEnd/>
                <a:tailEnd/>
              </a:ln>
            </p:spPr>
          </p:cxnSp>
          <p:cxnSp>
            <p:nvCxnSpPr>
              <p:cNvPr id="19627" name="AutoShape 52"/>
              <p:cNvCxnSpPr>
                <a:cxnSpLocks noChangeShapeType="1"/>
                <a:stCxn id="19617" idx="2"/>
                <a:endCxn id="19616" idx="0"/>
              </p:cNvCxnSpPr>
              <p:nvPr/>
            </p:nvCxnSpPr>
            <p:spPr bwMode="auto">
              <a:xfrm>
                <a:off x="1848" y="3223"/>
                <a:ext cx="0" cy="185"/>
              </a:xfrm>
              <a:prstGeom prst="straightConnector1">
                <a:avLst/>
              </a:prstGeom>
              <a:noFill/>
              <a:ln w="9525">
                <a:solidFill>
                  <a:schemeClr val="tx1"/>
                </a:solidFill>
                <a:round/>
                <a:headEnd/>
                <a:tailEnd/>
              </a:ln>
            </p:spPr>
          </p:cxnSp>
          <p:cxnSp>
            <p:nvCxnSpPr>
              <p:cNvPr id="19628" name="AutoShape 53"/>
              <p:cNvCxnSpPr>
                <a:cxnSpLocks noChangeShapeType="1"/>
                <a:stCxn id="19614" idx="2"/>
                <a:endCxn id="19619" idx="0"/>
              </p:cNvCxnSpPr>
              <p:nvPr/>
            </p:nvCxnSpPr>
            <p:spPr bwMode="auto">
              <a:xfrm>
                <a:off x="1272" y="3607"/>
                <a:ext cx="0" cy="146"/>
              </a:xfrm>
              <a:prstGeom prst="straightConnector1">
                <a:avLst/>
              </a:prstGeom>
              <a:noFill/>
              <a:ln w="9525">
                <a:solidFill>
                  <a:schemeClr val="tx1"/>
                </a:solidFill>
                <a:round/>
                <a:headEnd/>
                <a:tailEnd/>
              </a:ln>
            </p:spPr>
          </p:cxnSp>
          <p:cxnSp>
            <p:nvCxnSpPr>
              <p:cNvPr id="19629" name="AutoShape 54"/>
              <p:cNvCxnSpPr>
                <a:cxnSpLocks noChangeShapeType="1"/>
                <a:stCxn id="19616" idx="2"/>
                <a:endCxn id="19620" idx="0"/>
              </p:cNvCxnSpPr>
              <p:nvPr/>
            </p:nvCxnSpPr>
            <p:spPr bwMode="auto">
              <a:xfrm flipH="1">
                <a:off x="1704" y="3607"/>
                <a:ext cx="144" cy="146"/>
              </a:xfrm>
              <a:prstGeom prst="straightConnector1">
                <a:avLst/>
              </a:prstGeom>
              <a:noFill/>
              <a:ln w="9525">
                <a:solidFill>
                  <a:schemeClr val="tx1"/>
                </a:solidFill>
                <a:round/>
                <a:headEnd/>
                <a:tailEnd/>
              </a:ln>
            </p:spPr>
          </p:cxnSp>
          <p:cxnSp>
            <p:nvCxnSpPr>
              <p:cNvPr id="19630" name="AutoShape 55"/>
              <p:cNvCxnSpPr>
                <a:cxnSpLocks noChangeShapeType="1"/>
                <a:stCxn id="19616" idx="2"/>
                <a:endCxn id="19621" idx="0"/>
              </p:cNvCxnSpPr>
              <p:nvPr/>
            </p:nvCxnSpPr>
            <p:spPr bwMode="auto">
              <a:xfrm>
                <a:off x="1848" y="3607"/>
                <a:ext cx="168" cy="185"/>
              </a:xfrm>
              <a:prstGeom prst="straightConnector1">
                <a:avLst/>
              </a:prstGeom>
              <a:noFill/>
              <a:ln w="9525">
                <a:solidFill>
                  <a:schemeClr val="tx1"/>
                </a:solidFill>
                <a:round/>
                <a:headEnd/>
                <a:tailEnd/>
              </a:ln>
            </p:spPr>
          </p:cxnSp>
          <p:cxnSp>
            <p:nvCxnSpPr>
              <p:cNvPr id="19631" name="AutoShape 56"/>
              <p:cNvCxnSpPr>
                <a:cxnSpLocks noChangeShapeType="1"/>
                <a:stCxn id="19620" idx="2"/>
                <a:endCxn id="19622" idx="0"/>
              </p:cNvCxnSpPr>
              <p:nvPr/>
            </p:nvCxnSpPr>
            <p:spPr bwMode="auto">
              <a:xfrm>
                <a:off x="1704" y="3952"/>
                <a:ext cx="0" cy="137"/>
              </a:xfrm>
              <a:prstGeom prst="straightConnector1">
                <a:avLst/>
              </a:prstGeom>
              <a:noFill/>
              <a:ln w="9525">
                <a:solidFill>
                  <a:schemeClr val="tx1"/>
                </a:solidFill>
                <a:round/>
                <a:headEnd/>
                <a:tailEnd/>
              </a:ln>
            </p:spPr>
          </p:cxnSp>
        </p:grpSp>
        <p:cxnSp>
          <p:nvCxnSpPr>
            <p:cNvPr id="19609" name="AutoShape 57"/>
            <p:cNvCxnSpPr>
              <a:cxnSpLocks noChangeShapeType="1"/>
              <a:stCxn id="19597" idx="2"/>
              <a:endCxn id="19613" idx="0"/>
            </p:cNvCxnSpPr>
            <p:nvPr/>
          </p:nvCxnSpPr>
          <p:spPr bwMode="auto">
            <a:xfrm>
              <a:off x="504" y="2887"/>
              <a:ext cx="624" cy="137"/>
            </a:xfrm>
            <a:prstGeom prst="straightConnector1">
              <a:avLst/>
            </a:prstGeom>
            <a:noFill/>
            <a:ln w="9525">
              <a:solidFill>
                <a:schemeClr val="tx1"/>
              </a:solidFill>
              <a:round/>
              <a:headEnd/>
              <a:tailEnd/>
            </a:ln>
          </p:spPr>
        </p:cxnSp>
        <p:cxnSp>
          <p:nvCxnSpPr>
            <p:cNvPr id="19610" name="AutoShape 58"/>
            <p:cNvCxnSpPr>
              <a:cxnSpLocks noChangeShapeType="1"/>
              <a:stCxn id="19594" idx="2"/>
              <a:endCxn id="19597" idx="0"/>
            </p:cNvCxnSpPr>
            <p:nvPr/>
          </p:nvCxnSpPr>
          <p:spPr bwMode="auto">
            <a:xfrm flipH="1">
              <a:off x="504" y="2575"/>
              <a:ext cx="1536" cy="113"/>
            </a:xfrm>
            <a:prstGeom prst="straightConnector1">
              <a:avLst/>
            </a:prstGeom>
            <a:noFill/>
            <a:ln w="9525">
              <a:solidFill>
                <a:schemeClr val="tx1"/>
              </a:solidFill>
              <a:round/>
              <a:headEnd/>
              <a:tailEnd/>
            </a:ln>
          </p:spPr>
        </p:cxnSp>
        <p:cxnSp>
          <p:nvCxnSpPr>
            <p:cNvPr id="19611" name="AutoShape 59"/>
            <p:cNvCxnSpPr>
              <a:cxnSpLocks noChangeShapeType="1"/>
              <a:stCxn id="19594" idx="2"/>
              <a:endCxn id="19632" idx="0"/>
            </p:cNvCxnSpPr>
            <p:nvPr/>
          </p:nvCxnSpPr>
          <p:spPr bwMode="auto">
            <a:xfrm>
              <a:off x="2040" y="2575"/>
              <a:ext cx="240" cy="65"/>
            </a:xfrm>
            <a:prstGeom prst="straightConnector1">
              <a:avLst/>
            </a:prstGeom>
            <a:noFill/>
            <a:ln w="9525">
              <a:solidFill>
                <a:schemeClr val="tx1"/>
              </a:solidFill>
              <a:round/>
              <a:headEnd/>
              <a:tailEnd/>
            </a:ln>
          </p:spPr>
        </p:cxnSp>
        <p:cxnSp>
          <p:nvCxnSpPr>
            <p:cNvPr id="19612" name="AutoShape 60"/>
            <p:cNvCxnSpPr>
              <a:cxnSpLocks noChangeShapeType="1"/>
              <a:stCxn id="19594" idx="2"/>
              <a:endCxn id="19598" idx="0"/>
            </p:cNvCxnSpPr>
            <p:nvPr/>
          </p:nvCxnSpPr>
          <p:spPr bwMode="auto">
            <a:xfrm>
              <a:off x="2040" y="2575"/>
              <a:ext cx="1344" cy="65"/>
            </a:xfrm>
            <a:prstGeom prst="straightConnector1">
              <a:avLst/>
            </a:prstGeom>
            <a:noFill/>
            <a:ln w="9525">
              <a:solidFill>
                <a:schemeClr val="tx1"/>
              </a:solidFill>
              <a:round/>
              <a:headEnd/>
              <a:tailEnd/>
            </a:ln>
          </p:spPr>
        </p:cxnSp>
      </p:grpSp>
      <p:sp>
        <p:nvSpPr>
          <p:cNvPr id="797757" name="Line 61"/>
          <p:cNvSpPr>
            <a:spLocks noChangeShapeType="1"/>
          </p:cNvSpPr>
          <p:nvPr/>
        </p:nvSpPr>
        <p:spPr bwMode="auto">
          <a:xfrm flipH="1">
            <a:off x="2876550" y="3738563"/>
            <a:ext cx="1866900" cy="177800"/>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758" name="Line 62"/>
          <p:cNvSpPr>
            <a:spLocks noChangeShapeType="1"/>
          </p:cNvSpPr>
          <p:nvPr/>
        </p:nvSpPr>
        <p:spPr bwMode="auto">
          <a:xfrm flipH="1">
            <a:off x="2478882" y="4241802"/>
            <a:ext cx="417910" cy="160339"/>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759" name="Line 63"/>
          <p:cNvSpPr>
            <a:spLocks noChangeShapeType="1"/>
          </p:cNvSpPr>
          <p:nvPr/>
        </p:nvSpPr>
        <p:spPr bwMode="auto">
          <a:xfrm>
            <a:off x="2876551" y="4232278"/>
            <a:ext cx="120254" cy="160339"/>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760" name="Line 64"/>
          <p:cNvSpPr>
            <a:spLocks noChangeShapeType="1"/>
          </p:cNvSpPr>
          <p:nvPr/>
        </p:nvSpPr>
        <p:spPr bwMode="auto">
          <a:xfrm flipH="1">
            <a:off x="2482458" y="4725988"/>
            <a:ext cx="2381" cy="228600"/>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761" name="Line 65"/>
          <p:cNvSpPr>
            <a:spLocks noChangeShapeType="1"/>
          </p:cNvSpPr>
          <p:nvPr/>
        </p:nvSpPr>
        <p:spPr bwMode="auto">
          <a:xfrm flipH="1">
            <a:off x="3000380" y="4743451"/>
            <a:ext cx="2381" cy="228600"/>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762" name="Line 66"/>
          <p:cNvSpPr>
            <a:spLocks noChangeShapeType="1"/>
          </p:cNvSpPr>
          <p:nvPr/>
        </p:nvSpPr>
        <p:spPr bwMode="auto">
          <a:xfrm>
            <a:off x="2874169" y="4256090"/>
            <a:ext cx="746522" cy="142875"/>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763" name="Line 67"/>
          <p:cNvSpPr>
            <a:spLocks noChangeShapeType="1"/>
          </p:cNvSpPr>
          <p:nvPr/>
        </p:nvSpPr>
        <p:spPr bwMode="auto">
          <a:xfrm flipH="1">
            <a:off x="3324230" y="4732339"/>
            <a:ext cx="298847" cy="203200"/>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764" name="Line 68"/>
          <p:cNvSpPr>
            <a:spLocks noChangeShapeType="1"/>
          </p:cNvSpPr>
          <p:nvPr/>
        </p:nvSpPr>
        <p:spPr bwMode="auto">
          <a:xfrm flipH="1">
            <a:off x="3175399" y="5253045"/>
            <a:ext cx="164306" cy="211137"/>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765" name="Line 69"/>
          <p:cNvSpPr>
            <a:spLocks noChangeShapeType="1"/>
          </p:cNvSpPr>
          <p:nvPr/>
        </p:nvSpPr>
        <p:spPr bwMode="auto">
          <a:xfrm>
            <a:off x="3178973" y="5797551"/>
            <a:ext cx="2381" cy="177800"/>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grpSp>
        <p:nvGrpSpPr>
          <p:cNvPr id="19469" name="Group 70"/>
          <p:cNvGrpSpPr>
            <a:grpSpLocks/>
          </p:cNvGrpSpPr>
          <p:nvPr/>
        </p:nvGrpSpPr>
        <p:grpSpPr bwMode="auto">
          <a:xfrm>
            <a:off x="3368278" y="1371605"/>
            <a:ext cx="2403872" cy="1768475"/>
            <a:chOff x="816" y="1056"/>
            <a:chExt cx="4176" cy="2304"/>
          </a:xfrm>
        </p:grpSpPr>
        <p:grpSp>
          <p:nvGrpSpPr>
            <p:cNvPr id="19564" name="Group 71"/>
            <p:cNvGrpSpPr>
              <a:grpSpLocks/>
            </p:cNvGrpSpPr>
            <p:nvPr/>
          </p:nvGrpSpPr>
          <p:grpSpPr bwMode="auto">
            <a:xfrm>
              <a:off x="816" y="1056"/>
              <a:ext cx="4176" cy="2304"/>
              <a:chOff x="336" y="576"/>
              <a:chExt cx="4848" cy="2784"/>
            </a:xfrm>
          </p:grpSpPr>
          <p:sp>
            <p:nvSpPr>
              <p:cNvPr id="19566" name="AutoShape 72"/>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a:solidFill>
                      <a:schemeClr val="tx1"/>
                    </a:solidFill>
                  </a:rPr>
                  <a:t>S</a:t>
                </a:r>
              </a:p>
            </p:txBody>
          </p:sp>
          <p:sp>
            <p:nvSpPr>
              <p:cNvPr id="19567" name="AutoShape 73"/>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a:solidFill>
                      <a:schemeClr val="tx1"/>
                    </a:solidFill>
                  </a:rPr>
                  <a:t>G</a:t>
                </a:r>
              </a:p>
            </p:txBody>
          </p:sp>
          <p:sp>
            <p:nvSpPr>
              <p:cNvPr id="19568" name="AutoShape 74"/>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d</a:t>
                </a:r>
              </a:p>
            </p:txBody>
          </p:sp>
          <p:sp>
            <p:nvSpPr>
              <p:cNvPr id="19569" name="AutoShape 75"/>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b</a:t>
                </a:r>
              </a:p>
            </p:txBody>
          </p:sp>
          <p:sp>
            <p:nvSpPr>
              <p:cNvPr id="19570" name="AutoShape 76"/>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p</a:t>
                </a:r>
              </a:p>
            </p:txBody>
          </p:sp>
          <p:sp>
            <p:nvSpPr>
              <p:cNvPr id="19571" name="AutoShape 77"/>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q</a:t>
                </a:r>
              </a:p>
            </p:txBody>
          </p:sp>
          <p:sp>
            <p:nvSpPr>
              <p:cNvPr id="19572" name="AutoShape 78"/>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c</a:t>
                </a:r>
              </a:p>
            </p:txBody>
          </p:sp>
          <p:sp>
            <p:nvSpPr>
              <p:cNvPr id="19573" name="AutoShape 79"/>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e</a:t>
                </a:r>
              </a:p>
            </p:txBody>
          </p:sp>
          <p:sp>
            <p:nvSpPr>
              <p:cNvPr id="19574" name="AutoShape 80"/>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h</a:t>
                </a:r>
              </a:p>
            </p:txBody>
          </p:sp>
          <p:sp>
            <p:nvSpPr>
              <p:cNvPr id="19575" name="AutoShape 81"/>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a</a:t>
                </a:r>
              </a:p>
            </p:txBody>
          </p:sp>
          <p:sp>
            <p:nvSpPr>
              <p:cNvPr id="19576" name="AutoShape 82"/>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f</a:t>
                </a:r>
              </a:p>
            </p:txBody>
          </p:sp>
          <p:sp>
            <p:nvSpPr>
              <p:cNvPr id="19577" name="AutoShape 83"/>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sz="1500" i="1" dirty="0">
                    <a:solidFill>
                      <a:schemeClr val="tx1"/>
                    </a:solidFill>
                  </a:rPr>
                  <a:t>r</a:t>
                </a:r>
              </a:p>
            </p:txBody>
          </p:sp>
          <p:cxnSp>
            <p:nvCxnSpPr>
              <p:cNvPr id="19578" name="AutoShape 84"/>
              <p:cNvCxnSpPr>
                <a:cxnSpLocks noChangeShapeType="1"/>
                <a:stCxn id="19566" idx="5"/>
                <a:endCxn id="19570" idx="2"/>
              </p:cNvCxnSpPr>
              <p:nvPr/>
            </p:nvCxnSpPr>
            <p:spPr bwMode="auto">
              <a:xfrm>
                <a:off x="746" y="2618"/>
                <a:ext cx="454" cy="358"/>
              </a:xfrm>
              <a:prstGeom prst="straightConnector1">
                <a:avLst/>
              </a:prstGeom>
              <a:noFill/>
              <a:ln w="9525">
                <a:solidFill>
                  <a:schemeClr val="tx1"/>
                </a:solidFill>
                <a:round/>
                <a:headEnd/>
                <a:tailEnd type="triangle" w="med" len="med"/>
              </a:ln>
            </p:spPr>
          </p:cxnSp>
          <p:cxnSp>
            <p:nvCxnSpPr>
              <p:cNvPr id="19579" name="AutoShape 85"/>
              <p:cNvCxnSpPr>
                <a:cxnSpLocks noChangeShapeType="1"/>
                <a:stCxn id="19570" idx="5"/>
                <a:endCxn id="19571" idx="2"/>
              </p:cNvCxnSpPr>
              <p:nvPr/>
            </p:nvCxnSpPr>
            <p:spPr bwMode="auto">
              <a:xfrm flipV="1">
                <a:off x="1610" y="3120"/>
                <a:ext cx="742" cy="26"/>
              </a:xfrm>
              <a:prstGeom prst="straightConnector1">
                <a:avLst/>
              </a:prstGeom>
              <a:noFill/>
              <a:ln w="9525">
                <a:solidFill>
                  <a:schemeClr val="tx1"/>
                </a:solidFill>
                <a:round/>
                <a:headEnd/>
                <a:tailEnd type="triangle" w="med" len="med"/>
              </a:ln>
            </p:spPr>
          </p:cxnSp>
          <p:cxnSp>
            <p:nvCxnSpPr>
              <p:cNvPr id="19580" name="AutoShape 86"/>
              <p:cNvCxnSpPr>
                <a:cxnSpLocks noChangeShapeType="1"/>
                <a:stCxn id="19574" idx="3"/>
                <a:endCxn id="19571" idx="7"/>
              </p:cNvCxnSpPr>
              <p:nvPr/>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19581" name="AutoShape 87"/>
              <p:cNvCxnSpPr>
                <a:cxnSpLocks noChangeShapeType="1"/>
                <a:stCxn id="19574" idx="2"/>
                <a:endCxn id="19570" idx="6"/>
              </p:cNvCxnSpPr>
              <p:nvPr/>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19582" name="AutoShape 88"/>
              <p:cNvCxnSpPr>
                <a:cxnSpLocks noChangeShapeType="1"/>
                <a:stCxn id="19573" idx="4"/>
                <a:endCxn id="19574" idx="7"/>
              </p:cNvCxnSpPr>
              <p:nvPr/>
            </p:nvCxnSpPr>
            <p:spPr bwMode="auto">
              <a:xfrm flipH="1">
                <a:off x="3578" y="2064"/>
                <a:ext cx="214" cy="262"/>
              </a:xfrm>
              <a:prstGeom prst="straightConnector1">
                <a:avLst/>
              </a:prstGeom>
              <a:noFill/>
              <a:ln w="9525">
                <a:solidFill>
                  <a:schemeClr val="tx1"/>
                </a:solidFill>
                <a:round/>
                <a:headEnd/>
                <a:tailEnd type="triangle" w="med" len="med"/>
              </a:ln>
            </p:spPr>
          </p:cxnSp>
          <p:cxnSp>
            <p:nvCxnSpPr>
              <p:cNvPr id="19583" name="AutoShape 89"/>
              <p:cNvCxnSpPr>
                <a:cxnSpLocks noChangeShapeType="1"/>
                <a:stCxn id="19573" idx="5"/>
                <a:endCxn id="19577" idx="1"/>
              </p:cNvCxnSpPr>
              <p:nvPr/>
            </p:nvCxnSpPr>
            <p:spPr bwMode="auto">
              <a:xfrm>
                <a:off x="3962" y="1994"/>
                <a:ext cx="476" cy="812"/>
              </a:xfrm>
              <a:prstGeom prst="straightConnector1">
                <a:avLst/>
              </a:prstGeom>
              <a:noFill/>
              <a:ln w="9525">
                <a:solidFill>
                  <a:schemeClr val="tx1"/>
                </a:solidFill>
                <a:round/>
                <a:headEnd/>
                <a:tailEnd type="triangle" w="med" len="med"/>
              </a:ln>
            </p:spPr>
          </p:cxnSp>
          <p:cxnSp>
            <p:nvCxnSpPr>
              <p:cNvPr id="19584" name="AutoShape 90"/>
              <p:cNvCxnSpPr>
                <a:cxnSpLocks noChangeShapeType="1"/>
                <a:stCxn id="19577" idx="0"/>
                <a:endCxn id="19576" idx="4"/>
              </p:cNvCxnSpPr>
              <p:nvPr/>
            </p:nvCxnSpPr>
            <p:spPr bwMode="auto">
              <a:xfrm flipV="1">
                <a:off x="4608" y="2352"/>
                <a:ext cx="192" cy="384"/>
              </a:xfrm>
              <a:prstGeom prst="straightConnector1">
                <a:avLst/>
              </a:prstGeom>
              <a:noFill/>
              <a:ln w="9525">
                <a:solidFill>
                  <a:schemeClr val="tx1"/>
                </a:solidFill>
                <a:round/>
                <a:headEnd/>
                <a:tailEnd type="triangle" w="med" len="med"/>
              </a:ln>
            </p:spPr>
          </p:cxnSp>
          <p:cxnSp>
            <p:nvCxnSpPr>
              <p:cNvPr id="19585" name="AutoShape 91"/>
              <p:cNvCxnSpPr>
                <a:cxnSpLocks noChangeShapeType="1"/>
                <a:stCxn id="19576" idx="0"/>
                <a:endCxn id="19567" idx="4"/>
              </p:cNvCxnSpPr>
              <p:nvPr/>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19586" name="AutoShape 92"/>
              <p:cNvCxnSpPr>
                <a:cxnSpLocks noChangeShapeType="1"/>
                <a:stCxn id="19566" idx="7"/>
              </p:cNvCxnSpPr>
              <p:nvPr/>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19587" name="AutoShape 93"/>
              <p:cNvCxnSpPr>
                <a:cxnSpLocks noChangeShapeType="1"/>
                <a:stCxn id="19568" idx="1"/>
                <a:endCxn id="19569" idx="5"/>
              </p:cNvCxnSpPr>
              <p:nvPr/>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19588" name="AutoShape 94"/>
              <p:cNvCxnSpPr>
                <a:cxnSpLocks noChangeShapeType="1"/>
                <a:endCxn id="19575" idx="2"/>
              </p:cNvCxnSpPr>
              <p:nvPr/>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19589" name="AutoShape 95"/>
              <p:cNvCxnSpPr>
                <a:cxnSpLocks noChangeShapeType="1"/>
                <a:stCxn id="19572" idx="2"/>
                <a:endCxn id="19575" idx="6"/>
              </p:cNvCxnSpPr>
              <p:nvPr/>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19590" name="AutoShape 96"/>
              <p:cNvCxnSpPr>
                <a:cxnSpLocks noChangeShapeType="1"/>
                <a:stCxn id="19568" idx="7"/>
                <a:endCxn id="19572" idx="3"/>
              </p:cNvCxnSpPr>
              <p:nvPr/>
            </p:nvCxnSpPr>
            <p:spPr bwMode="auto">
              <a:xfrm flipV="1">
                <a:off x="2138" y="1418"/>
                <a:ext cx="812" cy="428"/>
              </a:xfrm>
              <a:prstGeom prst="straightConnector1">
                <a:avLst/>
              </a:prstGeom>
              <a:noFill/>
              <a:ln w="9525">
                <a:solidFill>
                  <a:schemeClr val="tx1"/>
                </a:solidFill>
                <a:round/>
                <a:headEnd/>
                <a:tailEnd type="triangle" w="med" len="med"/>
              </a:ln>
            </p:spPr>
          </p:cxnSp>
          <p:cxnSp>
            <p:nvCxnSpPr>
              <p:cNvPr id="19591" name="AutoShape 97"/>
              <p:cNvCxnSpPr>
                <a:cxnSpLocks noChangeShapeType="1"/>
                <a:stCxn id="19568" idx="6"/>
                <a:endCxn id="19573" idx="2"/>
              </p:cNvCxnSpPr>
              <p:nvPr/>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19592" name="AutoShape 98"/>
              <p:cNvCxnSpPr>
                <a:cxnSpLocks noChangeShapeType="1"/>
                <a:stCxn id="19576" idx="1"/>
                <a:endCxn id="19572" idx="6"/>
              </p:cNvCxnSpPr>
              <p:nvPr/>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19593" name="AutoShape 99"/>
              <p:cNvCxnSpPr>
                <a:cxnSpLocks noChangeShapeType="1"/>
                <a:stCxn id="19566" idx="6"/>
                <a:endCxn id="19573" idx="3"/>
              </p:cNvCxnSpPr>
              <p:nvPr/>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19565" name="AutoShape 100"/>
            <p:cNvCxnSpPr>
              <a:cxnSpLocks noChangeShapeType="1"/>
              <a:stCxn id="19571" idx="6"/>
              <a:endCxn id="19577" idx="2"/>
            </p:cNvCxnSpPr>
            <p:nvPr/>
          </p:nvCxnSpPr>
          <p:spPr bwMode="auto">
            <a:xfrm flipV="1">
              <a:off x="2966" y="3043"/>
              <a:ext cx="1323" cy="119"/>
            </a:xfrm>
            <a:prstGeom prst="straightConnector1">
              <a:avLst/>
            </a:prstGeom>
            <a:noFill/>
            <a:ln w="9525">
              <a:solidFill>
                <a:schemeClr val="bg1"/>
              </a:solidFill>
              <a:round/>
              <a:headEnd/>
              <a:tailEnd type="triangle" w="med" len="med"/>
            </a:ln>
          </p:spPr>
        </p:cxnSp>
      </p:grpSp>
      <p:sp>
        <p:nvSpPr>
          <p:cNvPr id="19470" name="AutoShape 101"/>
          <p:cNvSpPr>
            <a:spLocks noChangeArrowheads="1"/>
          </p:cNvSpPr>
          <p:nvPr/>
        </p:nvSpPr>
        <p:spPr bwMode="auto">
          <a:xfrm>
            <a:off x="3368279" y="2408237"/>
            <a:ext cx="238125" cy="304800"/>
          </a:xfrm>
          <a:prstGeom prst="flowChartConnector">
            <a:avLst/>
          </a:prstGeom>
          <a:noFill/>
          <a:ln w="38100">
            <a:solidFill>
              <a:srgbClr val="CC0000"/>
            </a:solidFill>
            <a:round/>
            <a:headEnd/>
            <a:tailEnd/>
          </a:ln>
        </p:spPr>
        <p:txBody>
          <a:bodyPr wrap="none" lIns="91432" tIns="45718" rIns="91432" bIns="45718" anchor="ctr"/>
          <a:lstStyle/>
          <a:p>
            <a:pPr algn="ctr"/>
            <a:endParaRPr lang="en-US" sz="1200" dirty="0">
              <a:solidFill>
                <a:schemeClr val="tx1"/>
              </a:solidFill>
            </a:endParaRPr>
          </a:p>
        </p:txBody>
      </p:sp>
      <p:grpSp>
        <p:nvGrpSpPr>
          <p:cNvPr id="7" name="Group 102"/>
          <p:cNvGrpSpPr>
            <a:grpSpLocks/>
          </p:cNvGrpSpPr>
          <p:nvPr/>
        </p:nvGrpSpPr>
        <p:grpSpPr bwMode="auto">
          <a:xfrm>
            <a:off x="3999885" y="2835275"/>
            <a:ext cx="605454" cy="304800"/>
            <a:chOff x="1914" y="2963"/>
            <a:chExt cx="1052" cy="397"/>
          </a:xfrm>
        </p:grpSpPr>
        <p:sp>
          <p:nvSpPr>
            <p:cNvPr id="19562" name="AutoShape 103"/>
            <p:cNvSpPr>
              <a:spLocks noChangeArrowheads="1"/>
            </p:cNvSpPr>
            <p:nvPr/>
          </p:nvSpPr>
          <p:spPr bwMode="auto">
            <a:xfrm>
              <a:off x="2553" y="2963"/>
              <a:ext cx="413" cy="397"/>
            </a:xfrm>
            <a:prstGeom prst="flowChartConnector">
              <a:avLst/>
            </a:prstGeom>
            <a:noFill/>
            <a:ln w="38100">
              <a:solidFill>
                <a:srgbClr val="CC0000"/>
              </a:solidFill>
              <a:round/>
              <a:headEnd/>
              <a:tailEnd/>
            </a:ln>
          </p:spPr>
          <p:txBody>
            <a:bodyPr wrap="none" anchor="ctr"/>
            <a:lstStyle/>
            <a:p>
              <a:pPr algn="ctr"/>
              <a:r>
                <a:rPr lang="en-US" sz="1500" i="1" dirty="0">
                  <a:solidFill>
                    <a:schemeClr val="tx1"/>
                  </a:solidFill>
                </a:rPr>
                <a:t>q</a:t>
              </a:r>
            </a:p>
          </p:txBody>
        </p:sp>
        <p:cxnSp>
          <p:nvCxnSpPr>
            <p:cNvPr id="19563" name="AutoShape 104"/>
            <p:cNvCxnSpPr>
              <a:cxnSpLocks noChangeShapeType="1"/>
              <a:stCxn id="19560" idx="5"/>
              <a:endCxn id="19562" idx="2"/>
            </p:cNvCxnSpPr>
            <p:nvPr/>
          </p:nvCxnSpPr>
          <p:spPr bwMode="auto">
            <a:xfrm flipV="1">
              <a:off x="1914" y="3162"/>
              <a:ext cx="639" cy="20"/>
            </a:xfrm>
            <a:prstGeom prst="straightConnector1">
              <a:avLst/>
            </a:prstGeom>
            <a:noFill/>
            <a:ln w="38100">
              <a:solidFill>
                <a:srgbClr val="CC0000"/>
              </a:solidFill>
              <a:round/>
              <a:headEnd/>
              <a:tailEnd type="triangle" w="med" len="med"/>
            </a:ln>
          </p:spPr>
        </p:cxnSp>
      </p:grpSp>
      <p:grpSp>
        <p:nvGrpSpPr>
          <p:cNvPr id="8" name="Group 105"/>
          <p:cNvGrpSpPr>
            <a:grpSpLocks/>
          </p:cNvGrpSpPr>
          <p:nvPr/>
        </p:nvGrpSpPr>
        <p:grpSpPr bwMode="auto">
          <a:xfrm>
            <a:off x="3796904" y="2591573"/>
            <a:ext cx="974881" cy="456433"/>
            <a:chOff x="1560" y="2646"/>
            <a:chExt cx="1695" cy="595"/>
          </a:xfrm>
        </p:grpSpPr>
        <p:sp>
          <p:nvSpPr>
            <p:cNvPr id="19560" name="AutoShape 106"/>
            <p:cNvSpPr>
              <a:spLocks noChangeArrowheads="1"/>
            </p:cNvSpPr>
            <p:nvPr/>
          </p:nvSpPr>
          <p:spPr bwMode="auto">
            <a:xfrm>
              <a:off x="1560" y="2844"/>
              <a:ext cx="414" cy="397"/>
            </a:xfrm>
            <a:prstGeom prst="flowChartConnector">
              <a:avLst/>
            </a:prstGeom>
            <a:noFill/>
            <a:ln w="38100">
              <a:solidFill>
                <a:srgbClr val="CC0000"/>
              </a:solidFill>
              <a:round/>
              <a:headEnd/>
              <a:tailEnd/>
            </a:ln>
          </p:spPr>
          <p:txBody>
            <a:bodyPr wrap="none" anchor="ctr"/>
            <a:lstStyle/>
            <a:p>
              <a:pPr algn="ctr"/>
              <a:r>
                <a:rPr lang="en-US" sz="1500" i="1" dirty="0">
                  <a:solidFill>
                    <a:schemeClr val="tx1"/>
                  </a:solidFill>
                </a:rPr>
                <a:t>p</a:t>
              </a:r>
            </a:p>
          </p:txBody>
        </p:sp>
        <p:cxnSp>
          <p:nvCxnSpPr>
            <p:cNvPr id="19561" name="AutoShape 107"/>
            <p:cNvCxnSpPr>
              <a:cxnSpLocks noChangeShapeType="1"/>
              <a:stCxn id="19558" idx="2"/>
              <a:endCxn id="19560" idx="6"/>
            </p:cNvCxnSpPr>
            <p:nvPr/>
          </p:nvCxnSpPr>
          <p:spPr bwMode="auto">
            <a:xfrm flipH="1">
              <a:off x="1974" y="2646"/>
              <a:ext cx="1281" cy="396"/>
            </a:xfrm>
            <a:prstGeom prst="straightConnector1">
              <a:avLst/>
            </a:prstGeom>
            <a:noFill/>
            <a:ln w="38100">
              <a:solidFill>
                <a:srgbClr val="CC0000"/>
              </a:solidFill>
              <a:round/>
              <a:headEnd/>
              <a:tailEnd type="triangle" w="med" len="med"/>
            </a:ln>
          </p:spPr>
        </p:cxnSp>
      </p:grpSp>
      <p:grpSp>
        <p:nvGrpSpPr>
          <p:cNvPr id="9" name="Group 108"/>
          <p:cNvGrpSpPr>
            <a:grpSpLocks/>
          </p:cNvGrpSpPr>
          <p:nvPr/>
        </p:nvGrpSpPr>
        <p:grpSpPr bwMode="auto">
          <a:xfrm>
            <a:off x="4772027" y="2316463"/>
            <a:ext cx="309563" cy="428328"/>
            <a:chOff x="3255" y="2287"/>
            <a:chExt cx="538" cy="557"/>
          </a:xfrm>
        </p:grpSpPr>
        <p:sp>
          <p:nvSpPr>
            <p:cNvPr id="19558" name="AutoShape 109"/>
            <p:cNvSpPr>
              <a:spLocks noChangeArrowheads="1"/>
            </p:cNvSpPr>
            <p:nvPr/>
          </p:nvSpPr>
          <p:spPr bwMode="auto">
            <a:xfrm>
              <a:off x="3255" y="2446"/>
              <a:ext cx="414" cy="398"/>
            </a:xfrm>
            <a:prstGeom prst="flowChartConnector">
              <a:avLst/>
            </a:prstGeom>
            <a:noFill/>
            <a:ln w="38100">
              <a:solidFill>
                <a:srgbClr val="CC0000"/>
              </a:solidFill>
              <a:round/>
              <a:headEnd/>
              <a:tailEnd/>
            </a:ln>
          </p:spPr>
          <p:txBody>
            <a:bodyPr wrap="none" anchor="ctr"/>
            <a:lstStyle/>
            <a:p>
              <a:pPr algn="ctr"/>
              <a:r>
                <a:rPr lang="en-US" sz="1500" i="1" dirty="0">
                  <a:solidFill>
                    <a:schemeClr val="tx1"/>
                  </a:solidFill>
                </a:rPr>
                <a:t>h</a:t>
              </a:r>
            </a:p>
          </p:txBody>
        </p:sp>
        <p:cxnSp>
          <p:nvCxnSpPr>
            <p:cNvPr id="19559" name="AutoShape 110"/>
            <p:cNvCxnSpPr>
              <a:cxnSpLocks noChangeShapeType="1"/>
              <a:stCxn id="19544" idx="4"/>
              <a:endCxn id="19558" idx="7"/>
            </p:cNvCxnSpPr>
            <p:nvPr/>
          </p:nvCxnSpPr>
          <p:spPr bwMode="auto">
            <a:xfrm flipH="1">
              <a:off x="3608" y="2287"/>
              <a:ext cx="185" cy="218"/>
            </a:xfrm>
            <a:prstGeom prst="straightConnector1">
              <a:avLst/>
            </a:prstGeom>
            <a:noFill/>
            <a:ln w="38100">
              <a:solidFill>
                <a:srgbClr val="CC0000"/>
              </a:solidFill>
              <a:round/>
              <a:headEnd/>
              <a:tailEnd type="triangle" w="med" len="med"/>
            </a:ln>
          </p:spPr>
        </p:cxnSp>
      </p:grpSp>
      <p:grpSp>
        <p:nvGrpSpPr>
          <p:cNvPr id="10" name="Group 111"/>
          <p:cNvGrpSpPr>
            <a:grpSpLocks/>
          </p:cNvGrpSpPr>
          <p:nvPr/>
        </p:nvGrpSpPr>
        <p:grpSpPr bwMode="auto">
          <a:xfrm>
            <a:off x="5462588" y="2195514"/>
            <a:ext cx="238125" cy="548964"/>
            <a:chOff x="4454" y="2129"/>
            <a:chExt cx="414" cy="715"/>
          </a:xfrm>
        </p:grpSpPr>
        <p:sp>
          <p:nvSpPr>
            <p:cNvPr id="19556" name="AutoShape 112"/>
            <p:cNvSpPr>
              <a:spLocks noChangeArrowheads="1"/>
            </p:cNvSpPr>
            <p:nvPr/>
          </p:nvSpPr>
          <p:spPr bwMode="auto">
            <a:xfrm>
              <a:off x="4454" y="2129"/>
              <a:ext cx="414" cy="397"/>
            </a:xfrm>
            <a:prstGeom prst="flowChartConnector">
              <a:avLst/>
            </a:prstGeom>
            <a:noFill/>
            <a:ln w="38100">
              <a:solidFill>
                <a:srgbClr val="CC0000"/>
              </a:solidFill>
              <a:round/>
              <a:headEnd/>
              <a:tailEnd/>
            </a:ln>
          </p:spPr>
          <p:txBody>
            <a:bodyPr wrap="none" anchor="ctr"/>
            <a:lstStyle/>
            <a:p>
              <a:pPr algn="ctr"/>
              <a:r>
                <a:rPr lang="en-US" sz="1500" i="1" dirty="0">
                  <a:solidFill>
                    <a:schemeClr val="tx1"/>
                  </a:solidFill>
                </a:rPr>
                <a:t>f</a:t>
              </a:r>
            </a:p>
          </p:txBody>
        </p:sp>
        <p:cxnSp>
          <p:nvCxnSpPr>
            <p:cNvPr id="19557" name="AutoShape 113"/>
            <p:cNvCxnSpPr>
              <a:cxnSpLocks noChangeShapeType="1"/>
              <a:stCxn id="797828" idx="0"/>
              <a:endCxn id="19556" idx="4"/>
            </p:cNvCxnSpPr>
            <p:nvPr/>
          </p:nvCxnSpPr>
          <p:spPr bwMode="auto">
            <a:xfrm flipV="1">
              <a:off x="4495" y="2526"/>
              <a:ext cx="166" cy="318"/>
            </a:xfrm>
            <a:prstGeom prst="straightConnector1">
              <a:avLst/>
            </a:prstGeom>
            <a:noFill/>
            <a:ln w="38100">
              <a:solidFill>
                <a:srgbClr val="CC0000"/>
              </a:solidFill>
              <a:round/>
              <a:headEnd/>
              <a:tailEnd type="triangle" w="med" len="med"/>
            </a:ln>
          </p:spPr>
        </p:cxnSp>
      </p:grpSp>
      <p:grpSp>
        <p:nvGrpSpPr>
          <p:cNvPr id="11" name="Group 114"/>
          <p:cNvGrpSpPr>
            <a:grpSpLocks/>
          </p:cNvGrpSpPr>
          <p:nvPr/>
        </p:nvGrpSpPr>
        <p:grpSpPr bwMode="auto">
          <a:xfrm>
            <a:off x="5534027" y="1371603"/>
            <a:ext cx="238125" cy="824137"/>
            <a:chOff x="4579" y="1056"/>
            <a:chExt cx="413" cy="1055"/>
          </a:xfrm>
        </p:grpSpPr>
        <p:sp>
          <p:nvSpPr>
            <p:cNvPr id="19554" name="AutoShape 115"/>
            <p:cNvSpPr>
              <a:spLocks noChangeArrowheads="1"/>
            </p:cNvSpPr>
            <p:nvPr/>
          </p:nvSpPr>
          <p:spPr bwMode="auto">
            <a:xfrm>
              <a:off x="4579" y="1056"/>
              <a:ext cx="413" cy="397"/>
            </a:xfrm>
            <a:prstGeom prst="flowChartConnector">
              <a:avLst/>
            </a:prstGeom>
            <a:noFill/>
            <a:ln w="38100">
              <a:solidFill>
                <a:srgbClr val="CC0000"/>
              </a:solidFill>
              <a:round/>
              <a:headEnd/>
              <a:tailEnd/>
            </a:ln>
          </p:spPr>
          <p:txBody>
            <a:bodyPr wrap="none" anchor="ctr"/>
            <a:lstStyle/>
            <a:p>
              <a:pPr algn="ctr"/>
              <a:endParaRPr lang="en-US" sz="1200" dirty="0">
                <a:solidFill>
                  <a:schemeClr val="tx1"/>
                </a:solidFill>
              </a:endParaRPr>
            </a:p>
          </p:txBody>
        </p:sp>
        <p:cxnSp>
          <p:nvCxnSpPr>
            <p:cNvPr id="19555" name="AutoShape 116"/>
            <p:cNvCxnSpPr>
              <a:cxnSpLocks noChangeShapeType="1"/>
              <a:stCxn id="19556" idx="0"/>
              <a:endCxn id="19554" idx="4"/>
            </p:cNvCxnSpPr>
            <p:nvPr/>
          </p:nvCxnSpPr>
          <p:spPr bwMode="auto">
            <a:xfrm flipV="1">
              <a:off x="4662" y="1453"/>
              <a:ext cx="124" cy="658"/>
            </a:xfrm>
            <a:prstGeom prst="straightConnector1">
              <a:avLst/>
            </a:prstGeom>
            <a:noFill/>
            <a:ln w="38100">
              <a:solidFill>
                <a:srgbClr val="CC0000"/>
              </a:solidFill>
              <a:round/>
              <a:headEnd/>
              <a:tailEnd type="triangle" w="med" len="med"/>
            </a:ln>
          </p:spPr>
        </p:cxnSp>
      </p:grpSp>
      <p:grpSp>
        <p:nvGrpSpPr>
          <p:cNvPr id="12" name="Group 117"/>
          <p:cNvGrpSpPr>
            <a:grpSpLocks/>
          </p:cNvGrpSpPr>
          <p:nvPr/>
        </p:nvGrpSpPr>
        <p:grpSpPr bwMode="auto">
          <a:xfrm>
            <a:off x="3600647" y="2133603"/>
            <a:ext cx="696318" cy="318758"/>
            <a:chOff x="1219" y="2049"/>
            <a:chExt cx="1210" cy="416"/>
          </a:xfrm>
        </p:grpSpPr>
        <p:sp>
          <p:nvSpPr>
            <p:cNvPr id="19552" name="AutoShape 118"/>
            <p:cNvSpPr>
              <a:spLocks noChangeArrowheads="1"/>
            </p:cNvSpPr>
            <p:nvPr/>
          </p:nvSpPr>
          <p:spPr bwMode="auto">
            <a:xfrm>
              <a:off x="2015" y="2049"/>
              <a:ext cx="414" cy="397"/>
            </a:xfrm>
            <a:prstGeom prst="flowChartConnector">
              <a:avLst/>
            </a:prstGeom>
            <a:noFill/>
            <a:ln w="38100">
              <a:solidFill>
                <a:srgbClr val="CC0000"/>
              </a:solidFill>
              <a:round/>
              <a:headEnd/>
              <a:tailEnd/>
            </a:ln>
          </p:spPr>
          <p:txBody>
            <a:bodyPr wrap="none" anchor="ctr"/>
            <a:lstStyle/>
            <a:p>
              <a:pPr algn="ctr"/>
              <a:r>
                <a:rPr lang="en-US" sz="1500" i="1" dirty="0">
                  <a:solidFill>
                    <a:schemeClr val="tx1"/>
                  </a:solidFill>
                </a:rPr>
                <a:t>d</a:t>
              </a:r>
            </a:p>
          </p:txBody>
        </p:sp>
        <p:cxnSp>
          <p:nvCxnSpPr>
            <p:cNvPr id="19553" name="AutoShape 119"/>
            <p:cNvCxnSpPr>
              <a:cxnSpLocks noChangeShapeType="1"/>
            </p:cNvCxnSpPr>
            <p:nvPr/>
          </p:nvCxnSpPr>
          <p:spPr bwMode="auto">
            <a:xfrm flipV="1">
              <a:off x="1219" y="2248"/>
              <a:ext cx="846" cy="217"/>
            </a:xfrm>
            <a:prstGeom prst="straightConnector1">
              <a:avLst/>
            </a:prstGeom>
            <a:noFill/>
            <a:ln w="38100">
              <a:solidFill>
                <a:srgbClr val="CC0000"/>
              </a:solidFill>
              <a:round/>
              <a:headEnd/>
              <a:tailEnd type="triangle" w="med" len="med"/>
            </a:ln>
          </p:spPr>
        </p:cxnSp>
      </p:grpSp>
      <p:grpSp>
        <p:nvGrpSpPr>
          <p:cNvPr id="13" name="Group 120"/>
          <p:cNvGrpSpPr>
            <a:grpSpLocks/>
          </p:cNvGrpSpPr>
          <p:nvPr/>
        </p:nvGrpSpPr>
        <p:grpSpPr bwMode="auto">
          <a:xfrm>
            <a:off x="3558778" y="1676401"/>
            <a:ext cx="534592" cy="502091"/>
            <a:chOff x="1147" y="1453"/>
            <a:chExt cx="929" cy="655"/>
          </a:xfrm>
        </p:grpSpPr>
        <p:sp>
          <p:nvSpPr>
            <p:cNvPr id="19550" name="AutoShape 121"/>
            <p:cNvSpPr>
              <a:spLocks noChangeArrowheads="1"/>
            </p:cNvSpPr>
            <p:nvPr/>
          </p:nvSpPr>
          <p:spPr bwMode="auto">
            <a:xfrm>
              <a:off x="1147" y="1453"/>
              <a:ext cx="413" cy="397"/>
            </a:xfrm>
            <a:prstGeom prst="flowChartConnector">
              <a:avLst/>
            </a:prstGeom>
            <a:noFill/>
            <a:ln w="38100">
              <a:solidFill>
                <a:srgbClr val="CC0000"/>
              </a:solidFill>
              <a:round/>
              <a:headEnd/>
              <a:tailEnd/>
            </a:ln>
          </p:spPr>
          <p:txBody>
            <a:bodyPr wrap="none" anchor="ctr"/>
            <a:lstStyle/>
            <a:p>
              <a:pPr algn="ctr"/>
              <a:r>
                <a:rPr lang="en-US" sz="1500" i="1" dirty="0">
                  <a:solidFill>
                    <a:schemeClr val="tx1"/>
                  </a:solidFill>
                </a:rPr>
                <a:t>b</a:t>
              </a:r>
            </a:p>
          </p:txBody>
        </p:sp>
        <p:cxnSp>
          <p:nvCxnSpPr>
            <p:cNvPr id="19551" name="AutoShape 122"/>
            <p:cNvCxnSpPr>
              <a:cxnSpLocks noChangeShapeType="1"/>
              <a:stCxn id="19568" idx="1"/>
              <a:endCxn id="19550" idx="5"/>
            </p:cNvCxnSpPr>
            <p:nvPr/>
          </p:nvCxnSpPr>
          <p:spPr bwMode="auto">
            <a:xfrm flipH="1" flipV="1">
              <a:off x="1500" y="1792"/>
              <a:ext cx="576" cy="316"/>
            </a:xfrm>
            <a:prstGeom prst="straightConnector1">
              <a:avLst/>
            </a:prstGeom>
            <a:noFill/>
            <a:ln w="38100">
              <a:solidFill>
                <a:srgbClr val="CC0000"/>
              </a:solidFill>
              <a:round/>
              <a:headEnd/>
              <a:tailEnd type="triangle" w="med" len="med"/>
            </a:ln>
          </p:spPr>
        </p:cxnSp>
      </p:grpSp>
      <p:grpSp>
        <p:nvGrpSpPr>
          <p:cNvPr id="14" name="Group 123"/>
          <p:cNvGrpSpPr>
            <a:grpSpLocks/>
          </p:cNvGrpSpPr>
          <p:nvPr/>
        </p:nvGrpSpPr>
        <p:grpSpPr bwMode="auto">
          <a:xfrm>
            <a:off x="3765947" y="1401763"/>
            <a:ext cx="458391" cy="319088"/>
            <a:chOff x="1507" y="1096"/>
            <a:chExt cx="797" cy="416"/>
          </a:xfrm>
        </p:grpSpPr>
        <p:sp>
          <p:nvSpPr>
            <p:cNvPr id="19548" name="AutoShape 124"/>
            <p:cNvSpPr>
              <a:spLocks noChangeArrowheads="1"/>
            </p:cNvSpPr>
            <p:nvPr/>
          </p:nvSpPr>
          <p:spPr bwMode="auto">
            <a:xfrm>
              <a:off x="1891" y="1096"/>
              <a:ext cx="413" cy="397"/>
            </a:xfrm>
            <a:prstGeom prst="flowChartConnector">
              <a:avLst/>
            </a:prstGeom>
            <a:noFill/>
            <a:ln w="38100">
              <a:solidFill>
                <a:srgbClr val="CC0000"/>
              </a:solidFill>
              <a:round/>
              <a:headEnd/>
              <a:tailEnd/>
            </a:ln>
          </p:spPr>
          <p:txBody>
            <a:bodyPr wrap="none" anchor="ctr"/>
            <a:lstStyle/>
            <a:p>
              <a:pPr algn="ctr"/>
              <a:r>
                <a:rPr lang="en-US" sz="1500" i="1" dirty="0">
                  <a:solidFill>
                    <a:schemeClr val="tx1"/>
                  </a:solidFill>
                </a:rPr>
                <a:t>a</a:t>
              </a:r>
            </a:p>
          </p:txBody>
        </p:sp>
        <p:cxnSp>
          <p:nvCxnSpPr>
            <p:cNvPr id="19549" name="AutoShape 125"/>
            <p:cNvCxnSpPr>
              <a:cxnSpLocks noChangeShapeType="1"/>
              <a:endCxn id="19548" idx="2"/>
            </p:cNvCxnSpPr>
            <p:nvPr/>
          </p:nvCxnSpPr>
          <p:spPr bwMode="auto">
            <a:xfrm flipV="1">
              <a:off x="1507" y="1295"/>
              <a:ext cx="372" cy="217"/>
            </a:xfrm>
            <a:prstGeom prst="straightConnector1">
              <a:avLst/>
            </a:prstGeom>
            <a:noFill/>
            <a:ln w="38100">
              <a:solidFill>
                <a:srgbClr val="CC0000"/>
              </a:solidFill>
              <a:round/>
              <a:headEnd/>
              <a:tailEnd type="triangle" w="med" len="med"/>
            </a:ln>
          </p:spPr>
        </p:cxnSp>
      </p:grpSp>
      <p:grpSp>
        <p:nvGrpSpPr>
          <p:cNvPr id="15" name="Group 126"/>
          <p:cNvGrpSpPr>
            <a:grpSpLocks/>
          </p:cNvGrpSpPr>
          <p:nvPr/>
        </p:nvGrpSpPr>
        <p:grpSpPr bwMode="auto">
          <a:xfrm>
            <a:off x="4261822" y="1646238"/>
            <a:ext cx="605454" cy="532259"/>
            <a:chOff x="2369" y="1414"/>
            <a:chExt cx="1052" cy="694"/>
          </a:xfrm>
        </p:grpSpPr>
        <p:sp>
          <p:nvSpPr>
            <p:cNvPr id="19546" name="AutoShape 127"/>
            <p:cNvSpPr>
              <a:spLocks noChangeArrowheads="1"/>
            </p:cNvSpPr>
            <p:nvPr/>
          </p:nvSpPr>
          <p:spPr bwMode="auto">
            <a:xfrm>
              <a:off x="3007" y="1414"/>
              <a:ext cx="414" cy="397"/>
            </a:xfrm>
            <a:prstGeom prst="flowChartConnector">
              <a:avLst/>
            </a:prstGeom>
            <a:noFill/>
            <a:ln w="38100">
              <a:solidFill>
                <a:srgbClr val="CC0000"/>
              </a:solidFill>
              <a:round/>
              <a:headEnd/>
              <a:tailEnd/>
            </a:ln>
          </p:spPr>
          <p:txBody>
            <a:bodyPr wrap="none" anchor="ctr"/>
            <a:lstStyle/>
            <a:p>
              <a:pPr algn="ctr"/>
              <a:r>
                <a:rPr lang="en-US" sz="1500" i="1" dirty="0">
                  <a:solidFill>
                    <a:schemeClr val="tx1"/>
                  </a:solidFill>
                </a:rPr>
                <a:t>c</a:t>
              </a:r>
            </a:p>
          </p:txBody>
        </p:sp>
        <p:cxnSp>
          <p:nvCxnSpPr>
            <p:cNvPr id="19547" name="AutoShape 128"/>
            <p:cNvCxnSpPr>
              <a:cxnSpLocks noChangeShapeType="1"/>
              <a:stCxn id="19552" idx="7"/>
              <a:endCxn id="19546" idx="3"/>
            </p:cNvCxnSpPr>
            <p:nvPr/>
          </p:nvCxnSpPr>
          <p:spPr bwMode="auto">
            <a:xfrm flipV="1">
              <a:off x="2369" y="1753"/>
              <a:ext cx="698" cy="355"/>
            </a:xfrm>
            <a:prstGeom prst="straightConnector1">
              <a:avLst/>
            </a:prstGeom>
            <a:noFill/>
            <a:ln w="38100">
              <a:solidFill>
                <a:srgbClr val="CC0000"/>
              </a:solidFill>
              <a:round/>
              <a:headEnd/>
              <a:tailEnd type="triangle" w="med" len="med"/>
            </a:ln>
          </p:spPr>
        </p:cxnSp>
      </p:grpSp>
      <p:grpSp>
        <p:nvGrpSpPr>
          <p:cNvPr id="16" name="Group 129"/>
          <p:cNvGrpSpPr>
            <a:grpSpLocks/>
          </p:cNvGrpSpPr>
          <p:nvPr/>
        </p:nvGrpSpPr>
        <p:grpSpPr bwMode="auto">
          <a:xfrm>
            <a:off x="4297208" y="2011363"/>
            <a:ext cx="903443" cy="304800"/>
            <a:chOff x="2429" y="1890"/>
            <a:chExt cx="1571" cy="397"/>
          </a:xfrm>
        </p:grpSpPr>
        <p:sp>
          <p:nvSpPr>
            <p:cNvPr id="19544" name="AutoShape 130"/>
            <p:cNvSpPr>
              <a:spLocks noChangeArrowheads="1"/>
            </p:cNvSpPr>
            <p:nvPr/>
          </p:nvSpPr>
          <p:spPr bwMode="auto">
            <a:xfrm>
              <a:off x="3586" y="1890"/>
              <a:ext cx="414" cy="397"/>
            </a:xfrm>
            <a:prstGeom prst="flowChartConnector">
              <a:avLst/>
            </a:prstGeom>
            <a:noFill/>
            <a:ln w="38100">
              <a:solidFill>
                <a:srgbClr val="CC0000"/>
              </a:solidFill>
              <a:round/>
              <a:headEnd/>
              <a:tailEnd/>
            </a:ln>
          </p:spPr>
          <p:txBody>
            <a:bodyPr wrap="none" anchor="ctr"/>
            <a:lstStyle/>
            <a:p>
              <a:pPr algn="ctr"/>
              <a:r>
                <a:rPr lang="en-US" sz="1500" i="1" dirty="0">
                  <a:solidFill>
                    <a:schemeClr val="tx1"/>
                  </a:solidFill>
                </a:rPr>
                <a:t>e</a:t>
              </a:r>
            </a:p>
          </p:txBody>
        </p:sp>
        <p:cxnSp>
          <p:nvCxnSpPr>
            <p:cNvPr id="19545" name="AutoShape 131"/>
            <p:cNvCxnSpPr>
              <a:cxnSpLocks noChangeShapeType="1"/>
              <a:stCxn id="19552" idx="6"/>
              <a:endCxn id="19544" idx="2"/>
            </p:cNvCxnSpPr>
            <p:nvPr/>
          </p:nvCxnSpPr>
          <p:spPr bwMode="auto">
            <a:xfrm flipV="1">
              <a:off x="2429" y="2089"/>
              <a:ext cx="1157" cy="159"/>
            </a:xfrm>
            <a:prstGeom prst="straightConnector1">
              <a:avLst/>
            </a:prstGeom>
            <a:noFill/>
            <a:ln w="38100">
              <a:solidFill>
                <a:srgbClr val="CC0000"/>
              </a:solidFill>
              <a:round/>
              <a:headEnd/>
              <a:tailEnd type="triangle" w="med" len="med"/>
            </a:ln>
          </p:spPr>
        </p:cxnSp>
      </p:grpSp>
      <p:sp>
        <p:nvSpPr>
          <p:cNvPr id="797828" name="AutoShape 132"/>
          <p:cNvSpPr>
            <a:spLocks noChangeArrowheads="1"/>
          </p:cNvSpPr>
          <p:nvPr/>
        </p:nvSpPr>
        <p:spPr bwMode="auto">
          <a:xfrm>
            <a:off x="5367338" y="2744792"/>
            <a:ext cx="238125" cy="303213"/>
          </a:xfrm>
          <a:prstGeom prst="flowChartConnector">
            <a:avLst/>
          </a:prstGeom>
          <a:noFill/>
          <a:ln w="38100">
            <a:solidFill>
              <a:srgbClr val="CC0000"/>
            </a:solidFill>
            <a:round/>
            <a:headEnd/>
            <a:tailEnd/>
          </a:ln>
        </p:spPr>
        <p:txBody>
          <a:bodyPr wrap="none" lIns="91432" tIns="45718" rIns="91432" bIns="45718" anchor="ctr"/>
          <a:lstStyle/>
          <a:p>
            <a:pPr algn="ctr"/>
            <a:r>
              <a:rPr lang="en-US" sz="1500" i="1" dirty="0">
                <a:solidFill>
                  <a:schemeClr val="tx1"/>
                </a:solidFill>
              </a:rPr>
              <a:t>r</a:t>
            </a:r>
          </a:p>
        </p:txBody>
      </p:sp>
      <p:cxnSp>
        <p:nvCxnSpPr>
          <p:cNvPr id="797829" name="AutoShape 133"/>
          <p:cNvCxnSpPr>
            <a:cxnSpLocks noChangeShapeType="1"/>
            <a:stCxn id="19544" idx="5"/>
            <a:endCxn id="797828" idx="1"/>
          </p:cNvCxnSpPr>
          <p:nvPr/>
        </p:nvCxnSpPr>
        <p:spPr bwMode="auto">
          <a:xfrm>
            <a:off x="5166121" y="2290767"/>
            <a:ext cx="235744" cy="479425"/>
          </a:xfrm>
          <a:prstGeom prst="straightConnector1">
            <a:avLst/>
          </a:prstGeom>
          <a:noFill/>
          <a:ln w="38100">
            <a:solidFill>
              <a:srgbClr val="CC0000"/>
            </a:solidFill>
            <a:round/>
            <a:headEnd/>
            <a:tailEnd type="triangle" w="med" len="med"/>
          </a:ln>
        </p:spPr>
      </p:cxnSp>
      <p:grpSp>
        <p:nvGrpSpPr>
          <p:cNvPr id="17" name="Group 134"/>
          <p:cNvGrpSpPr>
            <a:grpSpLocks/>
          </p:cNvGrpSpPr>
          <p:nvPr/>
        </p:nvGrpSpPr>
        <p:grpSpPr bwMode="auto">
          <a:xfrm>
            <a:off x="3987404" y="1408117"/>
            <a:ext cx="641503" cy="389758"/>
            <a:chOff x="1891" y="1104"/>
            <a:chExt cx="1116" cy="508"/>
          </a:xfrm>
        </p:grpSpPr>
        <p:cxnSp>
          <p:nvCxnSpPr>
            <p:cNvPr id="19542" name="AutoShape 135"/>
            <p:cNvCxnSpPr>
              <a:cxnSpLocks noChangeShapeType="1"/>
              <a:stCxn id="19546" idx="2"/>
              <a:endCxn id="19543" idx="6"/>
            </p:cNvCxnSpPr>
            <p:nvPr/>
          </p:nvCxnSpPr>
          <p:spPr bwMode="auto">
            <a:xfrm flipH="1" flipV="1">
              <a:off x="2304" y="1302"/>
              <a:ext cx="703" cy="310"/>
            </a:xfrm>
            <a:prstGeom prst="straightConnector1">
              <a:avLst/>
            </a:prstGeom>
            <a:noFill/>
            <a:ln w="38100">
              <a:solidFill>
                <a:srgbClr val="CC0000"/>
              </a:solidFill>
              <a:round/>
              <a:headEnd/>
              <a:tailEnd type="triangle" w="med" len="med"/>
            </a:ln>
          </p:spPr>
        </p:cxnSp>
        <p:sp>
          <p:nvSpPr>
            <p:cNvPr id="19543" name="AutoShape 136"/>
            <p:cNvSpPr>
              <a:spLocks noChangeArrowheads="1"/>
            </p:cNvSpPr>
            <p:nvPr/>
          </p:nvSpPr>
          <p:spPr bwMode="auto">
            <a:xfrm>
              <a:off x="1891" y="1104"/>
              <a:ext cx="413" cy="397"/>
            </a:xfrm>
            <a:prstGeom prst="flowChartConnector">
              <a:avLst/>
            </a:prstGeom>
            <a:noFill/>
            <a:ln w="38100">
              <a:solidFill>
                <a:srgbClr val="CC0000"/>
              </a:solidFill>
              <a:round/>
              <a:headEnd/>
              <a:tailEnd/>
            </a:ln>
          </p:spPr>
          <p:txBody>
            <a:bodyPr wrap="none" anchor="ctr"/>
            <a:lstStyle/>
            <a:p>
              <a:pPr algn="ctr"/>
              <a:endParaRPr lang="en-US" sz="1500" i="1" dirty="0">
                <a:solidFill>
                  <a:schemeClr val="tx1"/>
                </a:solidFill>
              </a:endParaRPr>
            </a:p>
          </p:txBody>
        </p:sp>
      </p:grpSp>
      <p:grpSp>
        <p:nvGrpSpPr>
          <p:cNvPr id="18" name="Group 137"/>
          <p:cNvGrpSpPr>
            <a:grpSpLocks/>
          </p:cNvGrpSpPr>
          <p:nvPr/>
        </p:nvGrpSpPr>
        <p:grpSpPr bwMode="auto">
          <a:xfrm>
            <a:off x="4639867" y="1655768"/>
            <a:ext cx="857825" cy="583895"/>
            <a:chOff x="3024" y="1427"/>
            <a:chExt cx="1492" cy="760"/>
          </a:xfrm>
        </p:grpSpPr>
        <p:cxnSp>
          <p:nvCxnSpPr>
            <p:cNvPr id="19540" name="AutoShape 138"/>
            <p:cNvCxnSpPr>
              <a:cxnSpLocks noChangeShapeType="1"/>
              <a:stCxn id="19556" idx="1"/>
              <a:endCxn id="19546" idx="6"/>
            </p:cNvCxnSpPr>
            <p:nvPr/>
          </p:nvCxnSpPr>
          <p:spPr bwMode="auto">
            <a:xfrm rot="16200000" flipV="1">
              <a:off x="3680" y="1352"/>
              <a:ext cx="575" cy="1096"/>
            </a:xfrm>
            <a:prstGeom prst="curvedConnector2">
              <a:avLst/>
            </a:prstGeom>
            <a:noFill/>
            <a:ln w="38100">
              <a:solidFill>
                <a:srgbClr val="CC0000"/>
              </a:solidFill>
              <a:round/>
              <a:headEnd/>
              <a:tailEnd type="triangle" w="med" len="med"/>
            </a:ln>
          </p:spPr>
        </p:cxnSp>
        <p:sp>
          <p:nvSpPr>
            <p:cNvPr id="19541" name="AutoShape 139"/>
            <p:cNvSpPr>
              <a:spLocks noChangeArrowheads="1"/>
            </p:cNvSpPr>
            <p:nvPr/>
          </p:nvSpPr>
          <p:spPr bwMode="auto">
            <a:xfrm>
              <a:off x="3024" y="1427"/>
              <a:ext cx="414" cy="397"/>
            </a:xfrm>
            <a:prstGeom prst="flowChartConnector">
              <a:avLst/>
            </a:prstGeom>
            <a:noFill/>
            <a:ln w="38100">
              <a:solidFill>
                <a:srgbClr val="CC0000"/>
              </a:solidFill>
              <a:round/>
              <a:headEnd/>
              <a:tailEnd/>
            </a:ln>
          </p:spPr>
          <p:txBody>
            <a:bodyPr wrap="none" anchor="ctr"/>
            <a:lstStyle/>
            <a:p>
              <a:pPr algn="ctr"/>
              <a:endParaRPr lang="en-US" sz="1500" i="1" dirty="0">
                <a:solidFill>
                  <a:schemeClr val="tx1"/>
                </a:solidFill>
              </a:endParaRPr>
            </a:p>
          </p:txBody>
        </p:sp>
      </p:grpSp>
      <p:sp>
        <p:nvSpPr>
          <p:cNvPr id="797837" name="Oval 141"/>
          <p:cNvSpPr>
            <a:spLocks noChangeArrowheads="1"/>
          </p:cNvSpPr>
          <p:nvPr/>
        </p:nvSpPr>
        <p:spPr bwMode="auto">
          <a:xfrm>
            <a:off x="4605342" y="3478213"/>
            <a:ext cx="217885"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38" name="Oval 142"/>
          <p:cNvSpPr>
            <a:spLocks noChangeArrowheads="1"/>
          </p:cNvSpPr>
          <p:nvPr/>
        </p:nvSpPr>
        <p:spPr bwMode="auto">
          <a:xfrm>
            <a:off x="2796779" y="3971931"/>
            <a:ext cx="217884"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39" name="Oval 143"/>
          <p:cNvSpPr>
            <a:spLocks noChangeArrowheads="1"/>
          </p:cNvSpPr>
          <p:nvPr/>
        </p:nvSpPr>
        <p:spPr bwMode="auto">
          <a:xfrm>
            <a:off x="2374111" y="4451357"/>
            <a:ext cx="217885"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40" name="Oval 144"/>
          <p:cNvSpPr>
            <a:spLocks noChangeArrowheads="1"/>
          </p:cNvSpPr>
          <p:nvPr/>
        </p:nvSpPr>
        <p:spPr bwMode="auto">
          <a:xfrm>
            <a:off x="2899172" y="4451357"/>
            <a:ext cx="217884"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41" name="Oval 145"/>
          <p:cNvSpPr>
            <a:spLocks noChangeArrowheads="1"/>
          </p:cNvSpPr>
          <p:nvPr/>
        </p:nvSpPr>
        <p:spPr bwMode="auto">
          <a:xfrm>
            <a:off x="3514729" y="4433888"/>
            <a:ext cx="217885"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42" name="Oval 146"/>
          <p:cNvSpPr>
            <a:spLocks noChangeArrowheads="1"/>
          </p:cNvSpPr>
          <p:nvPr/>
        </p:nvSpPr>
        <p:spPr bwMode="auto">
          <a:xfrm>
            <a:off x="2372916" y="5006982"/>
            <a:ext cx="217884"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43" name="Oval 147"/>
          <p:cNvSpPr>
            <a:spLocks noChangeArrowheads="1"/>
          </p:cNvSpPr>
          <p:nvPr/>
        </p:nvSpPr>
        <p:spPr bwMode="auto">
          <a:xfrm>
            <a:off x="2892029" y="4999039"/>
            <a:ext cx="217884"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44" name="Oval 148"/>
          <p:cNvSpPr>
            <a:spLocks noChangeArrowheads="1"/>
          </p:cNvSpPr>
          <p:nvPr/>
        </p:nvSpPr>
        <p:spPr bwMode="auto">
          <a:xfrm>
            <a:off x="3244454" y="4981582"/>
            <a:ext cx="217884"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45" name="Oval 149"/>
          <p:cNvSpPr>
            <a:spLocks noChangeArrowheads="1"/>
          </p:cNvSpPr>
          <p:nvPr/>
        </p:nvSpPr>
        <p:spPr bwMode="auto">
          <a:xfrm>
            <a:off x="3751660" y="4972057"/>
            <a:ext cx="217884"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46" name="Oval 150"/>
          <p:cNvSpPr>
            <a:spLocks noChangeArrowheads="1"/>
          </p:cNvSpPr>
          <p:nvPr/>
        </p:nvSpPr>
        <p:spPr bwMode="auto">
          <a:xfrm>
            <a:off x="3065860" y="5510213"/>
            <a:ext cx="217884"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47" name="Oval 151"/>
          <p:cNvSpPr>
            <a:spLocks noChangeArrowheads="1"/>
          </p:cNvSpPr>
          <p:nvPr/>
        </p:nvSpPr>
        <p:spPr bwMode="auto">
          <a:xfrm>
            <a:off x="3399235" y="5518157"/>
            <a:ext cx="217884"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48" name="Oval 152"/>
          <p:cNvSpPr>
            <a:spLocks noChangeArrowheads="1"/>
          </p:cNvSpPr>
          <p:nvPr/>
        </p:nvSpPr>
        <p:spPr bwMode="auto">
          <a:xfrm>
            <a:off x="3078961" y="6015039"/>
            <a:ext cx="217885"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49" name="Oval 153"/>
          <p:cNvSpPr>
            <a:spLocks noChangeArrowheads="1"/>
          </p:cNvSpPr>
          <p:nvPr/>
        </p:nvSpPr>
        <p:spPr bwMode="auto">
          <a:xfrm>
            <a:off x="3744516" y="5519739"/>
            <a:ext cx="217884"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50" name="Oval 154"/>
          <p:cNvSpPr>
            <a:spLocks noChangeArrowheads="1"/>
          </p:cNvSpPr>
          <p:nvPr/>
        </p:nvSpPr>
        <p:spPr bwMode="auto">
          <a:xfrm>
            <a:off x="3579023" y="6007106"/>
            <a:ext cx="217885"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51" name="Oval 155"/>
          <p:cNvSpPr>
            <a:spLocks noChangeArrowheads="1"/>
          </p:cNvSpPr>
          <p:nvPr/>
        </p:nvSpPr>
        <p:spPr bwMode="auto">
          <a:xfrm>
            <a:off x="3940973" y="6034088"/>
            <a:ext cx="217885"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52" name="Oval 156"/>
          <p:cNvSpPr>
            <a:spLocks noChangeArrowheads="1"/>
          </p:cNvSpPr>
          <p:nvPr/>
        </p:nvSpPr>
        <p:spPr bwMode="auto">
          <a:xfrm>
            <a:off x="3590929" y="6477006"/>
            <a:ext cx="217885"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53" name="Line 157"/>
          <p:cNvSpPr>
            <a:spLocks noChangeShapeType="1"/>
          </p:cNvSpPr>
          <p:nvPr/>
        </p:nvSpPr>
        <p:spPr bwMode="auto">
          <a:xfrm flipH="1" flipV="1">
            <a:off x="3618310" y="4733931"/>
            <a:ext cx="232172" cy="180975"/>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854" name="Line 158"/>
          <p:cNvSpPr>
            <a:spLocks noChangeShapeType="1"/>
          </p:cNvSpPr>
          <p:nvPr/>
        </p:nvSpPr>
        <p:spPr bwMode="auto">
          <a:xfrm flipH="1" flipV="1">
            <a:off x="3328990" y="5254631"/>
            <a:ext cx="194072" cy="214313"/>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855" name="Line 159"/>
          <p:cNvSpPr>
            <a:spLocks noChangeShapeType="1"/>
          </p:cNvSpPr>
          <p:nvPr/>
        </p:nvSpPr>
        <p:spPr bwMode="auto">
          <a:xfrm flipH="1" flipV="1">
            <a:off x="3854058" y="5253041"/>
            <a:ext cx="2381" cy="223837"/>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856" name="Line 160"/>
          <p:cNvSpPr>
            <a:spLocks noChangeShapeType="1"/>
          </p:cNvSpPr>
          <p:nvPr/>
        </p:nvSpPr>
        <p:spPr bwMode="auto">
          <a:xfrm flipH="1" flipV="1">
            <a:off x="3846910" y="5791202"/>
            <a:ext cx="194072" cy="196851"/>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857" name="Line 161"/>
          <p:cNvSpPr>
            <a:spLocks noChangeShapeType="1"/>
          </p:cNvSpPr>
          <p:nvPr/>
        </p:nvSpPr>
        <p:spPr bwMode="auto">
          <a:xfrm flipV="1">
            <a:off x="3688557" y="5792788"/>
            <a:ext cx="159544" cy="163512"/>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797858" name="Line 162"/>
          <p:cNvSpPr>
            <a:spLocks noChangeShapeType="1"/>
          </p:cNvSpPr>
          <p:nvPr/>
        </p:nvSpPr>
        <p:spPr bwMode="auto">
          <a:xfrm flipV="1">
            <a:off x="3675464" y="6280155"/>
            <a:ext cx="5953" cy="173039"/>
          </a:xfrm>
          <a:prstGeom prst="line">
            <a:avLst/>
          </a:prstGeom>
          <a:noFill/>
          <a:ln w="38100">
            <a:solidFill>
              <a:srgbClr val="CC0000"/>
            </a:solidFill>
            <a:round/>
            <a:headEnd/>
            <a:tailEnd/>
          </a:ln>
        </p:spPr>
        <p:txBody>
          <a:bodyPr lIns="91432" tIns="45718" rIns="91432" bIns="45718"/>
          <a:lstStyle/>
          <a:p>
            <a:endParaRPr lang="en-US">
              <a:solidFill>
                <a:schemeClr val="tx1"/>
              </a:solidFill>
            </a:endParaRPr>
          </a:p>
        </p:txBody>
      </p:sp>
      <p:sp>
        <p:nvSpPr>
          <p:cNvPr id="19508" name="Oval 163"/>
          <p:cNvSpPr>
            <a:spLocks noChangeArrowheads="1"/>
          </p:cNvSpPr>
          <p:nvPr/>
        </p:nvSpPr>
        <p:spPr bwMode="auto">
          <a:xfrm>
            <a:off x="4606528" y="3479805"/>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60" name="Oval 164"/>
          <p:cNvSpPr>
            <a:spLocks noChangeArrowheads="1"/>
          </p:cNvSpPr>
          <p:nvPr/>
        </p:nvSpPr>
        <p:spPr bwMode="auto">
          <a:xfrm>
            <a:off x="2797973" y="3973513"/>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61" name="Oval 165"/>
          <p:cNvSpPr>
            <a:spLocks noChangeArrowheads="1"/>
          </p:cNvSpPr>
          <p:nvPr/>
        </p:nvSpPr>
        <p:spPr bwMode="auto">
          <a:xfrm>
            <a:off x="4893473" y="3906839"/>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62" name="Oval 166"/>
          <p:cNvSpPr>
            <a:spLocks noChangeArrowheads="1"/>
          </p:cNvSpPr>
          <p:nvPr/>
        </p:nvSpPr>
        <p:spPr bwMode="auto">
          <a:xfrm>
            <a:off x="6201966" y="3922713"/>
            <a:ext cx="217884"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63" name="Oval 167"/>
          <p:cNvSpPr>
            <a:spLocks noChangeArrowheads="1"/>
          </p:cNvSpPr>
          <p:nvPr/>
        </p:nvSpPr>
        <p:spPr bwMode="auto">
          <a:xfrm>
            <a:off x="2375297" y="4452939"/>
            <a:ext cx="217884"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64" name="Oval 168"/>
          <p:cNvSpPr>
            <a:spLocks noChangeArrowheads="1"/>
          </p:cNvSpPr>
          <p:nvPr/>
        </p:nvSpPr>
        <p:spPr bwMode="auto">
          <a:xfrm>
            <a:off x="2900367" y="4452939"/>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65" name="Oval 169"/>
          <p:cNvSpPr>
            <a:spLocks noChangeArrowheads="1"/>
          </p:cNvSpPr>
          <p:nvPr/>
        </p:nvSpPr>
        <p:spPr bwMode="auto">
          <a:xfrm>
            <a:off x="3515916" y="4435482"/>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66" name="Oval 170"/>
          <p:cNvSpPr>
            <a:spLocks noChangeArrowheads="1"/>
          </p:cNvSpPr>
          <p:nvPr/>
        </p:nvSpPr>
        <p:spPr bwMode="auto">
          <a:xfrm>
            <a:off x="2374111" y="5008563"/>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67" name="Oval 171"/>
          <p:cNvSpPr>
            <a:spLocks noChangeArrowheads="1"/>
          </p:cNvSpPr>
          <p:nvPr/>
        </p:nvSpPr>
        <p:spPr bwMode="auto">
          <a:xfrm>
            <a:off x="2893223" y="4992688"/>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68" name="Oval 172"/>
          <p:cNvSpPr>
            <a:spLocks noChangeArrowheads="1"/>
          </p:cNvSpPr>
          <p:nvPr/>
        </p:nvSpPr>
        <p:spPr bwMode="auto">
          <a:xfrm>
            <a:off x="3245648" y="4983163"/>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69" name="Oval 173"/>
          <p:cNvSpPr>
            <a:spLocks noChangeArrowheads="1"/>
          </p:cNvSpPr>
          <p:nvPr/>
        </p:nvSpPr>
        <p:spPr bwMode="auto">
          <a:xfrm>
            <a:off x="3752854" y="4973639"/>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70" name="Oval 174"/>
          <p:cNvSpPr>
            <a:spLocks noChangeArrowheads="1"/>
          </p:cNvSpPr>
          <p:nvPr/>
        </p:nvSpPr>
        <p:spPr bwMode="auto">
          <a:xfrm>
            <a:off x="3067054" y="5511806"/>
            <a:ext cx="217885"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71" name="Oval 175"/>
          <p:cNvSpPr>
            <a:spLocks noChangeArrowheads="1"/>
          </p:cNvSpPr>
          <p:nvPr/>
        </p:nvSpPr>
        <p:spPr bwMode="auto">
          <a:xfrm>
            <a:off x="3400429" y="5519739"/>
            <a:ext cx="217885"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72" name="Oval 176"/>
          <p:cNvSpPr>
            <a:spLocks noChangeArrowheads="1"/>
          </p:cNvSpPr>
          <p:nvPr/>
        </p:nvSpPr>
        <p:spPr bwMode="auto">
          <a:xfrm>
            <a:off x="3086104" y="6016631"/>
            <a:ext cx="217885"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73" name="Oval 177"/>
          <p:cNvSpPr>
            <a:spLocks noChangeArrowheads="1"/>
          </p:cNvSpPr>
          <p:nvPr/>
        </p:nvSpPr>
        <p:spPr bwMode="auto">
          <a:xfrm>
            <a:off x="3745711" y="5521331"/>
            <a:ext cx="217885"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74" name="Oval 178"/>
          <p:cNvSpPr>
            <a:spLocks noChangeArrowheads="1"/>
          </p:cNvSpPr>
          <p:nvPr/>
        </p:nvSpPr>
        <p:spPr bwMode="auto">
          <a:xfrm>
            <a:off x="3580210" y="6008688"/>
            <a:ext cx="217884"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75" name="Oval 179"/>
          <p:cNvSpPr>
            <a:spLocks noChangeArrowheads="1"/>
          </p:cNvSpPr>
          <p:nvPr/>
        </p:nvSpPr>
        <p:spPr bwMode="auto">
          <a:xfrm>
            <a:off x="3942160" y="6035682"/>
            <a:ext cx="217884" cy="265113"/>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76" name="Oval 180"/>
          <p:cNvSpPr>
            <a:spLocks noChangeArrowheads="1"/>
          </p:cNvSpPr>
          <p:nvPr/>
        </p:nvSpPr>
        <p:spPr bwMode="auto">
          <a:xfrm>
            <a:off x="3592116" y="6478588"/>
            <a:ext cx="217884" cy="265112"/>
          </a:xfrm>
          <a:prstGeom prst="ellipse">
            <a:avLst/>
          </a:prstGeom>
          <a:no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77" name="Oval 181"/>
          <p:cNvSpPr>
            <a:spLocks noChangeArrowheads="1"/>
          </p:cNvSpPr>
          <p:nvPr/>
        </p:nvSpPr>
        <p:spPr bwMode="auto">
          <a:xfrm>
            <a:off x="2374111" y="5000631"/>
            <a:ext cx="217885" cy="265113"/>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78" name="Oval 182"/>
          <p:cNvSpPr>
            <a:spLocks noChangeArrowheads="1"/>
          </p:cNvSpPr>
          <p:nvPr/>
        </p:nvSpPr>
        <p:spPr bwMode="auto">
          <a:xfrm>
            <a:off x="2375297" y="4445006"/>
            <a:ext cx="217884" cy="265113"/>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79" name="Oval 183"/>
          <p:cNvSpPr>
            <a:spLocks noChangeArrowheads="1"/>
          </p:cNvSpPr>
          <p:nvPr/>
        </p:nvSpPr>
        <p:spPr bwMode="auto">
          <a:xfrm>
            <a:off x="2893223" y="4992688"/>
            <a:ext cx="217885"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80" name="Oval 184"/>
          <p:cNvSpPr>
            <a:spLocks noChangeArrowheads="1"/>
          </p:cNvSpPr>
          <p:nvPr/>
        </p:nvSpPr>
        <p:spPr bwMode="auto">
          <a:xfrm>
            <a:off x="2900367" y="4445006"/>
            <a:ext cx="217885" cy="265113"/>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81" name="Oval 185"/>
          <p:cNvSpPr>
            <a:spLocks noChangeArrowheads="1"/>
          </p:cNvSpPr>
          <p:nvPr/>
        </p:nvSpPr>
        <p:spPr bwMode="auto">
          <a:xfrm>
            <a:off x="3067054" y="5503863"/>
            <a:ext cx="217885"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82" name="Oval 186"/>
          <p:cNvSpPr>
            <a:spLocks noChangeArrowheads="1"/>
          </p:cNvSpPr>
          <p:nvPr/>
        </p:nvSpPr>
        <p:spPr bwMode="auto">
          <a:xfrm>
            <a:off x="3080147" y="6008688"/>
            <a:ext cx="217884"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solidFill>
                <a:schemeClr val="tx1"/>
              </a:solidFill>
            </a:endParaRPr>
          </a:p>
        </p:txBody>
      </p:sp>
      <p:grpSp>
        <p:nvGrpSpPr>
          <p:cNvPr id="19" name="Group 187"/>
          <p:cNvGrpSpPr>
            <a:grpSpLocks/>
          </p:cNvGrpSpPr>
          <p:nvPr/>
        </p:nvGrpSpPr>
        <p:grpSpPr bwMode="auto">
          <a:xfrm>
            <a:off x="4366024" y="2698751"/>
            <a:ext cx="441722" cy="431800"/>
            <a:chOff x="2762" y="1745"/>
            <a:chExt cx="371" cy="272"/>
          </a:xfrm>
        </p:grpSpPr>
        <p:cxnSp>
          <p:nvCxnSpPr>
            <p:cNvPr id="19538" name="AutoShape 188"/>
            <p:cNvCxnSpPr>
              <a:cxnSpLocks noChangeShapeType="1"/>
            </p:cNvCxnSpPr>
            <p:nvPr/>
          </p:nvCxnSpPr>
          <p:spPr bwMode="auto">
            <a:xfrm flipH="1">
              <a:off x="2934" y="1745"/>
              <a:ext cx="199" cy="114"/>
            </a:xfrm>
            <a:prstGeom prst="straightConnector1">
              <a:avLst/>
            </a:prstGeom>
            <a:noFill/>
            <a:ln w="38100">
              <a:solidFill>
                <a:srgbClr val="CC0000"/>
              </a:solidFill>
              <a:round/>
              <a:headEnd/>
              <a:tailEnd type="triangle" w="med" len="med"/>
            </a:ln>
          </p:spPr>
        </p:cxnSp>
        <p:sp>
          <p:nvSpPr>
            <p:cNvPr id="19539" name="AutoShape 189"/>
            <p:cNvSpPr>
              <a:spLocks noChangeArrowheads="1"/>
            </p:cNvSpPr>
            <p:nvPr/>
          </p:nvSpPr>
          <p:spPr bwMode="auto">
            <a:xfrm>
              <a:off x="2762" y="1825"/>
              <a:ext cx="200" cy="192"/>
            </a:xfrm>
            <a:prstGeom prst="flowChartConnector">
              <a:avLst/>
            </a:prstGeom>
            <a:noFill/>
            <a:ln w="38100">
              <a:solidFill>
                <a:srgbClr val="CC0000"/>
              </a:solidFill>
              <a:round/>
              <a:headEnd/>
              <a:tailEnd/>
            </a:ln>
          </p:spPr>
          <p:txBody>
            <a:bodyPr wrap="none" anchor="ctr"/>
            <a:lstStyle/>
            <a:p>
              <a:pPr algn="ctr"/>
              <a:endParaRPr lang="en-US" sz="1500" i="1" dirty="0">
                <a:solidFill>
                  <a:schemeClr val="tx1"/>
                </a:solidFill>
              </a:endParaRPr>
            </a:p>
          </p:txBody>
        </p:sp>
      </p:grpSp>
      <p:sp>
        <p:nvSpPr>
          <p:cNvPr id="797886" name="Oval 190"/>
          <p:cNvSpPr>
            <a:spLocks noChangeArrowheads="1"/>
          </p:cNvSpPr>
          <p:nvPr/>
        </p:nvSpPr>
        <p:spPr bwMode="auto">
          <a:xfrm>
            <a:off x="3245648" y="4983163"/>
            <a:ext cx="217885"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87" name="Oval 191"/>
          <p:cNvSpPr>
            <a:spLocks noChangeArrowheads="1"/>
          </p:cNvSpPr>
          <p:nvPr/>
        </p:nvSpPr>
        <p:spPr bwMode="auto">
          <a:xfrm>
            <a:off x="3400429" y="5519739"/>
            <a:ext cx="217885"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88" name="Oval 192"/>
          <p:cNvSpPr>
            <a:spLocks noChangeArrowheads="1"/>
          </p:cNvSpPr>
          <p:nvPr/>
        </p:nvSpPr>
        <p:spPr bwMode="auto">
          <a:xfrm>
            <a:off x="3580210" y="6008688"/>
            <a:ext cx="217884"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797889" name="Oval 193"/>
          <p:cNvSpPr>
            <a:spLocks noChangeArrowheads="1"/>
          </p:cNvSpPr>
          <p:nvPr/>
        </p:nvSpPr>
        <p:spPr bwMode="auto">
          <a:xfrm>
            <a:off x="3592116" y="6478588"/>
            <a:ext cx="217884"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solidFill>
                <a:schemeClr val="tx1"/>
              </a:solidFill>
            </a:endParaRPr>
          </a:p>
        </p:txBody>
      </p:sp>
      <p:sp>
        <p:nvSpPr>
          <p:cNvPr id="19537" name="Text Box 194"/>
          <p:cNvSpPr txBox="1">
            <a:spLocks noChangeArrowheads="1"/>
          </p:cNvSpPr>
          <p:nvPr/>
        </p:nvSpPr>
        <p:spPr bwMode="auto">
          <a:xfrm>
            <a:off x="285750" y="1371602"/>
            <a:ext cx="1710928" cy="1692767"/>
          </a:xfrm>
          <a:prstGeom prst="rect">
            <a:avLst/>
          </a:prstGeom>
          <a:noFill/>
          <a:ln w="9525">
            <a:noFill/>
            <a:miter lim="800000"/>
            <a:headEnd/>
            <a:tailEnd/>
          </a:ln>
        </p:spPr>
        <p:txBody>
          <a:bodyPr lIns="91432" tIns="45718" rIns="91432" bIns="45718">
            <a:spAutoFit/>
          </a:bodyPr>
          <a:lstStyle/>
          <a:p>
            <a:pPr>
              <a:spcBef>
                <a:spcPct val="50000"/>
              </a:spcBef>
            </a:pPr>
            <a:r>
              <a:rPr lang="en-US" sz="1600" i="1" dirty="0">
                <a:solidFill>
                  <a:schemeClr val="tx1"/>
                </a:solidFill>
                <a:latin typeface="Calibri" pitchFamily="34" charset="0"/>
              </a:rPr>
              <a:t>Strategy: expand a deepest node first</a:t>
            </a:r>
          </a:p>
          <a:p>
            <a:pPr>
              <a:spcBef>
                <a:spcPct val="50000"/>
              </a:spcBef>
            </a:pPr>
            <a:r>
              <a:rPr lang="en-US" sz="1600" i="1" dirty="0">
                <a:solidFill>
                  <a:schemeClr val="tx1"/>
                </a:solidFill>
                <a:latin typeface="Calibri" pitchFamily="34" charset="0"/>
              </a:rPr>
              <a:t>Implementation: Frontier is a LIFO stack</a:t>
            </a:r>
          </a:p>
        </p:txBody>
      </p:sp>
      <p:sp>
        <p:nvSpPr>
          <p:cNvPr id="194" name="Oval 193"/>
          <p:cNvSpPr/>
          <p:nvPr/>
        </p:nvSpPr>
        <p:spPr>
          <a:xfrm>
            <a:off x="3825483" y="5911520"/>
            <a:ext cx="476885" cy="500464"/>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227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78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78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78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78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77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78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78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78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78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78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77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78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78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77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9776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9784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97877"/>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79783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9775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7978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977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78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78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978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9776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79784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79776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7"/>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797879"/>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79775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797840"/>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79788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776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784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9786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9786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9776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9784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9787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9787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977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9784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9787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79776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97848"/>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79776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7978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7882"/>
                                        </p:tgtEl>
                                        <p:attrNameLst>
                                          <p:attrName>style.visibility</p:attrName>
                                        </p:attrNameLst>
                                      </p:cBhvr>
                                      <p:to>
                                        <p:strVal val="visible"/>
                                      </p:to>
                                    </p:set>
                                  </p:childTnLst>
                                </p:cTn>
                              </p:par>
                              <p:par>
                                <p:cTn id="145" presetID="1" presetClass="exit" presetSubtype="0" fill="hold" grpId="1" nodeType="withEffect">
                                  <p:stCondLst>
                                    <p:cond delay="0"/>
                                  </p:stCondLst>
                                  <p:childTnLst>
                                    <p:set>
                                      <p:cBhvr>
                                        <p:cTn id="146" dur="1" fill="hold">
                                          <p:stCondLst>
                                            <p:cond delay="0"/>
                                          </p:stCondLst>
                                        </p:cTn>
                                        <p:tgtEl>
                                          <p:spTgt spid="797848"/>
                                        </p:tgtEl>
                                        <p:attrNameLst>
                                          <p:attrName>style.visibility</p:attrName>
                                        </p:attrNameLst>
                                      </p:cBhvr>
                                      <p:to>
                                        <p:strVal val="hidden"/>
                                      </p:to>
                                    </p:set>
                                  </p:childTnLst>
                                </p:cTn>
                              </p:par>
                              <p:par>
                                <p:cTn id="147" presetID="1" presetClass="exit" presetSubtype="0" fill="hold" grpId="2" nodeType="withEffect">
                                  <p:stCondLst>
                                    <p:cond delay="0"/>
                                  </p:stCondLst>
                                  <p:childTnLst>
                                    <p:set>
                                      <p:cBhvr>
                                        <p:cTn id="148" dur="1" fill="hold">
                                          <p:stCondLst>
                                            <p:cond delay="0"/>
                                          </p:stCondLst>
                                        </p:cTn>
                                        <p:tgtEl>
                                          <p:spTgt spid="79776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797846"/>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797764"/>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7"/>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8"/>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79785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9784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79788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97887"/>
                                        </p:tgtEl>
                                        <p:attrNameLst>
                                          <p:attrName>style.visibility</p:attrName>
                                        </p:attrNameLst>
                                      </p:cBhvr>
                                      <p:to>
                                        <p:strVal val="visible"/>
                                      </p:to>
                                    </p:set>
                                  </p:childTnLst>
                                </p:cTn>
                              </p:par>
                              <p:par>
                                <p:cTn id="169" presetID="1" presetClass="exit" presetSubtype="0" fill="hold" grpId="1" nodeType="withEffect">
                                  <p:stCondLst>
                                    <p:cond delay="0"/>
                                  </p:stCondLst>
                                  <p:childTnLst>
                                    <p:set>
                                      <p:cBhvr>
                                        <p:cTn id="170" dur="1" fill="hold">
                                          <p:stCondLst>
                                            <p:cond delay="0"/>
                                          </p:stCondLst>
                                        </p:cTn>
                                        <p:tgtEl>
                                          <p:spTgt spid="797847"/>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797854"/>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797844"/>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19"/>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9"/>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79776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79784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797853"/>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79782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79782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797873"/>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797849"/>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9787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97875"/>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797855"/>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797850"/>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797857"/>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797876"/>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8"/>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797852"/>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797858"/>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7"/>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797888"/>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797889"/>
                                        </p:tgtEl>
                                        <p:attrNameLst>
                                          <p:attrName>style.visibility</p:attrName>
                                        </p:attrNameLst>
                                      </p:cBhvr>
                                      <p:to>
                                        <p:strVal val="visible"/>
                                      </p:to>
                                    </p:set>
                                  </p:childTnLst>
                                </p:cTn>
                              </p:par>
                              <p:par>
                                <p:cTn id="227" presetID="1" presetClass="exit" presetSubtype="0" fill="hold" grpId="1" nodeType="withEffect">
                                  <p:stCondLst>
                                    <p:cond delay="0"/>
                                  </p:stCondLst>
                                  <p:childTnLst>
                                    <p:set>
                                      <p:cBhvr>
                                        <p:cTn id="228" dur="1" fill="hold">
                                          <p:stCondLst>
                                            <p:cond delay="0"/>
                                          </p:stCondLst>
                                        </p:cTn>
                                        <p:tgtEl>
                                          <p:spTgt spid="797852"/>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797858"/>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797850"/>
                                        </p:tgtEl>
                                        <p:attrNameLst>
                                          <p:attrName>style.visibility</p:attrName>
                                        </p:attrNameLst>
                                      </p:cBhvr>
                                      <p:to>
                                        <p:strVal val="hidden"/>
                                      </p:to>
                                    </p:set>
                                  </p:childTnLst>
                                </p:cTn>
                              </p:par>
                              <p:par>
                                <p:cTn id="233" presetID="1" presetClass="exit" presetSubtype="0" fill="hold" grpId="1" nodeType="withEffect">
                                  <p:stCondLst>
                                    <p:cond delay="0"/>
                                  </p:stCondLst>
                                  <p:childTnLst>
                                    <p:set>
                                      <p:cBhvr>
                                        <p:cTn id="234" dur="1" fill="hold">
                                          <p:stCondLst>
                                            <p:cond delay="0"/>
                                          </p:stCondLst>
                                        </p:cTn>
                                        <p:tgtEl>
                                          <p:spTgt spid="797857"/>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17"/>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18"/>
                                        </p:tgtEl>
                                        <p:attrNameLst>
                                          <p:attrName>style.visibility</p:attrName>
                                        </p:attrNameLst>
                                      </p:cBhvr>
                                      <p:to>
                                        <p:strVal val="hidden"/>
                                      </p:to>
                                    </p:set>
                                  </p:childTnLst>
                                </p:cTn>
                              </p:par>
                              <p:par>
                                <p:cTn id="239" presetID="1" presetClass="entr" presetSubtype="0" fill="hold" grpId="0" nodeType="withEffect">
                                  <p:stCondLst>
                                    <p:cond delay="0"/>
                                  </p:stCondLst>
                                  <p:childTnLst>
                                    <p:set>
                                      <p:cBhvr>
                                        <p:cTn id="240" dur="1" fill="hold">
                                          <p:stCondLst>
                                            <p:cond delay="0"/>
                                          </p:stCondLst>
                                        </p:cTn>
                                        <p:tgtEl>
                                          <p:spTgt spid="797856"/>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797851"/>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2" presetClass="entr" presetSubtype="4" fill="hold" grpId="0" nodeType="clickEffect">
                                  <p:stCondLst>
                                    <p:cond delay="0"/>
                                  </p:stCondLst>
                                  <p:childTnLst>
                                    <p:set>
                                      <p:cBhvr>
                                        <p:cTn id="248" dur="1" fill="hold">
                                          <p:stCondLst>
                                            <p:cond delay="0"/>
                                          </p:stCondLst>
                                        </p:cTn>
                                        <p:tgtEl>
                                          <p:spTgt spid="194"/>
                                        </p:tgtEl>
                                        <p:attrNameLst>
                                          <p:attrName>style.visibility</p:attrName>
                                        </p:attrNameLst>
                                      </p:cBhvr>
                                      <p:to>
                                        <p:strVal val="visible"/>
                                      </p:to>
                                    </p:set>
                                    <p:anim calcmode="lin" valueType="num">
                                      <p:cBhvr additive="base">
                                        <p:cTn id="249" dur="500" fill="hold"/>
                                        <p:tgtEl>
                                          <p:spTgt spid="194"/>
                                        </p:tgtEl>
                                        <p:attrNameLst>
                                          <p:attrName>ppt_x</p:attrName>
                                        </p:attrNameLst>
                                      </p:cBhvr>
                                      <p:tavLst>
                                        <p:tav tm="0">
                                          <p:val>
                                            <p:strVal val="#ppt_x"/>
                                          </p:val>
                                        </p:tav>
                                        <p:tav tm="100000">
                                          <p:val>
                                            <p:strVal val="#ppt_x"/>
                                          </p:val>
                                        </p:tav>
                                      </p:tavLst>
                                    </p:anim>
                                    <p:anim calcmode="lin" valueType="num">
                                      <p:cBhvr additive="base">
                                        <p:cTn id="250" dur="500" fill="hold"/>
                                        <p:tgtEl>
                                          <p:spTgt spid="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757" grpId="0" animBg="1"/>
      <p:bldP spid="797758" grpId="0" animBg="1"/>
      <p:bldP spid="797758" grpId="1" animBg="1"/>
      <p:bldP spid="797759" grpId="0" animBg="1"/>
      <p:bldP spid="797759" grpId="1" animBg="1"/>
      <p:bldP spid="797760" grpId="0" animBg="1"/>
      <p:bldP spid="797760" grpId="1" animBg="1"/>
      <p:bldP spid="797761" grpId="0" animBg="1"/>
      <p:bldP spid="797761" grpId="1" animBg="1"/>
      <p:bldP spid="797762" grpId="0" animBg="1"/>
      <p:bldP spid="797763" grpId="0" animBg="1"/>
      <p:bldP spid="797763" grpId="1" animBg="1"/>
      <p:bldP spid="797764" grpId="0" animBg="1"/>
      <p:bldP spid="797764" grpId="1" animBg="1"/>
      <p:bldP spid="797765" grpId="0" animBg="1"/>
      <p:bldP spid="797765" grpId="1" animBg="1"/>
      <p:bldP spid="797765" grpId="2" animBg="1"/>
      <p:bldP spid="797828" grpId="0" animBg="1"/>
      <p:bldP spid="797837" grpId="0" animBg="1"/>
      <p:bldP spid="797838" grpId="0" animBg="1"/>
      <p:bldP spid="797839" grpId="0" animBg="1"/>
      <p:bldP spid="797839" grpId="1" animBg="1"/>
      <p:bldP spid="797840" grpId="0" animBg="1"/>
      <p:bldP spid="797840" grpId="1" animBg="1"/>
      <p:bldP spid="797841" grpId="0" animBg="1"/>
      <p:bldP spid="797842" grpId="0" animBg="1"/>
      <p:bldP spid="797842" grpId="1" animBg="1"/>
      <p:bldP spid="797843" grpId="0" animBg="1"/>
      <p:bldP spid="797843" grpId="1" animBg="1"/>
      <p:bldP spid="797844" grpId="0" animBg="1"/>
      <p:bldP spid="797844" grpId="1" animBg="1"/>
      <p:bldP spid="797845" grpId="0" animBg="1"/>
      <p:bldP spid="797846" grpId="0" animBg="1"/>
      <p:bldP spid="797846" grpId="1" animBg="1"/>
      <p:bldP spid="797847" grpId="0" animBg="1"/>
      <p:bldP spid="797847" grpId="1" animBg="1"/>
      <p:bldP spid="797848" grpId="0" animBg="1"/>
      <p:bldP spid="797848" grpId="1" animBg="1"/>
      <p:bldP spid="797849" grpId="0" animBg="1"/>
      <p:bldP spid="797850" grpId="0" animBg="1"/>
      <p:bldP spid="797850" grpId="1" animBg="1"/>
      <p:bldP spid="797851" grpId="0" animBg="1"/>
      <p:bldP spid="797852" grpId="0" animBg="1"/>
      <p:bldP spid="797852" grpId="1" animBg="1"/>
      <p:bldP spid="797853" grpId="0" animBg="1"/>
      <p:bldP spid="797854" grpId="0" animBg="1"/>
      <p:bldP spid="797854" grpId="1" animBg="1"/>
      <p:bldP spid="797855" grpId="0" animBg="1"/>
      <p:bldP spid="797856" grpId="0" animBg="1"/>
      <p:bldP spid="797857" grpId="0" animBg="1"/>
      <p:bldP spid="797857" grpId="1" animBg="1"/>
      <p:bldP spid="797858" grpId="0" animBg="1"/>
      <p:bldP spid="797858" grpId="1" animBg="1"/>
      <p:bldP spid="797860" grpId="0" animBg="1"/>
      <p:bldP spid="797861" grpId="0" animBg="1"/>
      <p:bldP spid="797862" grpId="0" animBg="1"/>
      <p:bldP spid="797863" grpId="0" animBg="1"/>
      <p:bldP spid="797864" grpId="0" animBg="1"/>
      <p:bldP spid="797865" grpId="0" animBg="1"/>
      <p:bldP spid="797866" grpId="0" animBg="1"/>
      <p:bldP spid="797867" grpId="0" animBg="1"/>
      <p:bldP spid="797868" grpId="0" animBg="1"/>
      <p:bldP spid="797869" grpId="0" animBg="1"/>
      <p:bldP spid="797870" grpId="0" animBg="1"/>
      <p:bldP spid="797871" grpId="0" animBg="1"/>
      <p:bldP spid="797872" grpId="0" animBg="1"/>
      <p:bldP spid="797873" grpId="0" animBg="1"/>
      <p:bldP spid="797874" grpId="0" animBg="1"/>
      <p:bldP spid="797875" grpId="0" animBg="1"/>
      <p:bldP spid="797876" grpId="0" animBg="1"/>
      <p:bldP spid="797877" grpId="0" animBg="1"/>
      <p:bldP spid="797878" grpId="0" animBg="1"/>
      <p:bldP spid="797879" grpId="0" animBg="1"/>
      <p:bldP spid="797880" grpId="0" animBg="1"/>
      <p:bldP spid="797881" grpId="0" animBg="1"/>
      <p:bldP spid="797882" grpId="0" animBg="1"/>
      <p:bldP spid="797886" grpId="0" animBg="1"/>
      <p:bldP spid="797887" grpId="0" animBg="1"/>
      <p:bldP spid="797888" grpId="0" animBg="1"/>
      <p:bldP spid="797889" grpId="0" animBg="1"/>
      <p:bldP spid="19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BFS</a:t>
            </a:r>
            <a:r>
              <a:rPr lang="en-US" dirty="0"/>
              <a:t> vs. 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15" name="Freeform 14"/>
          <p:cNvSpPr/>
          <p:nvPr/>
        </p:nvSpPr>
        <p:spPr>
          <a:xfrm>
            <a:off x="3871842" y="1827423"/>
            <a:ext cx="1404188" cy="237462"/>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404188 w 1404188"/>
              <a:gd name="connsiteY0" fmla="*/ 0 h 237462"/>
              <a:gd name="connsiteX1" fmla="*/ 0 w 1404188"/>
              <a:gd name="connsiteY1" fmla="*/ 237462 h 237462"/>
            </a:gdLst>
            <a:ahLst/>
            <a:cxnLst>
              <a:cxn ang="0">
                <a:pos x="connsiteX0" y="connsiteY0"/>
              </a:cxn>
              <a:cxn ang="0">
                <a:pos x="connsiteX1" y="connsiteY1"/>
              </a:cxn>
            </a:cxnLst>
            <a:rect l="l" t="t" r="r" b="b"/>
            <a:pathLst>
              <a:path w="1404188" h="237462">
                <a:moveTo>
                  <a:pt x="1404188" y="0"/>
                </a:moveTo>
                <a:lnTo>
                  <a:pt x="0" y="237462"/>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7636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BFS</a:t>
            </a:r>
            <a:r>
              <a:rPr lang="en-US" dirty="0"/>
              <a:t> vs. 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15" name="Freeform 14"/>
          <p:cNvSpPr/>
          <p:nvPr/>
        </p:nvSpPr>
        <p:spPr>
          <a:xfrm>
            <a:off x="4326138" y="1827423"/>
            <a:ext cx="949892" cy="258111"/>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404188 w 1404188"/>
              <a:gd name="connsiteY0" fmla="*/ 0 h 237462"/>
              <a:gd name="connsiteX1" fmla="*/ 0 w 1404188"/>
              <a:gd name="connsiteY1" fmla="*/ 237462 h 237462"/>
              <a:gd name="connsiteX0" fmla="*/ 949892 w 949892"/>
              <a:gd name="connsiteY0" fmla="*/ 0 h 258111"/>
              <a:gd name="connsiteX1" fmla="*/ 0 w 949892"/>
              <a:gd name="connsiteY1" fmla="*/ 258111 h 258111"/>
            </a:gdLst>
            <a:ahLst/>
            <a:cxnLst>
              <a:cxn ang="0">
                <a:pos x="connsiteX0" y="connsiteY0"/>
              </a:cxn>
              <a:cxn ang="0">
                <a:pos x="connsiteX1" y="connsiteY1"/>
              </a:cxn>
            </a:cxnLst>
            <a:rect l="l" t="t" r="r" b="b"/>
            <a:pathLst>
              <a:path w="949892" h="258111">
                <a:moveTo>
                  <a:pt x="949892" y="0"/>
                </a:moveTo>
                <a:lnTo>
                  <a:pt x="0" y="258111"/>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9340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BFS</a:t>
            </a:r>
            <a:r>
              <a:rPr lang="en-US" dirty="0"/>
              <a:t> vs. 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15" name="Freeform 14"/>
          <p:cNvSpPr/>
          <p:nvPr/>
        </p:nvSpPr>
        <p:spPr>
          <a:xfrm>
            <a:off x="5276030" y="1827423"/>
            <a:ext cx="1393863" cy="247787"/>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404188 w 1404188"/>
              <a:gd name="connsiteY0" fmla="*/ 0 h 237462"/>
              <a:gd name="connsiteX1" fmla="*/ 0 w 1404188"/>
              <a:gd name="connsiteY1" fmla="*/ 237462 h 237462"/>
              <a:gd name="connsiteX0" fmla="*/ 949892 w 949892"/>
              <a:gd name="connsiteY0" fmla="*/ 0 h 258111"/>
              <a:gd name="connsiteX1" fmla="*/ 0 w 949892"/>
              <a:gd name="connsiteY1" fmla="*/ 258111 h 258111"/>
              <a:gd name="connsiteX0" fmla="*/ 0 w 1393863"/>
              <a:gd name="connsiteY0" fmla="*/ 0 h 247787"/>
              <a:gd name="connsiteX1" fmla="*/ 1393863 w 1393863"/>
              <a:gd name="connsiteY1" fmla="*/ 247787 h 247787"/>
            </a:gdLst>
            <a:ahLst/>
            <a:cxnLst>
              <a:cxn ang="0">
                <a:pos x="connsiteX0" y="connsiteY0"/>
              </a:cxn>
              <a:cxn ang="0">
                <a:pos x="connsiteX1" y="connsiteY1"/>
              </a:cxn>
            </a:cxnLst>
            <a:rect l="l" t="t" r="r" b="b"/>
            <a:pathLst>
              <a:path w="1393863" h="247787">
                <a:moveTo>
                  <a:pt x="0" y="0"/>
                </a:moveTo>
                <a:lnTo>
                  <a:pt x="1393863" y="247787"/>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582801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BFS</a:t>
            </a:r>
            <a:r>
              <a:rPr lang="en-US" dirty="0"/>
              <a:t> vs. 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15" name="Freeform 14"/>
          <p:cNvSpPr/>
          <p:nvPr/>
        </p:nvSpPr>
        <p:spPr>
          <a:xfrm>
            <a:off x="3737618" y="1827423"/>
            <a:ext cx="1538412" cy="505897"/>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538412 w 1538412"/>
              <a:gd name="connsiteY0" fmla="*/ 0 h 505897"/>
              <a:gd name="connsiteX1" fmla="*/ 134224 w 1538412"/>
              <a:gd name="connsiteY1" fmla="*/ 237462 h 505897"/>
              <a:gd name="connsiteX2" fmla="*/ 0 w 1538412"/>
              <a:gd name="connsiteY2" fmla="*/ 505897 h 505897"/>
            </a:gdLst>
            <a:ahLst/>
            <a:cxnLst>
              <a:cxn ang="0">
                <a:pos x="connsiteX0" y="connsiteY0"/>
              </a:cxn>
              <a:cxn ang="0">
                <a:pos x="connsiteX1" y="connsiteY1"/>
              </a:cxn>
              <a:cxn ang="0">
                <a:pos x="connsiteX2" y="connsiteY2"/>
              </a:cxn>
            </a:cxnLst>
            <a:rect l="l" t="t" r="r" b="b"/>
            <a:pathLst>
              <a:path w="1538412" h="505897">
                <a:moveTo>
                  <a:pt x="1538412" y="0"/>
                </a:moveTo>
                <a:lnTo>
                  <a:pt x="134224" y="237462"/>
                </a:lnTo>
                <a:lnTo>
                  <a:pt x="0" y="505897"/>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93456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BFS</a:t>
            </a:r>
            <a:r>
              <a:rPr lang="en-US" dirty="0"/>
              <a:t> vs. 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15" name="Freeform 14"/>
          <p:cNvSpPr/>
          <p:nvPr/>
        </p:nvSpPr>
        <p:spPr>
          <a:xfrm>
            <a:off x="3871842" y="1827423"/>
            <a:ext cx="1404188" cy="505897"/>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538412 w 1538412"/>
              <a:gd name="connsiteY0" fmla="*/ 0 h 505897"/>
              <a:gd name="connsiteX1" fmla="*/ 134224 w 1538412"/>
              <a:gd name="connsiteY1" fmla="*/ 237462 h 505897"/>
              <a:gd name="connsiteX2" fmla="*/ 0 w 1538412"/>
              <a:gd name="connsiteY2" fmla="*/ 505897 h 505897"/>
              <a:gd name="connsiteX0" fmla="*/ 1404188 w 1404188"/>
              <a:gd name="connsiteY0" fmla="*/ 0 h 505897"/>
              <a:gd name="connsiteX1" fmla="*/ 0 w 1404188"/>
              <a:gd name="connsiteY1" fmla="*/ 237462 h 505897"/>
              <a:gd name="connsiteX2" fmla="*/ 134224 w 1404188"/>
              <a:gd name="connsiteY2" fmla="*/ 505897 h 505897"/>
            </a:gdLst>
            <a:ahLst/>
            <a:cxnLst>
              <a:cxn ang="0">
                <a:pos x="connsiteX0" y="connsiteY0"/>
              </a:cxn>
              <a:cxn ang="0">
                <a:pos x="connsiteX1" y="connsiteY1"/>
              </a:cxn>
              <a:cxn ang="0">
                <a:pos x="connsiteX2" y="connsiteY2"/>
              </a:cxn>
            </a:cxnLst>
            <a:rect l="l" t="t" r="r" b="b"/>
            <a:pathLst>
              <a:path w="1404188" h="505897">
                <a:moveTo>
                  <a:pt x="1404188" y="0"/>
                </a:moveTo>
                <a:lnTo>
                  <a:pt x="0" y="237462"/>
                </a:lnTo>
                <a:lnTo>
                  <a:pt x="134224" y="505897"/>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121936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BFS</a:t>
            </a:r>
            <a:r>
              <a:rPr lang="en-US" dirty="0"/>
              <a:t> vs. 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15" name="Freeform 14"/>
          <p:cNvSpPr/>
          <p:nvPr/>
        </p:nvSpPr>
        <p:spPr>
          <a:xfrm>
            <a:off x="4202239" y="1827423"/>
            <a:ext cx="1073791" cy="485248"/>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538412 w 1538412"/>
              <a:gd name="connsiteY0" fmla="*/ 0 h 505897"/>
              <a:gd name="connsiteX1" fmla="*/ 134224 w 1538412"/>
              <a:gd name="connsiteY1" fmla="*/ 237462 h 505897"/>
              <a:gd name="connsiteX2" fmla="*/ 0 w 1538412"/>
              <a:gd name="connsiteY2" fmla="*/ 505897 h 505897"/>
              <a:gd name="connsiteX0" fmla="*/ 1404188 w 1404188"/>
              <a:gd name="connsiteY0" fmla="*/ 0 h 505897"/>
              <a:gd name="connsiteX1" fmla="*/ 0 w 1404188"/>
              <a:gd name="connsiteY1" fmla="*/ 237462 h 505897"/>
              <a:gd name="connsiteX2" fmla="*/ 134224 w 1404188"/>
              <a:gd name="connsiteY2" fmla="*/ 505897 h 505897"/>
              <a:gd name="connsiteX0" fmla="*/ 1269964 w 1269964"/>
              <a:gd name="connsiteY0" fmla="*/ 0 h 505897"/>
              <a:gd name="connsiteX1" fmla="*/ 351047 w 1269964"/>
              <a:gd name="connsiteY1" fmla="*/ 237462 h 505897"/>
              <a:gd name="connsiteX2" fmla="*/ 0 w 1269964"/>
              <a:gd name="connsiteY2" fmla="*/ 505897 h 505897"/>
              <a:gd name="connsiteX0" fmla="*/ 1073791 w 1073791"/>
              <a:gd name="connsiteY0" fmla="*/ 0 h 485248"/>
              <a:gd name="connsiteX1" fmla="*/ 154874 w 1073791"/>
              <a:gd name="connsiteY1" fmla="*/ 237462 h 485248"/>
              <a:gd name="connsiteX2" fmla="*/ 0 w 1073791"/>
              <a:gd name="connsiteY2" fmla="*/ 485248 h 485248"/>
            </a:gdLst>
            <a:ahLst/>
            <a:cxnLst>
              <a:cxn ang="0">
                <a:pos x="connsiteX0" y="connsiteY0"/>
              </a:cxn>
              <a:cxn ang="0">
                <a:pos x="connsiteX1" y="connsiteY1"/>
              </a:cxn>
              <a:cxn ang="0">
                <a:pos x="connsiteX2" y="connsiteY2"/>
              </a:cxn>
            </a:cxnLst>
            <a:rect l="l" t="t" r="r" b="b"/>
            <a:pathLst>
              <a:path w="1073791" h="485248">
                <a:moveTo>
                  <a:pt x="1073791" y="0"/>
                </a:moveTo>
                <a:lnTo>
                  <a:pt x="154874" y="237462"/>
                </a:lnTo>
                <a:lnTo>
                  <a:pt x="0" y="485248"/>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27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BFS</a:t>
            </a:r>
            <a:r>
              <a:rPr lang="en-US" dirty="0"/>
              <a:t> vs. 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5" name="Freeform 4"/>
          <p:cNvSpPr/>
          <p:nvPr/>
        </p:nvSpPr>
        <p:spPr>
          <a:xfrm>
            <a:off x="4357113" y="1827423"/>
            <a:ext cx="918917" cy="474924"/>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538412 w 1538412"/>
              <a:gd name="connsiteY0" fmla="*/ 0 h 505897"/>
              <a:gd name="connsiteX1" fmla="*/ 134224 w 1538412"/>
              <a:gd name="connsiteY1" fmla="*/ 237462 h 505897"/>
              <a:gd name="connsiteX2" fmla="*/ 0 w 1538412"/>
              <a:gd name="connsiteY2" fmla="*/ 505897 h 505897"/>
              <a:gd name="connsiteX0" fmla="*/ 1404188 w 1404188"/>
              <a:gd name="connsiteY0" fmla="*/ 0 h 505897"/>
              <a:gd name="connsiteX1" fmla="*/ 0 w 1404188"/>
              <a:gd name="connsiteY1" fmla="*/ 237462 h 505897"/>
              <a:gd name="connsiteX2" fmla="*/ 134224 w 1404188"/>
              <a:gd name="connsiteY2" fmla="*/ 505897 h 505897"/>
              <a:gd name="connsiteX0" fmla="*/ 1269964 w 1269964"/>
              <a:gd name="connsiteY0" fmla="*/ 0 h 505897"/>
              <a:gd name="connsiteX1" fmla="*/ 351047 w 1269964"/>
              <a:gd name="connsiteY1" fmla="*/ 237462 h 505897"/>
              <a:gd name="connsiteX2" fmla="*/ 0 w 1269964"/>
              <a:gd name="connsiteY2" fmla="*/ 505897 h 505897"/>
              <a:gd name="connsiteX0" fmla="*/ 1073791 w 1073791"/>
              <a:gd name="connsiteY0" fmla="*/ 0 h 485248"/>
              <a:gd name="connsiteX1" fmla="*/ 154874 w 1073791"/>
              <a:gd name="connsiteY1" fmla="*/ 237462 h 485248"/>
              <a:gd name="connsiteX2" fmla="*/ 0 w 1073791"/>
              <a:gd name="connsiteY2" fmla="*/ 485248 h 485248"/>
              <a:gd name="connsiteX0" fmla="*/ 918917 w 918917"/>
              <a:gd name="connsiteY0" fmla="*/ 0 h 474924"/>
              <a:gd name="connsiteX1" fmla="*/ 0 w 918917"/>
              <a:gd name="connsiteY1" fmla="*/ 237462 h 474924"/>
              <a:gd name="connsiteX2" fmla="*/ 92924 w 918917"/>
              <a:gd name="connsiteY2" fmla="*/ 474924 h 474924"/>
            </a:gdLst>
            <a:ahLst/>
            <a:cxnLst>
              <a:cxn ang="0">
                <a:pos x="connsiteX0" y="connsiteY0"/>
              </a:cxn>
              <a:cxn ang="0">
                <a:pos x="connsiteX1" y="connsiteY1"/>
              </a:cxn>
              <a:cxn ang="0">
                <a:pos x="connsiteX2" y="connsiteY2"/>
              </a:cxn>
            </a:cxnLst>
            <a:rect l="l" t="t" r="r" b="b"/>
            <a:pathLst>
              <a:path w="918917" h="474924">
                <a:moveTo>
                  <a:pt x="918917" y="0"/>
                </a:moveTo>
                <a:lnTo>
                  <a:pt x="0" y="237462"/>
                </a:lnTo>
                <a:lnTo>
                  <a:pt x="92924" y="474924"/>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098324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BFS</a:t>
            </a:r>
            <a:r>
              <a:rPr lang="en-US" dirty="0"/>
              <a:t> vs. 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5" name="Freeform 4"/>
          <p:cNvSpPr/>
          <p:nvPr/>
        </p:nvSpPr>
        <p:spPr>
          <a:xfrm>
            <a:off x="5276031" y="1827422"/>
            <a:ext cx="1383538" cy="464599"/>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538412 w 1538412"/>
              <a:gd name="connsiteY0" fmla="*/ 0 h 505897"/>
              <a:gd name="connsiteX1" fmla="*/ 134224 w 1538412"/>
              <a:gd name="connsiteY1" fmla="*/ 237462 h 505897"/>
              <a:gd name="connsiteX2" fmla="*/ 0 w 1538412"/>
              <a:gd name="connsiteY2" fmla="*/ 505897 h 505897"/>
              <a:gd name="connsiteX0" fmla="*/ 1404188 w 1404188"/>
              <a:gd name="connsiteY0" fmla="*/ 0 h 505897"/>
              <a:gd name="connsiteX1" fmla="*/ 0 w 1404188"/>
              <a:gd name="connsiteY1" fmla="*/ 237462 h 505897"/>
              <a:gd name="connsiteX2" fmla="*/ 134224 w 1404188"/>
              <a:gd name="connsiteY2" fmla="*/ 505897 h 505897"/>
              <a:gd name="connsiteX0" fmla="*/ 1269964 w 1269964"/>
              <a:gd name="connsiteY0" fmla="*/ 0 h 505897"/>
              <a:gd name="connsiteX1" fmla="*/ 351047 w 1269964"/>
              <a:gd name="connsiteY1" fmla="*/ 237462 h 505897"/>
              <a:gd name="connsiteX2" fmla="*/ 0 w 1269964"/>
              <a:gd name="connsiteY2" fmla="*/ 505897 h 505897"/>
              <a:gd name="connsiteX0" fmla="*/ 1073791 w 1073791"/>
              <a:gd name="connsiteY0" fmla="*/ 0 h 485248"/>
              <a:gd name="connsiteX1" fmla="*/ 154874 w 1073791"/>
              <a:gd name="connsiteY1" fmla="*/ 237462 h 485248"/>
              <a:gd name="connsiteX2" fmla="*/ 0 w 1073791"/>
              <a:gd name="connsiteY2" fmla="*/ 485248 h 485248"/>
              <a:gd name="connsiteX0" fmla="*/ 918917 w 918917"/>
              <a:gd name="connsiteY0" fmla="*/ 0 h 474924"/>
              <a:gd name="connsiteX1" fmla="*/ 0 w 918917"/>
              <a:gd name="connsiteY1" fmla="*/ 237462 h 474924"/>
              <a:gd name="connsiteX2" fmla="*/ 92924 w 918917"/>
              <a:gd name="connsiteY2" fmla="*/ 474924 h 474924"/>
              <a:gd name="connsiteX0" fmla="*/ 825993 w 2209531"/>
              <a:gd name="connsiteY0" fmla="*/ 0 h 474924"/>
              <a:gd name="connsiteX1" fmla="*/ 2209531 w 2209531"/>
              <a:gd name="connsiteY1" fmla="*/ 258111 h 474924"/>
              <a:gd name="connsiteX2" fmla="*/ 0 w 2209531"/>
              <a:gd name="connsiteY2" fmla="*/ 474924 h 474924"/>
              <a:gd name="connsiteX0" fmla="*/ 0 w 1383538"/>
              <a:gd name="connsiteY0" fmla="*/ 0 h 464599"/>
              <a:gd name="connsiteX1" fmla="*/ 1383538 w 1383538"/>
              <a:gd name="connsiteY1" fmla="*/ 258111 h 464599"/>
              <a:gd name="connsiteX2" fmla="*/ 1269964 w 1383538"/>
              <a:gd name="connsiteY2" fmla="*/ 464599 h 464599"/>
            </a:gdLst>
            <a:ahLst/>
            <a:cxnLst>
              <a:cxn ang="0">
                <a:pos x="connsiteX0" y="connsiteY0"/>
              </a:cxn>
              <a:cxn ang="0">
                <a:pos x="connsiteX1" y="connsiteY1"/>
              </a:cxn>
              <a:cxn ang="0">
                <a:pos x="connsiteX2" y="connsiteY2"/>
              </a:cxn>
            </a:cxnLst>
            <a:rect l="l" t="t" r="r" b="b"/>
            <a:pathLst>
              <a:path w="1383538" h="464599">
                <a:moveTo>
                  <a:pt x="0" y="0"/>
                </a:moveTo>
                <a:lnTo>
                  <a:pt x="1383538" y="258111"/>
                </a:lnTo>
                <a:lnTo>
                  <a:pt x="1269964" y="464599"/>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8957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BFS</a:t>
            </a:r>
            <a:r>
              <a:rPr lang="en-US" dirty="0"/>
              <a:t> vs. 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5" name="Freeform 4"/>
          <p:cNvSpPr/>
          <p:nvPr/>
        </p:nvSpPr>
        <p:spPr>
          <a:xfrm>
            <a:off x="5276031" y="1827422"/>
            <a:ext cx="1497112" cy="464599"/>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538412 w 1538412"/>
              <a:gd name="connsiteY0" fmla="*/ 0 h 505897"/>
              <a:gd name="connsiteX1" fmla="*/ 134224 w 1538412"/>
              <a:gd name="connsiteY1" fmla="*/ 237462 h 505897"/>
              <a:gd name="connsiteX2" fmla="*/ 0 w 1538412"/>
              <a:gd name="connsiteY2" fmla="*/ 505897 h 505897"/>
              <a:gd name="connsiteX0" fmla="*/ 1404188 w 1404188"/>
              <a:gd name="connsiteY0" fmla="*/ 0 h 505897"/>
              <a:gd name="connsiteX1" fmla="*/ 0 w 1404188"/>
              <a:gd name="connsiteY1" fmla="*/ 237462 h 505897"/>
              <a:gd name="connsiteX2" fmla="*/ 134224 w 1404188"/>
              <a:gd name="connsiteY2" fmla="*/ 505897 h 505897"/>
              <a:gd name="connsiteX0" fmla="*/ 1269964 w 1269964"/>
              <a:gd name="connsiteY0" fmla="*/ 0 h 505897"/>
              <a:gd name="connsiteX1" fmla="*/ 351047 w 1269964"/>
              <a:gd name="connsiteY1" fmla="*/ 237462 h 505897"/>
              <a:gd name="connsiteX2" fmla="*/ 0 w 1269964"/>
              <a:gd name="connsiteY2" fmla="*/ 505897 h 505897"/>
              <a:gd name="connsiteX0" fmla="*/ 1073791 w 1073791"/>
              <a:gd name="connsiteY0" fmla="*/ 0 h 485248"/>
              <a:gd name="connsiteX1" fmla="*/ 154874 w 1073791"/>
              <a:gd name="connsiteY1" fmla="*/ 237462 h 485248"/>
              <a:gd name="connsiteX2" fmla="*/ 0 w 1073791"/>
              <a:gd name="connsiteY2" fmla="*/ 485248 h 485248"/>
              <a:gd name="connsiteX0" fmla="*/ 918917 w 918917"/>
              <a:gd name="connsiteY0" fmla="*/ 0 h 474924"/>
              <a:gd name="connsiteX1" fmla="*/ 0 w 918917"/>
              <a:gd name="connsiteY1" fmla="*/ 237462 h 474924"/>
              <a:gd name="connsiteX2" fmla="*/ 92924 w 918917"/>
              <a:gd name="connsiteY2" fmla="*/ 474924 h 474924"/>
              <a:gd name="connsiteX0" fmla="*/ 825993 w 2209531"/>
              <a:gd name="connsiteY0" fmla="*/ 0 h 474924"/>
              <a:gd name="connsiteX1" fmla="*/ 2209531 w 2209531"/>
              <a:gd name="connsiteY1" fmla="*/ 258111 h 474924"/>
              <a:gd name="connsiteX2" fmla="*/ 0 w 2209531"/>
              <a:gd name="connsiteY2" fmla="*/ 474924 h 474924"/>
              <a:gd name="connsiteX0" fmla="*/ 0 w 1383538"/>
              <a:gd name="connsiteY0" fmla="*/ 0 h 464599"/>
              <a:gd name="connsiteX1" fmla="*/ 1383538 w 1383538"/>
              <a:gd name="connsiteY1" fmla="*/ 258111 h 464599"/>
              <a:gd name="connsiteX2" fmla="*/ 1269964 w 1383538"/>
              <a:gd name="connsiteY2" fmla="*/ 464599 h 464599"/>
              <a:gd name="connsiteX0" fmla="*/ 0 w 1497112"/>
              <a:gd name="connsiteY0" fmla="*/ 0 h 464599"/>
              <a:gd name="connsiteX1" fmla="*/ 1383538 w 1497112"/>
              <a:gd name="connsiteY1" fmla="*/ 258111 h 464599"/>
              <a:gd name="connsiteX2" fmla="*/ 1497112 w 1497112"/>
              <a:gd name="connsiteY2" fmla="*/ 464599 h 464599"/>
            </a:gdLst>
            <a:ahLst/>
            <a:cxnLst>
              <a:cxn ang="0">
                <a:pos x="connsiteX0" y="connsiteY0"/>
              </a:cxn>
              <a:cxn ang="0">
                <a:pos x="connsiteX1" y="connsiteY1"/>
              </a:cxn>
              <a:cxn ang="0">
                <a:pos x="connsiteX2" y="connsiteY2"/>
              </a:cxn>
            </a:cxnLst>
            <a:rect l="l" t="t" r="r" b="b"/>
            <a:pathLst>
              <a:path w="1497112" h="464599">
                <a:moveTo>
                  <a:pt x="0" y="0"/>
                </a:moveTo>
                <a:lnTo>
                  <a:pt x="1383538" y="258111"/>
                </a:lnTo>
                <a:lnTo>
                  <a:pt x="1497112" y="464599"/>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86767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Search?</a:t>
            </a:r>
          </a:p>
        </p:txBody>
      </p:sp>
      <p:sp>
        <p:nvSpPr>
          <p:cNvPr id="3" name="Content Placeholder 2"/>
          <p:cNvSpPr>
            <a:spLocks noGrp="1"/>
          </p:cNvSpPr>
          <p:nvPr>
            <p:ph idx="1"/>
          </p:nvPr>
        </p:nvSpPr>
        <p:spPr>
          <a:xfrm>
            <a:off x="457200" y="990600"/>
            <a:ext cx="8229600" cy="5562600"/>
          </a:xfrm>
        </p:spPr>
        <p:txBody>
          <a:bodyPr>
            <a:normAutofit/>
          </a:bodyPr>
          <a:lstStyle/>
          <a:p>
            <a:pPr>
              <a:lnSpc>
                <a:spcPct val="120000"/>
              </a:lnSpc>
            </a:pPr>
            <a:r>
              <a:rPr lang="en-US" dirty="0"/>
              <a:t>Given:</a:t>
            </a:r>
          </a:p>
          <a:p>
            <a:pPr lvl="1">
              <a:lnSpc>
                <a:spcPct val="120000"/>
              </a:lnSpc>
            </a:pPr>
            <a:r>
              <a:rPr lang="en-US" sz="2400" b="1" dirty="0">
                <a:solidFill>
                  <a:srgbClr val="CC0099"/>
                </a:solidFill>
              </a:rPr>
              <a:t>Initial state</a:t>
            </a:r>
          </a:p>
          <a:p>
            <a:pPr lvl="1">
              <a:lnSpc>
                <a:spcPct val="120000"/>
              </a:lnSpc>
            </a:pPr>
            <a:r>
              <a:rPr lang="en-US" sz="2400" b="1" dirty="0">
                <a:solidFill>
                  <a:srgbClr val="CC0099"/>
                </a:solidFill>
              </a:rPr>
              <a:t>Goal state</a:t>
            </a:r>
            <a:endParaRPr lang="en-US" sz="2400" dirty="0"/>
          </a:p>
          <a:p>
            <a:pPr lvl="1">
              <a:lnSpc>
                <a:spcPct val="120000"/>
              </a:lnSpc>
            </a:pPr>
            <a:r>
              <a:rPr lang="en-US" sz="2400" b="1" dirty="0">
                <a:solidFill>
                  <a:srgbClr val="CC0099"/>
                </a:solidFill>
              </a:rPr>
              <a:t>Actions</a:t>
            </a:r>
            <a:endParaRPr lang="en-US" sz="2400" dirty="0"/>
          </a:p>
          <a:p>
            <a:pPr lvl="1">
              <a:lnSpc>
                <a:spcPct val="120000"/>
              </a:lnSpc>
            </a:pPr>
            <a:r>
              <a:rPr lang="en-US" sz="2400" b="1" dirty="0">
                <a:solidFill>
                  <a:srgbClr val="CC0099"/>
                </a:solidFill>
              </a:rPr>
              <a:t>Transition model</a:t>
            </a:r>
          </a:p>
          <a:p>
            <a:pPr lvl="1">
              <a:lnSpc>
                <a:spcPct val="120000"/>
              </a:lnSpc>
            </a:pPr>
            <a:r>
              <a:rPr lang="en-US" sz="2400" b="1" dirty="0">
                <a:solidFill>
                  <a:srgbClr val="CC0099"/>
                </a:solidFill>
              </a:rPr>
              <a:t>Path cost function</a:t>
            </a:r>
            <a:endParaRPr lang="en-US" dirty="0"/>
          </a:p>
          <a:p>
            <a:pPr>
              <a:lnSpc>
                <a:spcPct val="120000"/>
              </a:lnSpc>
            </a:pPr>
            <a:r>
              <a:rPr lang="en-US" dirty="0"/>
              <a:t>find </a:t>
            </a:r>
            <a:r>
              <a:rPr lang="en-US" u="sng" dirty="0">
                <a:solidFill>
                  <a:srgbClr val="C00000"/>
                </a:solidFill>
              </a:rPr>
              <a:t>a sequence of actions that minimize the cost</a:t>
            </a:r>
          </a:p>
          <a:p>
            <a:pPr lvl="1">
              <a:lnSpc>
                <a:spcPct val="120000"/>
              </a:lnSpc>
            </a:pPr>
            <a:r>
              <a:rPr lang="en-US" dirty="0"/>
              <a:t>Can we use </a:t>
            </a:r>
            <a:r>
              <a:rPr lang="en-US" dirty="0" err="1"/>
              <a:t>Dijkstra’s</a:t>
            </a:r>
            <a:r>
              <a:rPr lang="en-US" dirty="0"/>
              <a:t> shortest path algorithm?</a:t>
            </a:r>
          </a:p>
          <a:p>
            <a:pPr lvl="2">
              <a:lnSpc>
                <a:spcPct val="120000"/>
              </a:lnSpc>
            </a:pPr>
            <a:r>
              <a:rPr lang="en-US" dirty="0"/>
              <a:t>Cost of </a:t>
            </a:r>
            <a:r>
              <a:rPr lang="en-US" dirty="0" err="1"/>
              <a:t>Dijkstra’s</a:t>
            </a:r>
            <a:r>
              <a:rPr lang="en-US" dirty="0"/>
              <a:t> is </a:t>
            </a:r>
            <a:r>
              <a:rPr lang="en-US" i="1" dirty="0"/>
              <a:t>O</a:t>
            </a:r>
            <a:r>
              <a:rPr lang="en-US" dirty="0"/>
              <a:t>(</a:t>
            </a:r>
            <a:r>
              <a:rPr lang="en-US" i="1" dirty="0"/>
              <a:t>E</a:t>
            </a:r>
            <a:r>
              <a:rPr lang="en-US" dirty="0"/>
              <a:t> + </a:t>
            </a:r>
            <a:r>
              <a:rPr lang="en-US" i="1" dirty="0"/>
              <a:t>V</a:t>
            </a:r>
            <a:r>
              <a:rPr lang="en-US" dirty="0"/>
              <a:t> log </a:t>
            </a:r>
            <a:r>
              <a:rPr lang="en-US" i="1" dirty="0"/>
              <a:t>V</a:t>
            </a:r>
            <a:r>
              <a:rPr lang="en-US" dirty="0"/>
              <a:t>), where </a:t>
            </a:r>
            <a:r>
              <a:rPr lang="en-US" i="1" dirty="0"/>
              <a:t>V</a:t>
            </a:r>
            <a:r>
              <a:rPr lang="en-US" dirty="0"/>
              <a:t> is the size of the state space</a:t>
            </a:r>
          </a:p>
          <a:p>
            <a:pPr lvl="2">
              <a:lnSpc>
                <a:spcPct val="120000"/>
              </a:lnSpc>
            </a:pPr>
            <a:r>
              <a:rPr lang="en-US" dirty="0"/>
              <a:t>Unaffordable cost because </a:t>
            </a:r>
            <a:r>
              <a:rPr lang="en-US" i="1" dirty="0"/>
              <a:t>V </a:t>
            </a:r>
            <a:r>
              <a:rPr lang="en-US" dirty="0"/>
              <a:t>may be huge!</a:t>
            </a:r>
          </a:p>
        </p:txBody>
      </p:sp>
      <p:pic>
        <p:nvPicPr>
          <p:cNvPr id="4" name="Picture 4" descr="romania-distances"/>
          <p:cNvPicPr>
            <a:picLocks noChangeAspect="1" noChangeArrowheads="1"/>
          </p:cNvPicPr>
          <p:nvPr/>
        </p:nvPicPr>
        <p:blipFill>
          <a:blip r:embed="rId3" cstate="print"/>
          <a:srcRect/>
          <a:stretch>
            <a:fillRect/>
          </a:stretch>
        </p:blipFill>
        <p:spPr>
          <a:xfrm>
            <a:off x="4876800" y="1447800"/>
            <a:ext cx="3548595" cy="2132517"/>
          </a:xfrm>
          <a:prstGeom prst="rect">
            <a:avLst/>
          </a:prstGeo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 calcmode="lin" valueType="num">
                                      <p:cBhvr additive="base">
                                        <p:cTn id="2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Tree>
    <p:extLst>
      <p:ext uri="{BB962C8B-B14F-4D97-AF65-F5344CB8AC3E}">
        <p14:creationId xmlns:p14="http://schemas.microsoft.com/office/powerpoint/2010/main" val="13880535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5" name="Freeform 4"/>
          <p:cNvSpPr/>
          <p:nvPr/>
        </p:nvSpPr>
        <p:spPr>
          <a:xfrm>
            <a:off x="3871842" y="1827423"/>
            <a:ext cx="1404188" cy="237462"/>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404188 w 1404188"/>
              <a:gd name="connsiteY0" fmla="*/ 0 h 237462"/>
              <a:gd name="connsiteX1" fmla="*/ 0 w 1404188"/>
              <a:gd name="connsiteY1" fmla="*/ 237462 h 237462"/>
            </a:gdLst>
            <a:ahLst/>
            <a:cxnLst>
              <a:cxn ang="0">
                <a:pos x="connsiteX0" y="connsiteY0"/>
              </a:cxn>
              <a:cxn ang="0">
                <a:pos x="connsiteX1" y="connsiteY1"/>
              </a:cxn>
            </a:cxnLst>
            <a:rect l="l" t="t" r="r" b="b"/>
            <a:pathLst>
              <a:path w="1404188" h="237462">
                <a:moveTo>
                  <a:pt x="1404188" y="0"/>
                </a:moveTo>
                <a:lnTo>
                  <a:pt x="0" y="237462"/>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741828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5" name="Freeform 4"/>
          <p:cNvSpPr/>
          <p:nvPr/>
        </p:nvSpPr>
        <p:spPr>
          <a:xfrm>
            <a:off x="3747943" y="1827423"/>
            <a:ext cx="1528087" cy="474923"/>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528087 w 1528087"/>
              <a:gd name="connsiteY0" fmla="*/ 0 h 474923"/>
              <a:gd name="connsiteX1" fmla="*/ 123899 w 1528087"/>
              <a:gd name="connsiteY1" fmla="*/ 237462 h 474923"/>
              <a:gd name="connsiteX2" fmla="*/ 0 w 1528087"/>
              <a:gd name="connsiteY2" fmla="*/ 474923 h 474923"/>
            </a:gdLst>
            <a:ahLst/>
            <a:cxnLst>
              <a:cxn ang="0">
                <a:pos x="connsiteX0" y="connsiteY0"/>
              </a:cxn>
              <a:cxn ang="0">
                <a:pos x="connsiteX1" y="connsiteY1"/>
              </a:cxn>
              <a:cxn ang="0">
                <a:pos x="connsiteX2" y="connsiteY2"/>
              </a:cxn>
            </a:cxnLst>
            <a:rect l="l" t="t" r="r" b="b"/>
            <a:pathLst>
              <a:path w="1528087" h="474923">
                <a:moveTo>
                  <a:pt x="1528087" y="0"/>
                </a:moveTo>
                <a:lnTo>
                  <a:pt x="123899" y="237462"/>
                </a:lnTo>
                <a:lnTo>
                  <a:pt x="0" y="474923"/>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557841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5" name="Freeform 4"/>
          <p:cNvSpPr/>
          <p:nvPr/>
        </p:nvSpPr>
        <p:spPr>
          <a:xfrm>
            <a:off x="3644694" y="1827423"/>
            <a:ext cx="1631336" cy="733033"/>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528087 w 1528087"/>
              <a:gd name="connsiteY0" fmla="*/ 0 h 474923"/>
              <a:gd name="connsiteX1" fmla="*/ 123899 w 1528087"/>
              <a:gd name="connsiteY1" fmla="*/ 237462 h 474923"/>
              <a:gd name="connsiteX2" fmla="*/ 0 w 1528087"/>
              <a:gd name="connsiteY2" fmla="*/ 474923 h 474923"/>
              <a:gd name="connsiteX0" fmla="*/ 1631336 w 1631336"/>
              <a:gd name="connsiteY0" fmla="*/ 0 h 733033"/>
              <a:gd name="connsiteX1" fmla="*/ 227148 w 1631336"/>
              <a:gd name="connsiteY1" fmla="*/ 237462 h 733033"/>
              <a:gd name="connsiteX2" fmla="*/ 0 w 1631336"/>
              <a:gd name="connsiteY2" fmla="*/ 733033 h 733033"/>
            </a:gdLst>
            <a:ahLst/>
            <a:cxnLst>
              <a:cxn ang="0">
                <a:pos x="connsiteX0" y="connsiteY0"/>
              </a:cxn>
              <a:cxn ang="0">
                <a:pos x="connsiteX1" y="connsiteY1"/>
              </a:cxn>
              <a:cxn ang="0">
                <a:pos x="connsiteX2" y="connsiteY2"/>
              </a:cxn>
            </a:cxnLst>
            <a:rect l="l" t="t" r="r" b="b"/>
            <a:pathLst>
              <a:path w="1631336" h="733033">
                <a:moveTo>
                  <a:pt x="1631336" y="0"/>
                </a:moveTo>
                <a:lnTo>
                  <a:pt x="227148" y="237462"/>
                </a:lnTo>
                <a:lnTo>
                  <a:pt x="0" y="733033"/>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565309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5" name="Freeform 4"/>
          <p:cNvSpPr/>
          <p:nvPr/>
        </p:nvSpPr>
        <p:spPr>
          <a:xfrm>
            <a:off x="3541444" y="1827423"/>
            <a:ext cx="1734585" cy="939521"/>
          </a:xfrm>
          <a:custGeom>
            <a:avLst/>
            <a:gdLst>
              <a:gd name="connsiteX0" fmla="*/ 1858484 w 1858484"/>
              <a:gd name="connsiteY0" fmla="*/ 0 h 1187309"/>
              <a:gd name="connsiteX1" fmla="*/ 454296 w 1858484"/>
              <a:gd name="connsiteY1" fmla="*/ 237462 h 1187309"/>
              <a:gd name="connsiteX2" fmla="*/ 0 w 1858484"/>
              <a:gd name="connsiteY2" fmla="*/ 1187309 h 1187309"/>
              <a:gd name="connsiteX0" fmla="*/ 1528087 w 1528087"/>
              <a:gd name="connsiteY0" fmla="*/ 0 h 474923"/>
              <a:gd name="connsiteX1" fmla="*/ 123899 w 1528087"/>
              <a:gd name="connsiteY1" fmla="*/ 237462 h 474923"/>
              <a:gd name="connsiteX2" fmla="*/ 0 w 1528087"/>
              <a:gd name="connsiteY2" fmla="*/ 474923 h 474923"/>
              <a:gd name="connsiteX0" fmla="*/ 1631336 w 1631336"/>
              <a:gd name="connsiteY0" fmla="*/ 0 h 733033"/>
              <a:gd name="connsiteX1" fmla="*/ 227148 w 1631336"/>
              <a:gd name="connsiteY1" fmla="*/ 237462 h 733033"/>
              <a:gd name="connsiteX2" fmla="*/ 0 w 1631336"/>
              <a:gd name="connsiteY2" fmla="*/ 733033 h 733033"/>
              <a:gd name="connsiteX0" fmla="*/ 1734585 w 1734585"/>
              <a:gd name="connsiteY0" fmla="*/ 0 h 939521"/>
              <a:gd name="connsiteX1" fmla="*/ 330397 w 1734585"/>
              <a:gd name="connsiteY1" fmla="*/ 237462 h 939521"/>
              <a:gd name="connsiteX2" fmla="*/ 0 w 1734585"/>
              <a:gd name="connsiteY2" fmla="*/ 939521 h 939521"/>
            </a:gdLst>
            <a:ahLst/>
            <a:cxnLst>
              <a:cxn ang="0">
                <a:pos x="connsiteX0" y="connsiteY0"/>
              </a:cxn>
              <a:cxn ang="0">
                <a:pos x="connsiteX1" y="connsiteY1"/>
              </a:cxn>
              <a:cxn ang="0">
                <a:pos x="connsiteX2" y="connsiteY2"/>
              </a:cxn>
            </a:cxnLst>
            <a:rect l="l" t="t" r="r" b="b"/>
            <a:pathLst>
              <a:path w="1734585" h="939521">
                <a:moveTo>
                  <a:pt x="1734585" y="0"/>
                </a:moveTo>
                <a:lnTo>
                  <a:pt x="330397" y="237462"/>
                </a:lnTo>
                <a:lnTo>
                  <a:pt x="0" y="939521"/>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046395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5" name="Freeform 4"/>
          <p:cNvSpPr/>
          <p:nvPr/>
        </p:nvSpPr>
        <p:spPr>
          <a:xfrm>
            <a:off x="3417546" y="1827423"/>
            <a:ext cx="1858484" cy="1187309"/>
          </a:xfrm>
          <a:custGeom>
            <a:avLst/>
            <a:gdLst>
              <a:gd name="connsiteX0" fmla="*/ 1858484 w 1858484"/>
              <a:gd name="connsiteY0" fmla="*/ 0 h 1187309"/>
              <a:gd name="connsiteX1" fmla="*/ 454296 w 1858484"/>
              <a:gd name="connsiteY1" fmla="*/ 237462 h 1187309"/>
              <a:gd name="connsiteX2" fmla="*/ 0 w 1858484"/>
              <a:gd name="connsiteY2" fmla="*/ 1187309 h 1187309"/>
            </a:gdLst>
            <a:ahLst/>
            <a:cxnLst>
              <a:cxn ang="0">
                <a:pos x="connsiteX0" y="connsiteY0"/>
              </a:cxn>
              <a:cxn ang="0">
                <a:pos x="connsiteX1" y="connsiteY1"/>
              </a:cxn>
              <a:cxn ang="0">
                <a:pos x="connsiteX2" y="connsiteY2"/>
              </a:cxn>
            </a:cxnLst>
            <a:rect l="l" t="t" r="r" b="b"/>
            <a:pathLst>
              <a:path w="1858484" h="1187309">
                <a:moveTo>
                  <a:pt x="1858484" y="0"/>
                </a:moveTo>
                <a:lnTo>
                  <a:pt x="454296" y="237462"/>
                </a:lnTo>
                <a:lnTo>
                  <a:pt x="0" y="1187309"/>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96940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6" name="Freeform 5"/>
          <p:cNvSpPr/>
          <p:nvPr/>
        </p:nvSpPr>
        <p:spPr>
          <a:xfrm>
            <a:off x="1961733" y="1837748"/>
            <a:ext cx="3314297" cy="3458683"/>
          </a:xfrm>
          <a:custGeom>
            <a:avLst/>
            <a:gdLst>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0 w 3314297"/>
              <a:gd name="connsiteY8" fmla="*/ 3458683 h 345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297" h="3458683">
                <a:moveTo>
                  <a:pt x="3314297" y="0"/>
                </a:moveTo>
                <a:lnTo>
                  <a:pt x="1910109" y="237462"/>
                </a:lnTo>
                <a:lnTo>
                  <a:pt x="1569387" y="939523"/>
                </a:lnTo>
                <a:lnTo>
                  <a:pt x="1682961" y="1166660"/>
                </a:lnTo>
                <a:lnTo>
                  <a:pt x="1228665" y="2075209"/>
                </a:lnTo>
                <a:lnTo>
                  <a:pt x="671120" y="2302347"/>
                </a:lnTo>
                <a:lnTo>
                  <a:pt x="567870" y="2539809"/>
                </a:lnTo>
                <a:lnTo>
                  <a:pt x="320073" y="2766946"/>
                </a:lnTo>
                <a:lnTo>
                  <a:pt x="0" y="3458683"/>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77645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6" name="Freeform 5"/>
          <p:cNvSpPr/>
          <p:nvPr/>
        </p:nvSpPr>
        <p:spPr>
          <a:xfrm>
            <a:off x="2044333" y="1837749"/>
            <a:ext cx="3231697" cy="3479332"/>
          </a:xfrm>
          <a:custGeom>
            <a:avLst/>
            <a:gdLst>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0 w 3314297"/>
              <a:gd name="connsiteY8" fmla="*/ 3458683 h 3458683"/>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82600 w 3314297"/>
              <a:gd name="connsiteY8" fmla="*/ 3262518 h 3458683"/>
              <a:gd name="connsiteX9" fmla="*/ 0 w 3314297"/>
              <a:gd name="connsiteY9" fmla="*/ 3458683 h 3458683"/>
              <a:gd name="connsiteX0" fmla="*/ 3231697 w 3231697"/>
              <a:gd name="connsiteY0" fmla="*/ 0 h 3479332"/>
              <a:gd name="connsiteX1" fmla="*/ 1827509 w 3231697"/>
              <a:gd name="connsiteY1" fmla="*/ 237462 h 3479332"/>
              <a:gd name="connsiteX2" fmla="*/ 1486787 w 3231697"/>
              <a:gd name="connsiteY2" fmla="*/ 939523 h 3479332"/>
              <a:gd name="connsiteX3" fmla="*/ 1600361 w 3231697"/>
              <a:gd name="connsiteY3" fmla="*/ 1166660 h 3479332"/>
              <a:gd name="connsiteX4" fmla="*/ 1146065 w 3231697"/>
              <a:gd name="connsiteY4" fmla="*/ 2075209 h 3479332"/>
              <a:gd name="connsiteX5" fmla="*/ 588520 w 3231697"/>
              <a:gd name="connsiteY5" fmla="*/ 2302347 h 3479332"/>
              <a:gd name="connsiteX6" fmla="*/ 485270 w 3231697"/>
              <a:gd name="connsiteY6" fmla="*/ 2539809 h 3479332"/>
              <a:gd name="connsiteX7" fmla="*/ 237473 w 3231697"/>
              <a:gd name="connsiteY7" fmla="*/ 2766946 h 3479332"/>
              <a:gd name="connsiteX8" fmla="*/ 0 w 3231697"/>
              <a:gd name="connsiteY8" fmla="*/ 3262518 h 3479332"/>
              <a:gd name="connsiteX9" fmla="*/ 185848 w 3231697"/>
              <a:gd name="connsiteY9" fmla="*/ 3479332 h 347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1697" h="3479332">
                <a:moveTo>
                  <a:pt x="3231697" y="0"/>
                </a:moveTo>
                <a:lnTo>
                  <a:pt x="1827509" y="237462"/>
                </a:lnTo>
                <a:lnTo>
                  <a:pt x="1486787" y="939523"/>
                </a:lnTo>
                <a:lnTo>
                  <a:pt x="1600361" y="1166660"/>
                </a:lnTo>
                <a:lnTo>
                  <a:pt x="1146065" y="2075209"/>
                </a:lnTo>
                <a:lnTo>
                  <a:pt x="588520" y="2302347"/>
                </a:lnTo>
                <a:lnTo>
                  <a:pt x="485270" y="2539809"/>
                </a:lnTo>
                <a:lnTo>
                  <a:pt x="237473" y="2766946"/>
                </a:lnTo>
                <a:lnTo>
                  <a:pt x="0" y="3262518"/>
                </a:lnTo>
                <a:lnTo>
                  <a:pt x="185848" y="3479332"/>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660514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6" name="Freeform 5"/>
          <p:cNvSpPr/>
          <p:nvPr/>
        </p:nvSpPr>
        <p:spPr>
          <a:xfrm>
            <a:off x="2147583" y="1837749"/>
            <a:ext cx="3128448" cy="3231546"/>
          </a:xfrm>
          <a:custGeom>
            <a:avLst/>
            <a:gdLst>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0 w 3314297"/>
              <a:gd name="connsiteY8" fmla="*/ 3458683 h 3458683"/>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82600 w 3314297"/>
              <a:gd name="connsiteY8" fmla="*/ 3262518 h 3458683"/>
              <a:gd name="connsiteX9" fmla="*/ 0 w 3314297"/>
              <a:gd name="connsiteY9" fmla="*/ 3458683 h 3458683"/>
              <a:gd name="connsiteX0" fmla="*/ 3231697 w 3231697"/>
              <a:gd name="connsiteY0" fmla="*/ 0 h 3479332"/>
              <a:gd name="connsiteX1" fmla="*/ 1827509 w 3231697"/>
              <a:gd name="connsiteY1" fmla="*/ 237462 h 3479332"/>
              <a:gd name="connsiteX2" fmla="*/ 1486787 w 3231697"/>
              <a:gd name="connsiteY2" fmla="*/ 939523 h 3479332"/>
              <a:gd name="connsiteX3" fmla="*/ 1600361 w 3231697"/>
              <a:gd name="connsiteY3" fmla="*/ 1166660 h 3479332"/>
              <a:gd name="connsiteX4" fmla="*/ 1146065 w 3231697"/>
              <a:gd name="connsiteY4" fmla="*/ 2075209 h 3479332"/>
              <a:gd name="connsiteX5" fmla="*/ 588520 w 3231697"/>
              <a:gd name="connsiteY5" fmla="*/ 2302347 h 3479332"/>
              <a:gd name="connsiteX6" fmla="*/ 485270 w 3231697"/>
              <a:gd name="connsiteY6" fmla="*/ 2539809 h 3479332"/>
              <a:gd name="connsiteX7" fmla="*/ 237473 w 3231697"/>
              <a:gd name="connsiteY7" fmla="*/ 2766946 h 3479332"/>
              <a:gd name="connsiteX8" fmla="*/ 0 w 3231697"/>
              <a:gd name="connsiteY8" fmla="*/ 3262518 h 3479332"/>
              <a:gd name="connsiteX9" fmla="*/ 185848 w 3231697"/>
              <a:gd name="connsiteY9" fmla="*/ 3479332 h 3479332"/>
              <a:gd name="connsiteX0" fmla="*/ 3128448 w 3128448"/>
              <a:gd name="connsiteY0" fmla="*/ 0 h 3479332"/>
              <a:gd name="connsiteX1" fmla="*/ 1724260 w 3128448"/>
              <a:gd name="connsiteY1" fmla="*/ 237462 h 3479332"/>
              <a:gd name="connsiteX2" fmla="*/ 1383538 w 3128448"/>
              <a:gd name="connsiteY2" fmla="*/ 939523 h 3479332"/>
              <a:gd name="connsiteX3" fmla="*/ 1497112 w 3128448"/>
              <a:gd name="connsiteY3" fmla="*/ 1166660 h 3479332"/>
              <a:gd name="connsiteX4" fmla="*/ 1042816 w 3128448"/>
              <a:gd name="connsiteY4" fmla="*/ 2075209 h 3479332"/>
              <a:gd name="connsiteX5" fmla="*/ 485271 w 3128448"/>
              <a:gd name="connsiteY5" fmla="*/ 2302347 h 3479332"/>
              <a:gd name="connsiteX6" fmla="*/ 382021 w 3128448"/>
              <a:gd name="connsiteY6" fmla="*/ 2539809 h 3479332"/>
              <a:gd name="connsiteX7" fmla="*/ 134224 w 3128448"/>
              <a:gd name="connsiteY7" fmla="*/ 2766946 h 3479332"/>
              <a:gd name="connsiteX8" fmla="*/ 0 w 3128448"/>
              <a:gd name="connsiteY8" fmla="*/ 2983759 h 3479332"/>
              <a:gd name="connsiteX9" fmla="*/ 82599 w 3128448"/>
              <a:gd name="connsiteY9" fmla="*/ 3479332 h 3479332"/>
              <a:gd name="connsiteX0" fmla="*/ 3128448 w 3128448"/>
              <a:gd name="connsiteY0" fmla="*/ 0 h 3231546"/>
              <a:gd name="connsiteX1" fmla="*/ 1724260 w 3128448"/>
              <a:gd name="connsiteY1" fmla="*/ 237462 h 3231546"/>
              <a:gd name="connsiteX2" fmla="*/ 1383538 w 3128448"/>
              <a:gd name="connsiteY2" fmla="*/ 939523 h 3231546"/>
              <a:gd name="connsiteX3" fmla="*/ 1497112 w 3128448"/>
              <a:gd name="connsiteY3" fmla="*/ 1166660 h 3231546"/>
              <a:gd name="connsiteX4" fmla="*/ 1042816 w 3128448"/>
              <a:gd name="connsiteY4" fmla="*/ 2075209 h 3231546"/>
              <a:gd name="connsiteX5" fmla="*/ 485271 w 3128448"/>
              <a:gd name="connsiteY5" fmla="*/ 2302347 h 3231546"/>
              <a:gd name="connsiteX6" fmla="*/ 382021 w 3128448"/>
              <a:gd name="connsiteY6" fmla="*/ 2539809 h 3231546"/>
              <a:gd name="connsiteX7" fmla="*/ 134224 w 3128448"/>
              <a:gd name="connsiteY7" fmla="*/ 2766946 h 3231546"/>
              <a:gd name="connsiteX8" fmla="*/ 0 w 3128448"/>
              <a:gd name="connsiteY8" fmla="*/ 2983759 h 3231546"/>
              <a:gd name="connsiteX9" fmla="*/ 154873 w 3128448"/>
              <a:gd name="connsiteY9" fmla="*/ 3231546 h 323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8448" h="3231546">
                <a:moveTo>
                  <a:pt x="3128448" y="0"/>
                </a:moveTo>
                <a:lnTo>
                  <a:pt x="1724260" y="237462"/>
                </a:lnTo>
                <a:lnTo>
                  <a:pt x="1383538" y="939523"/>
                </a:lnTo>
                <a:lnTo>
                  <a:pt x="1497112" y="1166660"/>
                </a:lnTo>
                <a:lnTo>
                  <a:pt x="1042816" y="2075209"/>
                </a:lnTo>
                <a:lnTo>
                  <a:pt x="485271" y="2302347"/>
                </a:lnTo>
                <a:lnTo>
                  <a:pt x="382021" y="2539809"/>
                </a:lnTo>
                <a:lnTo>
                  <a:pt x="134224" y="2766946"/>
                </a:lnTo>
                <a:lnTo>
                  <a:pt x="0" y="2983759"/>
                </a:lnTo>
                <a:lnTo>
                  <a:pt x="154873" y="3231546"/>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8188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vs. </a:t>
            </a:r>
            <a:r>
              <a:rPr lang="en-US" b="1" dirty="0"/>
              <a:t>DFS</a:t>
            </a:r>
          </a:p>
        </p:txBody>
      </p:sp>
      <p:pic>
        <p:nvPicPr>
          <p:cNvPr id="4" name="Picture 3" descr="Screen Shot 2017-09-12 at 10.3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778000"/>
            <a:ext cx="5359400" cy="3860800"/>
          </a:xfrm>
          <a:prstGeom prst="rect">
            <a:avLst/>
          </a:prstGeom>
        </p:spPr>
      </p:pic>
      <p:sp>
        <p:nvSpPr>
          <p:cNvPr id="6" name="Freeform 5"/>
          <p:cNvSpPr/>
          <p:nvPr/>
        </p:nvSpPr>
        <p:spPr>
          <a:xfrm>
            <a:off x="2281807" y="1837749"/>
            <a:ext cx="2994224" cy="3014732"/>
          </a:xfrm>
          <a:custGeom>
            <a:avLst/>
            <a:gdLst>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0 w 3314297"/>
              <a:gd name="connsiteY8" fmla="*/ 3458683 h 3458683"/>
              <a:gd name="connsiteX0" fmla="*/ 3314297 w 3314297"/>
              <a:gd name="connsiteY0" fmla="*/ 0 h 3458683"/>
              <a:gd name="connsiteX1" fmla="*/ 1910109 w 3314297"/>
              <a:gd name="connsiteY1" fmla="*/ 237462 h 3458683"/>
              <a:gd name="connsiteX2" fmla="*/ 1569387 w 3314297"/>
              <a:gd name="connsiteY2" fmla="*/ 939523 h 3458683"/>
              <a:gd name="connsiteX3" fmla="*/ 1682961 w 3314297"/>
              <a:gd name="connsiteY3" fmla="*/ 1166660 h 3458683"/>
              <a:gd name="connsiteX4" fmla="*/ 1228665 w 3314297"/>
              <a:gd name="connsiteY4" fmla="*/ 2075209 h 3458683"/>
              <a:gd name="connsiteX5" fmla="*/ 671120 w 3314297"/>
              <a:gd name="connsiteY5" fmla="*/ 2302347 h 3458683"/>
              <a:gd name="connsiteX6" fmla="*/ 567870 w 3314297"/>
              <a:gd name="connsiteY6" fmla="*/ 2539809 h 3458683"/>
              <a:gd name="connsiteX7" fmla="*/ 320073 w 3314297"/>
              <a:gd name="connsiteY7" fmla="*/ 2766946 h 3458683"/>
              <a:gd name="connsiteX8" fmla="*/ 82600 w 3314297"/>
              <a:gd name="connsiteY8" fmla="*/ 3262518 h 3458683"/>
              <a:gd name="connsiteX9" fmla="*/ 0 w 3314297"/>
              <a:gd name="connsiteY9" fmla="*/ 3458683 h 3458683"/>
              <a:gd name="connsiteX0" fmla="*/ 3231697 w 3231697"/>
              <a:gd name="connsiteY0" fmla="*/ 0 h 3479332"/>
              <a:gd name="connsiteX1" fmla="*/ 1827509 w 3231697"/>
              <a:gd name="connsiteY1" fmla="*/ 237462 h 3479332"/>
              <a:gd name="connsiteX2" fmla="*/ 1486787 w 3231697"/>
              <a:gd name="connsiteY2" fmla="*/ 939523 h 3479332"/>
              <a:gd name="connsiteX3" fmla="*/ 1600361 w 3231697"/>
              <a:gd name="connsiteY3" fmla="*/ 1166660 h 3479332"/>
              <a:gd name="connsiteX4" fmla="*/ 1146065 w 3231697"/>
              <a:gd name="connsiteY4" fmla="*/ 2075209 h 3479332"/>
              <a:gd name="connsiteX5" fmla="*/ 588520 w 3231697"/>
              <a:gd name="connsiteY5" fmla="*/ 2302347 h 3479332"/>
              <a:gd name="connsiteX6" fmla="*/ 485270 w 3231697"/>
              <a:gd name="connsiteY6" fmla="*/ 2539809 h 3479332"/>
              <a:gd name="connsiteX7" fmla="*/ 237473 w 3231697"/>
              <a:gd name="connsiteY7" fmla="*/ 2766946 h 3479332"/>
              <a:gd name="connsiteX8" fmla="*/ 0 w 3231697"/>
              <a:gd name="connsiteY8" fmla="*/ 3262518 h 3479332"/>
              <a:gd name="connsiteX9" fmla="*/ 185848 w 3231697"/>
              <a:gd name="connsiteY9" fmla="*/ 3479332 h 3479332"/>
              <a:gd name="connsiteX0" fmla="*/ 3128448 w 3128448"/>
              <a:gd name="connsiteY0" fmla="*/ 0 h 3479332"/>
              <a:gd name="connsiteX1" fmla="*/ 1724260 w 3128448"/>
              <a:gd name="connsiteY1" fmla="*/ 237462 h 3479332"/>
              <a:gd name="connsiteX2" fmla="*/ 1383538 w 3128448"/>
              <a:gd name="connsiteY2" fmla="*/ 939523 h 3479332"/>
              <a:gd name="connsiteX3" fmla="*/ 1497112 w 3128448"/>
              <a:gd name="connsiteY3" fmla="*/ 1166660 h 3479332"/>
              <a:gd name="connsiteX4" fmla="*/ 1042816 w 3128448"/>
              <a:gd name="connsiteY4" fmla="*/ 2075209 h 3479332"/>
              <a:gd name="connsiteX5" fmla="*/ 485271 w 3128448"/>
              <a:gd name="connsiteY5" fmla="*/ 2302347 h 3479332"/>
              <a:gd name="connsiteX6" fmla="*/ 382021 w 3128448"/>
              <a:gd name="connsiteY6" fmla="*/ 2539809 h 3479332"/>
              <a:gd name="connsiteX7" fmla="*/ 134224 w 3128448"/>
              <a:gd name="connsiteY7" fmla="*/ 2766946 h 3479332"/>
              <a:gd name="connsiteX8" fmla="*/ 0 w 3128448"/>
              <a:gd name="connsiteY8" fmla="*/ 2983759 h 3479332"/>
              <a:gd name="connsiteX9" fmla="*/ 82599 w 3128448"/>
              <a:gd name="connsiteY9" fmla="*/ 3479332 h 3479332"/>
              <a:gd name="connsiteX0" fmla="*/ 3128448 w 3128448"/>
              <a:gd name="connsiteY0" fmla="*/ 0 h 3231546"/>
              <a:gd name="connsiteX1" fmla="*/ 1724260 w 3128448"/>
              <a:gd name="connsiteY1" fmla="*/ 237462 h 3231546"/>
              <a:gd name="connsiteX2" fmla="*/ 1383538 w 3128448"/>
              <a:gd name="connsiteY2" fmla="*/ 939523 h 3231546"/>
              <a:gd name="connsiteX3" fmla="*/ 1497112 w 3128448"/>
              <a:gd name="connsiteY3" fmla="*/ 1166660 h 3231546"/>
              <a:gd name="connsiteX4" fmla="*/ 1042816 w 3128448"/>
              <a:gd name="connsiteY4" fmla="*/ 2075209 h 3231546"/>
              <a:gd name="connsiteX5" fmla="*/ 485271 w 3128448"/>
              <a:gd name="connsiteY5" fmla="*/ 2302347 h 3231546"/>
              <a:gd name="connsiteX6" fmla="*/ 382021 w 3128448"/>
              <a:gd name="connsiteY6" fmla="*/ 2539809 h 3231546"/>
              <a:gd name="connsiteX7" fmla="*/ 134224 w 3128448"/>
              <a:gd name="connsiteY7" fmla="*/ 2766946 h 3231546"/>
              <a:gd name="connsiteX8" fmla="*/ 0 w 3128448"/>
              <a:gd name="connsiteY8" fmla="*/ 2983759 h 3231546"/>
              <a:gd name="connsiteX9" fmla="*/ 154873 w 3128448"/>
              <a:gd name="connsiteY9" fmla="*/ 3231546 h 3231546"/>
              <a:gd name="connsiteX0" fmla="*/ 3128448 w 3128448"/>
              <a:gd name="connsiteY0" fmla="*/ 0 h 2983759"/>
              <a:gd name="connsiteX1" fmla="*/ 1724260 w 3128448"/>
              <a:gd name="connsiteY1" fmla="*/ 237462 h 2983759"/>
              <a:gd name="connsiteX2" fmla="*/ 1383538 w 3128448"/>
              <a:gd name="connsiteY2" fmla="*/ 939523 h 2983759"/>
              <a:gd name="connsiteX3" fmla="*/ 1497112 w 3128448"/>
              <a:gd name="connsiteY3" fmla="*/ 1166660 h 2983759"/>
              <a:gd name="connsiteX4" fmla="*/ 1042816 w 3128448"/>
              <a:gd name="connsiteY4" fmla="*/ 2075209 h 2983759"/>
              <a:gd name="connsiteX5" fmla="*/ 485271 w 3128448"/>
              <a:gd name="connsiteY5" fmla="*/ 2302347 h 2983759"/>
              <a:gd name="connsiteX6" fmla="*/ 382021 w 3128448"/>
              <a:gd name="connsiteY6" fmla="*/ 2539809 h 2983759"/>
              <a:gd name="connsiteX7" fmla="*/ 134224 w 3128448"/>
              <a:gd name="connsiteY7" fmla="*/ 2766946 h 2983759"/>
              <a:gd name="connsiteX8" fmla="*/ 0 w 3128448"/>
              <a:gd name="connsiteY8" fmla="*/ 2983759 h 2983759"/>
              <a:gd name="connsiteX0" fmla="*/ 2994224 w 2994224"/>
              <a:gd name="connsiteY0" fmla="*/ 0 h 3014732"/>
              <a:gd name="connsiteX1" fmla="*/ 1590036 w 2994224"/>
              <a:gd name="connsiteY1" fmla="*/ 237462 h 3014732"/>
              <a:gd name="connsiteX2" fmla="*/ 1249314 w 2994224"/>
              <a:gd name="connsiteY2" fmla="*/ 939523 h 3014732"/>
              <a:gd name="connsiteX3" fmla="*/ 1362888 w 2994224"/>
              <a:gd name="connsiteY3" fmla="*/ 1166660 h 3014732"/>
              <a:gd name="connsiteX4" fmla="*/ 908592 w 2994224"/>
              <a:gd name="connsiteY4" fmla="*/ 2075209 h 3014732"/>
              <a:gd name="connsiteX5" fmla="*/ 351047 w 2994224"/>
              <a:gd name="connsiteY5" fmla="*/ 2302347 h 3014732"/>
              <a:gd name="connsiteX6" fmla="*/ 247797 w 2994224"/>
              <a:gd name="connsiteY6" fmla="*/ 2539809 h 3014732"/>
              <a:gd name="connsiteX7" fmla="*/ 0 w 2994224"/>
              <a:gd name="connsiteY7" fmla="*/ 2766946 h 3014732"/>
              <a:gd name="connsiteX8" fmla="*/ 144549 w 2994224"/>
              <a:gd name="connsiteY8" fmla="*/ 3014732 h 301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4224" h="3014732">
                <a:moveTo>
                  <a:pt x="2994224" y="0"/>
                </a:moveTo>
                <a:lnTo>
                  <a:pt x="1590036" y="237462"/>
                </a:lnTo>
                <a:lnTo>
                  <a:pt x="1249314" y="939523"/>
                </a:lnTo>
                <a:lnTo>
                  <a:pt x="1362888" y="1166660"/>
                </a:lnTo>
                <a:lnTo>
                  <a:pt x="908592" y="2075209"/>
                </a:lnTo>
                <a:lnTo>
                  <a:pt x="351047" y="2302347"/>
                </a:lnTo>
                <a:lnTo>
                  <a:pt x="247797" y="2539809"/>
                </a:lnTo>
                <a:lnTo>
                  <a:pt x="0" y="2766946"/>
                </a:lnTo>
                <a:lnTo>
                  <a:pt x="144549" y="3014732"/>
                </a:lnTo>
              </a:path>
            </a:pathLst>
          </a:custGeom>
          <a:ln w="76200" cap="rnd">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810702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heme/theme1.xml><?xml version="1.0" encoding="utf-8"?>
<a:theme xmlns:a="http://schemas.openxmlformats.org/drawingml/2006/main" name="Theme215">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1" i="0" u="none" strike="noStrike" cap="none" normalizeH="0" baseline="0" smtClean="0">
            <a:ln>
              <a:noFill/>
            </a:ln>
            <a:solidFill>
              <a:srgbClr val="FFFF00"/>
            </a:solidFill>
            <a:effectLst/>
            <a:latin typeface="Arial" charset="0"/>
          </a:defRPr>
        </a:defPPr>
      </a:lstStyle>
    </a:spDef>
    <a:ln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1" i="0" u="none" strike="noStrike" cap="none" normalizeH="0" baseline="0" smtClean="0">
            <a:ln>
              <a:noFill/>
            </a:ln>
            <a:solidFill>
              <a:srgbClr val="FFFF00"/>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15" id="{D79C0676-A4E9-457D-809D-8735415CD426}" vid="{1A0B3894-D71B-41AC-87C5-03566293D69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Theme215</Template>
  <TotalTime>12055</TotalTime>
  <Words>11378</Words>
  <Application>Microsoft Office PowerPoint</Application>
  <PresentationFormat>On-screen Show (4:3)</PresentationFormat>
  <Paragraphs>2183</Paragraphs>
  <Slides>312</Slides>
  <Notes>119</Notes>
  <HiddenSlides>0</HiddenSlides>
  <MMClips>2</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2</vt:i4>
      </vt:variant>
      <vt:variant>
        <vt:lpstr>Slide Titles</vt:lpstr>
      </vt:variant>
      <vt:variant>
        <vt:i4>312</vt:i4>
      </vt:variant>
    </vt:vector>
  </HeadingPairs>
  <TitlesOfParts>
    <vt:vector size="336" baseType="lpstr">
      <vt:lpstr>MS Gothic</vt:lpstr>
      <vt:lpstr>MS PGothic</vt:lpstr>
      <vt:lpstr>Arial</vt:lpstr>
      <vt:lpstr>Arial Rounded MT Bold</vt:lpstr>
      <vt:lpstr>Calibri</vt:lpstr>
      <vt:lpstr>Cambria Math</vt:lpstr>
      <vt:lpstr>Comic Sans MS</vt:lpstr>
      <vt:lpstr>Courier New</vt:lpstr>
      <vt:lpstr>Eras Demi ITC</vt:lpstr>
      <vt:lpstr>Gisha</vt:lpstr>
      <vt:lpstr>HENBCA+TimesNewRoman</vt:lpstr>
      <vt:lpstr>HENBEK+TimesNewRoman,Bold</vt:lpstr>
      <vt:lpstr>HENEMG+CourierNewPSMT</vt:lpstr>
      <vt:lpstr>Monotype Sorts</vt:lpstr>
      <vt:lpstr>Narkisim</vt:lpstr>
      <vt:lpstr>Open Sans</vt:lpstr>
      <vt:lpstr>Roboto</vt:lpstr>
      <vt:lpstr>Symbol</vt:lpstr>
      <vt:lpstr>Tahoma</vt:lpstr>
      <vt:lpstr>Times New Roman</vt:lpstr>
      <vt:lpstr>Wingdings</vt:lpstr>
      <vt:lpstr>Theme215</vt:lpstr>
      <vt:lpstr>Equation</vt:lpstr>
      <vt:lpstr>Picture</vt:lpstr>
      <vt:lpstr>Lecture 6  Intro to search (solving problems by search)  </vt:lpstr>
      <vt:lpstr>Solving problems by search</vt:lpstr>
      <vt:lpstr>Review:   PEAS model: on which most of AI agents work</vt:lpstr>
      <vt:lpstr>Maze problems</vt:lpstr>
      <vt:lpstr>Example: Romania Traveling </vt:lpstr>
      <vt:lpstr>Example: Robot motion planning</vt:lpstr>
      <vt:lpstr>State space</vt:lpstr>
      <vt:lpstr>Example: The 8-puzzle</vt:lpstr>
      <vt:lpstr>What is Search?</vt:lpstr>
      <vt:lpstr>Search: Basic idea</vt:lpstr>
      <vt:lpstr>Search: Basic idea</vt:lpstr>
      <vt:lpstr>Search: Basic idea</vt:lpstr>
      <vt:lpstr>Search: Basic idea</vt:lpstr>
      <vt:lpstr>Search: Basic idea</vt:lpstr>
      <vt:lpstr>Search: Basic idea</vt:lpstr>
      <vt:lpstr>Search: Basic idea</vt:lpstr>
      <vt:lpstr>Search: Basic idea</vt:lpstr>
      <vt:lpstr>Search: Basic idea</vt:lpstr>
      <vt:lpstr>Search: Basic idea</vt:lpstr>
      <vt:lpstr>Search: Basic idea</vt:lpstr>
      <vt:lpstr>Search: Basic idea</vt:lpstr>
      <vt:lpstr>Search: Basic idea</vt:lpstr>
      <vt:lpstr>Search: Basic idea</vt:lpstr>
      <vt:lpstr>Pseudocode of All Search Algorithm</vt:lpstr>
      <vt:lpstr>Visualization by Search tree </vt:lpstr>
      <vt:lpstr>Two ways to show a search process: </vt:lpstr>
      <vt:lpstr>Tree search example (Romania)</vt:lpstr>
      <vt:lpstr>Tree search example</vt:lpstr>
      <vt:lpstr>Tree search example</vt:lpstr>
      <vt:lpstr>Tree search example</vt:lpstr>
      <vt:lpstr>Tree search example</vt:lpstr>
      <vt:lpstr>Tree search example</vt:lpstr>
      <vt:lpstr>Tree search example</vt:lpstr>
      <vt:lpstr>Improve the search above by handling repeated states</vt:lpstr>
      <vt:lpstr>Search without repeated states</vt:lpstr>
      <vt:lpstr>Search without repeated states</vt:lpstr>
      <vt:lpstr>Search without repeated states</vt:lpstr>
      <vt:lpstr>Search without repeated states</vt:lpstr>
      <vt:lpstr>Search without repeated states</vt:lpstr>
      <vt:lpstr>Search without repeated states</vt:lpstr>
      <vt:lpstr>Search without repeated states</vt:lpstr>
      <vt:lpstr>Analysis of search strategies</vt:lpstr>
      <vt:lpstr>Lecture 7  Informed Search  </vt:lpstr>
      <vt:lpstr>Informed Search</vt:lpstr>
      <vt:lpstr>Informed (heuristic) Search</vt:lpstr>
      <vt:lpstr>Heuristic for the Romania problem</vt:lpstr>
      <vt:lpstr>Greedy best-first search example</vt:lpstr>
      <vt:lpstr>Greedy best-first search example</vt:lpstr>
      <vt:lpstr>Greedy best-first search example</vt:lpstr>
      <vt:lpstr>Greedy best-first search example</vt:lpstr>
      <vt:lpstr>Properties of greedy search</vt:lpstr>
      <vt:lpstr>Properties of greedy best-first search</vt:lpstr>
      <vt:lpstr>Properties of greedy best-first search</vt:lpstr>
      <vt:lpstr>How can we fix the greedy search?</vt:lpstr>
      <vt:lpstr>A* search</vt:lpstr>
      <vt:lpstr>A* search example (distance already traveled + distance remaining)</vt:lpstr>
      <vt:lpstr>A* search example</vt:lpstr>
      <vt:lpstr>A* search example</vt:lpstr>
      <vt:lpstr>A* search example</vt:lpstr>
      <vt:lpstr>A* search example</vt:lpstr>
      <vt:lpstr>A* search example</vt:lpstr>
      <vt:lpstr>Dijkstra’s vs Greedy  vs A*</vt:lpstr>
      <vt:lpstr>Dijkstra's vs. A* search</vt:lpstr>
      <vt:lpstr>Is A* optimal?</vt:lpstr>
      <vt:lpstr>Admissible heuristic</vt:lpstr>
      <vt:lpstr>How to tell which heuristic is better?</vt:lpstr>
      <vt:lpstr>Properties of A*</vt:lpstr>
      <vt:lpstr>Search strategies</vt:lpstr>
      <vt:lpstr>Lecture 8  Uninformed search</vt:lpstr>
      <vt:lpstr>Uninformed Search </vt:lpstr>
      <vt:lpstr>Uninformed search</vt:lpstr>
      <vt:lpstr>Breadth-First Search</vt:lpstr>
      <vt:lpstr>Breadth-First Search</vt:lpstr>
      <vt:lpstr>Breadth-First Search</vt:lpstr>
      <vt:lpstr>Breadth-First Search (BFS) Cost</vt:lpstr>
      <vt:lpstr>Properties of breadth-first search</vt:lpstr>
      <vt:lpstr>BFS optimal?  Yes but only if cost = 1 per step</vt:lpstr>
      <vt:lpstr>Depth-first search</vt:lpstr>
      <vt:lpstr>Depth-first search</vt:lpstr>
      <vt:lpstr>Depth-First Search</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BFS vs. DFS</vt:lpstr>
      <vt:lpstr>Properties of depth-first search</vt:lpstr>
      <vt:lpstr>Demo Maze BFS</vt:lpstr>
      <vt:lpstr>Demo Maze DFS</vt:lpstr>
      <vt:lpstr>PowerPoint Presentation</vt:lpstr>
      <vt:lpstr>Iterative deepening search (IDS)</vt:lpstr>
      <vt:lpstr>Iterative deepening search</vt:lpstr>
      <vt:lpstr>Iterative deepening search</vt:lpstr>
      <vt:lpstr>Iterative deepening search</vt:lpstr>
      <vt:lpstr>Iterative deepening search</vt:lpstr>
      <vt:lpstr>Properties of iterative deepening search</vt:lpstr>
      <vt:lpstr>Uniform Cost Search</vt:lpstr>
      <vt:lpstr>Uniform-cost search</vt:lpstr>
      <vt:lpstr>Uniform-cost search example</vt:lpstr>
      <vt:lpstr>UCS vs BFS</vt:lpstr>
      <vt:lpstr>UCS == Dijkstra's algorithm </vt:lpstr>
      <vt:lpstr>Uniform Cost Search (UCS) Properties</vt:lpstr>
      <vt:lpstr>Pros and cons of uniform cost search</vt:lpstr>
      <vt:lpstr>Uniform-cost search</vt:lpstr>
      <vt:lpstr>Review: Uninformed search strategies</vt:lpstr>
      <vt:lpstr>How to choose between uninformed search strategies </vt:lpstr>
      <vt:lpstr>The One Queue for All Strategies</vt:lpstr>
      <vt:lpstr>Recap: All search strategies so far…</vt:lpstr>
      <vt:lpstr>More demos</vt:lpstr>
      <vt:lpstr>Lecture 9  Games and Adversarial Search </vt:lpstr>
      <vt:lpstr>Games and adversarial search </vt:lpstr>
      <vt:lpstr>Fully observable vs. partially observable</vt:lpstr>
      <vt:lpstr>  Deterministic vs. stochastic</vt:lpstr>
      <vt:lpstr>Types of game environments</vt:lpstr>
      <vt:lpstr>Our focus</vt:lpstr>
      <vt:lpstr>Zero-sum games</vt:lpstr>
      <vt:lpstr>Build a game-playing AI agent…</vt:lpstr>
      <vt:lpstr>Take Tic-tac-toe as example</vt:lpstr>
      <vt:lpstr>Game tree of tic-tac-toe </vt:lpstr>
      <vt:lpstr>A abstract game tree for a trivial game</vt:lpstr>
      <vt:lpstr>Smart search to win?  Minimax search</vt:lpstr>
      <vt:lpstr>Adversarial Search (Minimax search)</vt:lpstr>
      <vt:lpstr>Derive Minimax values</vt:lpstr>
      <vt:lpstr>Minimax Example</vt:lpstr>
      <vt:lpstr>You are MAX in blue (tic-tac-toe)…</vt:lpstr>
      <vt:lpstr>Practice</vt:lpstr>
      <vt:lpstr>Optimality of minimax</vt:lpstr>
      <vt:lpstr>More than two players, non-zero-sum?</vt:lpstr>
      <vt:lpstr>Minimax efficiency: Naïve DFS does not work</vt:lpstr>
      <vt:lpstr>Minimax Efficiency</vt:lpstr>
      <vt:lpstr>Game Tree Pruning</vt:lpstr>
      <vt:lpstr>Alpha-beta pruning</vt:lpstr>
      <vt:lpstr>Alpha-beta pruning for MAX player</vt:lpstr>
      <vt:lpstr>Alpha-beta pruning</vt:lpstr>
      <vt:lpstr>Alpha-beta pruning</vt:lpstr>
      <vt:lpstr>Alpha-beta pruning</vt:lpstr>
      <vt:lpstr>Alpha-beta pruning</vt:lpstr>
      <vt:lpstr>Alpha-beta pruning</vt:lpstr>
      <vt:lpstr>Alpha-beta search</vt:lpstr>
      <vt:lpstr>Alpha-beta demo</vt:lpstr>
      <vt:lpstr>Reflection on Alpha-Beta search</vt:lpstr>
      <vt:lpstr>Alpha-beta pruning with child ordering </vt:lpstr>
      <vt:lpstr>Alpha-beta pruning with child ordering </vt:lpstr>
      <vt:lpstr>Alpha-Beta search on deep tree game</vt:lpstr>
      <vt:lpstr>Limited-depth search with heuristic function </vt:lpstr>
      <vt:lpstr>Heuristic function </vt:lpstr>
      <vt:lpstr>Limited-depth search with heuristic function </vt:lpstr>
      <vt:lpstr>Limited-depth search with heuristic function </vt:lpstr>
      <vt:lpstr>Minimax alpha-beta pruning implementation</vt:lpstr>
      <vt:lpstr>Beyond minimax search</vt:lpstr>
      <vt:lpstr>AlphaGo (an AI from Google)</vt:lpstr>
      <vt:lpstr>AlphaGo</vt:lpstr>
      <vt:lpstr>AlphaGo</vt:lpstr>
      <vt:lpstr>AlphaGo uses two policy networks</vt:lpstr>
      <vt:lpstr>AlphaGo uses one value network</vt:lpstr>
      <vt:lpstr>Tree pruning</vt:lpstr>
      <vt:lpstr>PowerPoint Presentation</vt:lpstr>
      <vt:lpstr>PowerPoint Presentation</vt:lpstr>
      <vt:lpstr>Lecture 10  Genetic Algorithm</vt:lpstr>
      <vt:lpstr>Nature-inspired algorithms</vt:lpstr>
      <vt:lpstr>Genetic Algorithm</vt:lpstr>
      <vt:lpstr>Intuition of GA</vt:lpstr>
      <vt:lpstr>PowerPoint Presentation</vt:lpstr>
      <vt:lpstr>Applications</vt:lpstr>
      <vt:lpstr>When GA Meets Super Mario</vt:lpstr>
      <vt:lpstr>Basic Terminology</vt:lpstr>
      <vt:lpstr>Think about possible solution representations (encoding)</vt:lpstr>
      <vt:lpstr>Basic Structure of Genetic Algorithm</vt:lpstr>
      <vt:lpstr>Population Initialization</vt:lpstr>
      <vt:lpstr>Fitness Function</vt:lpstr>
      <vt:lpstr>Parent Selection</vt:lpstr>
      <vt:lpstr>Fitness Proportionate Selection</vt:lpstr>
      <vt:lpstr>Roulette Wheel Selection</vt:lpstr>
      <vt:lpstr>Stochastic Universal Sampling (SUS)</vt:lpstr>
      <vt:lpstr>K-Way Tournament Selection</vt:lpstr>
      <vt:lpstr>Rank Selection</vt:lpstr>
      <vt:lpstr> Crossover (exploitation)</vt:lpstr>
      <vt:lpstr>PowerPoint Presentation</vt:lpstr>
      <vt:lpstr>Arithmetic Recombination Crossover </vt:lpstr>
      <vt:lpstr>Mutation (exploration)</vt:lpstr>
      <vt:lpstr>Mutation</vt:lpstr>
      <vt:lpstr>Survivor Selection</vt:lpstr>
      <vt:lpstr>Age Based Selection</vt:lpstr>
      <vt:lpstr>Fitness Based Selection</vt:lpstr>
      <vt:lpstr>Termination Condition</vt:lpstr>
      <vt:lpstr>GA Example 1</vt:lpstr>
      <vt:lpstr>Questions that need to be answered to use GA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 Example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issues to consider when using GA</vt:lpstr>
      <vt:lpstr>Representation (encoding) affect solution quality</vt:lpstr>
      <vt:lpstr>Revisiting Binary Representations</vt:lpstr>
      <vt:lpstr>Gray coding (any two successive values differ in only one bit )</vt:lpstr>
      <vt:lpstr>In-class practice</vt:lpstr>
      <vt:lpstr>Real-valued representation</vt:lpstr>
      <vt:lpstr>PowerPoint Presentation</vt:lpstr>
      <vt:lpstr>GA troubleshooting</vt:lpstr>
      <vt:lpstr>Famous 8-queen problem </vt:lpstr>
      <vt:lpstr>Famous 8-queen problem </vt:lpstr>
      <vt:lpstr>GA versus NN</vt:lpstr>
      <vt:lpstr>Advantages of GAs</vt:lpstr>
      <vt:lpstr>Limitations of GAs</vt:lpstr>
      <vt:lpstr>GA implementation</vt:lpstr>
      <vt:lpstr>DEAP installation</vt:lpstr>
      <vt:lpstr>Bioinspired Robotics: Smarter, Softer, Safer</vt:lpstr>
      <vt:lpstr>Biomimicry design</vt:lpstr>
      <vt:lpstr>Lecture 11  Bayesian Inference</vt:lpstr>
      <vt:lpstr>Review on Probability Theory</vt:lpstr>
      <vt:lpstr>Random variables</vt:lpstr>
      <vt:lpstr>Events</vt:lpstr>
      <vt:lpstr>Joint probability</vt:lpstr>
      <vt:lpstr>Marginal (prior) probability</vt:lpstr>
      <vt:lpstr>Derive marginal from joint</vt:lpstr>
      <vt:lpstr>Derive marginal from joint</vt:lpstr>
      <vt:lpstr>Conditional probability (likelihood)</vt:lpstr>
      <vt:lpstr>Derive conditional from joint </vt:lpstr>
      <vt:lpstr>Derive conditional from joint </vt:lpstr>
      <vt:lpstr>Derive joint from conditional</vt:lpstr>
      <vt:lpstr>Independence</vt:lpstr>
      <vt:lpstr>Conditional independence: Example</vt:lpstr>
      <vt:lpstr>Use conditional independence to simplify joint calculation </vt:lpstr>
      <vt:lpstr>Bayesian inference</vt:lpstr>
      <vt:lpstr>Bayes Rule</vt:lpstr>
      <vt:lpstr>Bayes Rule example</vt:lpstr>
      <vt:lpstr>Bayes rule: Example</vt:lpstr>
      <vt:lpstr>Bayesian inference</vt:lpstr>
      <vt:lpstr>Inference problem</vt:lpstr>
      <vt:lpstr>Bayesian inference (apply Bayes rule )</vt:lpstr>
      <vt:lpstr>Case study: Text document classification</vt:lpstr>
      <vt:lpstr>Parameter estimation</vt:lpstr>
      <vt:lpstr>Parameter estimation</vt:lpstr>
      <vt:lpstr>Example  (Politics or Sports?)</vt:lpstr>
      <vt:lpstr>Example  (Politics or Sports?)</vt:lpstr>
      <vt:lpstr>Example  (Politics or Sports?)</vt:lpstr>
      <vt:lpstr>PowerPoint Presentation</vt:lpstr>
      <vt:lpstr>Three AI areas</vt:lpstr>
      <vt:lpstr>What is a FUZZY LOGIC?</vt:lpstr>
      <vt:lpstr>DNA match/search using fuzzy Logic</vt:lpstr>
      <vt:lpstr>Text match/search using fuzzy Logic</vt:lpstr>
      <vt:lpstr>PowerPoint Presentation</vt:lpstr>
      <vt:lpstr>Fuzzy Sets (Fuzzy Logic) vs Crisp Sets (Boolean Logic) </vt:lpstr>
      <vt:lpstr>PowerPoint Presentation</vt:lpstr>
      <vt:lpstr>Definition of Fuzzy Sets</vt:lpstr>
      <vt:lpstr>Operations on fuzzy sets</vt:lpstr>
      <vt:lpstr>Operations of fuzzy sets</vt:lpstr>
      <vt:lpstr>Union</vt:lpstr>
      <vt:lpstr>Intersection</vt:lpstr>
      <vt:lpstr>Complement</vt:lpstr>
      <vt:lpstr>Difference</vt:lpstr>
      <vt:lpstr>Sum</vt:lpstr>
      <vt:lpstr>Product</vt:lpstr>
      <vt:lpstr>Bounded Sum</vt:lpstr>
      <vt:lpstr>Bounded Difference</vt:lpstr>
      <vt:lpstr>PowerPoint Presentation</vt:lpstr>
      <vt:lpstr>Fuzzy Numbers</vt:lpstr>
      <vt:lpstr>One example fuzzy number</vt:lpstr>
      <vt:lpstr>fuzzy numbers vs crisp numbers</vt:lpstr>
      <vt:lpstr>Cases of fuzzy numbers</vt:lpstr>
      <vt:lpstr>Two fuzzy numbers (each X has a membership value for each fuzzy number)</vt:lpstr>
      <vt:lpstr>Intersection of fuzzy numbers</vt:lpstr>
      <vt:lpstr>Union of fuzzy numbers</vt:lpstr>
      <vt:lpstr>Negation (Complement) of fuzzy number</vt:lpstr>
      <vt:lpstr>PowerPoint Presentation</vt:lpstr>
      <vt:lpstr>PowerPoint Presentation</vt:lpstr>
      <vt:lpstr>PowerPoint Presentation</vt:lpstr>
      <vt:lpstr>Operation of Fuzzy System </vt:lpstr>
      <vt:lpstr>PowerPoint Presentation</vt:lpstr>
      <vt:lpstr>Step 1:  Let’s define fuzzy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Implementing Fuzzy Control Systems using Fuzzy Inference</vt:lpstr>
      <vt:lpstr>Install Scikit-fuzzy</vt:lpstr>
    </vt:vector>
  </TitlesOfParts>
  <Company>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Min-Yen Kan</dc:creator>
  <cp:lastModifiedBy>Santiago Bermudez</cp:lastModifiedBy>
  <cp:revision>335</cp:revision>
  <cp:lastPrinted>2015-09-03T17:12:42Z</cp:lastPrinted>
  <dcterms:created xsi:type="dcterms:W3CDTF">2003-12-17T02:58:58Z</dcterms:created>
  <dcterms:modified xsi:type="dcterms:W3CDTF">2022-12-05T21:22:16Z</dcterms:modified>
</cp:coreProperties>
</file>